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79" r:id="rId4"/>
    <p:sldId id="288" r:id="rId5"/>
    <p:sldId id="289" r:id="rId6"/>
    <p:sldId id="291" r:id="rId7"/>
    <p:sldId id="292" r:id="rId8"/>
    <p:sldId id="286" r:id="rId9"/>
    <p:sldId id="282" r:id="rId10"/>
    <p:sldId id="277" r:id="rId11"/>
    <p:sldId id="278" r:id="rId12"/>
    <p:sldId id="281" r:id="rId13"/>
    <p:sldId id="280" r:id="rId14"/>
  </p:sldIdLst>
  <p:sldSz cx="9144000" cy="6858000" type="screen4x3"/>
  <p:notesSz cx="6669088" cy="9928225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07572" initials="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51" autoAdjust="0"/>
    <p:restoredTop sz="94706" autoAdjust="0"/>
  </p:normalViewPr>
  <p:slideViewPr>
    <p:cSldViewPr>
      <p:cViewPr>
        <p:scale>
          <a:sx n="75" d="100"/>
          <a:sy n="75" d="100"/>
        </p:scale>
        <p:origin x="-3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60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1956" y="-96"/>
      </p:cViewPr>
      <p:guideLst>
        <p:guide orient="horz" pos="3127"/>
        <p:guide pos="210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lofigrp1\ibjove\Pla%20Estrat&#232;gic%20de%20Joventut\Pla%20Jove%202010-2012\&#192;rees%20II%20PJ%202010%202012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lofihom1\u07572\escrit\Pressupost%20per%20&#224;rees%20II%20PJ%20100810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title>
      <c:tx>
        <c:rich>
          <a:bodyPr/>
          <a:lstStyle/>
          <a:p>
            <a:pPr>
              <a:defRPr sz="10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s-ES"/>
              <a:t>Distribució de les actuacions per àrees II Pla Jove</a:t>
            </a:r>
          </a:p>
        </c:rich>
      </c:tx>
      <c:layout>
        <c:manualLayout>
          <c:xMode val="edge"/>
          <c:yMode val="edge"/>
          <c:x val="0.20723541877562232"/>
          <c:y val="2.6800599320488741E-2"/>
        </c:manualLayout>
      </c:layout>
    </c:title>
    <c:view3D>
      <c:rotX val="75"/>
      <c:perspective val="30"/>
    </c:view3D>
    <c:plotArea>
      <c:layout/>
      <c:pie3DChart>
        <c:varyColors val="1"/>
        <c:ser>
          <c:idx val="0"/>
          <c:order val="0"/>
          <c:explosion val="25"/>
          <c:dLbls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s-ES"/>
              </a:p>
            </c:txPr>
            <c:showPercent val="1"/>
            <c:showLeaderLines val="1"/>
          </c:dLbls>
          <c:cat>
            <c:strRef>
              <c:f>Hoja3!$A$2:$A$8</c:f>
              <c:strCache>
                <c:ptCount val="7"/>
                <c:pt idx="0">
                  <c:v>Educació </c:v>
                </c:pt>
                <c:pt idx="1">
                  <c:v>Formació ocupacional i treball</c:v>
                </c:pt>
                <c:pt idx="2">
                  <c:v>Habitatge </c:v>
                </c:pt>
                <c:pt idx="3">
                  <c:v>Igualtat d’oportunitats</c:v>
                </c:pt>
                <c:pt idx="4">
                  <c:v>Informació i TIC</c:v>
                </c:pt>
                <c:pt idx="5">
                  <c:v>Participació i desenvolupament personal</c:v>
                </c:pt>
                <c:pt idx="6">
                  <c:v>Salut </c:v>
                </c:pt>
              </c:strCache>
            </c:strRef>
          </c:cat>
          <c:val>
            <c:numRef>
              <c:f>Hoja3!$B$2:$B$8</c:f>
              <c:numCache>
                <c:formatCode>General</c:formatCode>
                <c:ptCount val="7"/>
                <c:pt idx="0">
                  <c:v>58</c:v>
                </c:pt>
                <c:pt idx="1">
                  <c:v>22</c:v>
                </c:pt>
                <c:pt idx="2">
                  <c:v>8</c:v>
                </c:pt>
                <c:pt idx="3">
                  <c:v>6</c:v>
                </c:pt>
                <c:pt idx="4">
                  <c:v>34</c:v>
                </c:pt>
                <c:pt idx="5">
                  <c:v>49</c:v>
                </c:pt>
                <c:pt idx="6">
                  <c:v>19</c:v>
                </c:pt>
              </c:numCache>
            </c:numRef>
          </c:val>
        </c:ser>
        <c:dLbls>
          <c:showPercent val="1"/>
        </c:dLbls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6899426897480696"/>
          <c:y val="0.14213488019879891"/>
          <c:w val="0.33100573102519482"/>
          <c:h val="0.85786511980120128"/>
        </c:manualLayout>
      </c:layout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es-ES"/>
        </a:p>
      </c:txPr>
    </c:legend>
    <c:plotVisOnly val="1"/>
    <c:dispBlanksAs val="zero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s-E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title>
      <c:tx>
        <c:rich>
          <a:bodyPr/>
          <a:lstStyle/>
          <a:p>
            <a:pPr>
              <a:defRPr/>
            </a:pPr>
            <a:r>
              <a:rPr lang="en-US" sz="1100" baseline="0"/>
              <a:t>II Pla Jove</a:t>
            </a:r>
          </a:p>
          <a:p>
            <a:pPr>
              <a:defRPr/>
            </a:pPr>
            <a:r>
              <a:rPr lang="en-US" sz="1100" baseline="0"/>
              <a:t>Pressupost previst 2010</a:t>
            </a:r>
          </a:p>
        </c:rich>
      </c:tx>
      <c:layout>
        <c:manualLayout>
          <c:xMode val="edge"/>
          <c:yMode val="edge"/>
          <c:x val="0.14895822397200387"/>
          <c:y val="4.1666666666666664E-2"/>
        </c:manualLayout>
      </c:layout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'€ x àrea'!$J$1</c:f>
              <c:strCache>
                <c:ptCount val="1"/>
                <c:pt idx="0">
                  <c:v>Pressupost previst 2010</c:v>
                </c:pt>
              </c:strCache>
            </c:strRef>
          </c:tx>
          <c:explosion val="25"/>
          <c:cat>
            <c:strRef>
              <c:f>'€ x àrea'!$A$2:$I$197</c:f>
              <c:strCache>
                <c:ptCount val="7"/>
                <c:pt idx="0">
                  <c:v>EDUCACIÓ</c:v>
                </c:pt>
                <c:pt idx="1">
                  <c:v>FORMACIÓ OCUPACIONAL I TREBALL</c:v>
                </c:pt>
                <c:pt idx="2">
                  <c:v>HABITATGE</c:v>
                </c:pt>
                <c:pt idx="3">
                  <c:v>IGUALTAT D'OPORTUNITATS</c:v>
                </c:pt>
                <c:pt idx="4">
                  <c:v>INFORMACIÓ I NOVES TECNOLOGIES</c:v>
                </c:pt>
                <c:pt idx="5">
                  <c:v>PARTICIPACIÓ I DESENVOLUPAMENT PERSONAL</c:v>
                </c:pt>
                <c:pt idx="6">
                  <c:v>SALUT</c:v>
                </c:pt>
              </c:strCache>
            </c:strRef>
          </c:cat>
          <c:val>
            <c:numRef>
              <c:f>'€ x àrea'!$J$2:$J$197</c:f>
              <c:numCache>
                <c:formatCode>_-* #,##0.00\ _€_-;\-* #,##0.00\ _€_-;_-* "-"??\ _€_-;_-@_-</c:formatCode>
                <c:ptCount val="7"/>
                <c:pt idx="0">
                  <c:v>55021242</c:v>
                </c:pt>
                <c:pt idx="1">
                  <c:v>13060655</c:v>
                </c:pt>
                <c:pt idx="2">
                  <c:v>8399306</c:v>
                </c:pt>
                <c:pt idx="3">
                  <c:v>197476</c:v>
                </c:pt>
                <c:pt idx="4">
                  <c:v>200563</c:v>
                </c:pt>
                <c:pt idx="5">
                  <c:v>24386623</c:v>
                </c:pt>
                <c:pt idx="6">
                  <c:v>4606363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4001793525809414"/>
          <c:y val="9.1741761446485853E-2"/>
          <c:w val="0.33220428696413012"/>
          <c:h val="0.84417833187518265"/>
        </c:manualLayout>
      </c:layout>
      <c:txPr>
        <a:bodyPr/>
        <a:lstStyle/>
        <a:p>
          <a:pPr>
            <a:defRPr sz="800" baseline="0"/>
          </a:pPr>
          <a:endParaRPr lang="es-ES"/>
        </a:p>
      </c:txPr>
    </c:legend>
    <c:plotVisOnly val="1"/>
  </c:chart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90458" cy="49720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777073" y="0"/>
            <a:ext cx="2890458" cy="49720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612388-23E4-497D-A263-1A9D6BD5ECDC}" type="datetimeFigureOut">
              <a:rPr lang="es-ES" smtClean="0"/>
              <a:pPr/>
              <a:t>13/08/2010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1" y="9429431"/>
            <a:ext cx="2890458" cy="49720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777073" y="9429431"/>
            <a:ext cx="2890458" cy="49720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3D06FE-3919-4B43-95DE-5FB0CFA5A46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890458" cy="497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s-E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7073" y="0"/>
            <a:ext cx="2890458" cy="497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s-E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09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909" y="4716305"/>
            <a:ext cx="5335270" cy="4466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9431"/>
            <a:ext cx="2890458" cy="497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5" rIns="91431" bIns="45715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s-E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7073" y="9429431"/>
            <a:ext cx="2890458" cy="497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5" rIns="91431" bIns="45715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6035F37D-70B3-475C-9041-85484F0BFF73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0181BE-4F84-4220-BBB1-8290CCBA632F}" type="slidenum">
              <a:rPr lang="es-ES"/>
              <a:pPr/>
              <a:t>1</a:t>
            </a:fld>
            <a:endParaRPr lang="es-ES" dirty="0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35F37D-70B3-475C-9041-85484F0BFF73}" type="slidenum">
              <a:rPr lang="es-ES" smtClean="0"/>
              <a:pPr/>
              <a:t>10</a:t>
            </a:fld>
            <a:endParaRPr lang="es-E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35F37D-70B3-475C-9041-85484F0BFF73}" type="slidenum">
              <a:rPr lang="es-ES" smtClean="0"/>
              <a:pPr/>
              <a:t>11</a:t>
            </a:fld>
            <a:endParaRPr lang="es-E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35F37D-70B3-475C-9041-85484F0BFF73}" type="slidenum">
              <a:rPr lang="es-ES" smtClean="0"/>
              <a:pPr/>
              <a:t>12</a:t>
            </a:fld>
            <a:endParaRPr lang="es-E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35F37D-70B3-475C-9041-85484F0BFF73}" type="slidenum">
              <a:rPr lang="es-ES" smtClean="0"/>
              <a:pPr/>
              <a:t>13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35F37D-70B3-475C-9041-85484F0BFF73}" type="slidenum">
              <a:rPr lang="es-ES" smtClean="0"/>
              <a:pPr/>
              <a:t>2</a:t>
            </a:fld>
            <a:endParaRPr lang="es-E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35F37D-70B3-475C-9041-85484F0BFF73}" type="slidenum">
              <a:rPr lang="es-ES" smtClean="0"/>
              <a:pPr/>
              <a:t>3</a:t>
            </a:fld>
            <a:endParaRPr lang="es-E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35F37D-70B3-475C-9041-85484F0BFF73}" type="slidenum">
              <a:rPr lang="es-ES" smtClean="0"/>
              <a:pPr/>
              <a:t>4</a:t>
            </a:fld>
            <a:endParaRPr lang="es-E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35F37D-70B3-475C-9041-85484F0BFF73}" type="slidenum">
              <a:rPr lang="es-ES" smtClean="0"/>
              <a:pPr/>
              <a:t>5</a:t>
            </a:fld>
            <a:endParaRPr lang="es-E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35F37D-70B3-475C-9041-85484F0BFF73}" type="slidenum">
              <a:rPr lang="es-ES" smtClean="0"/>
              <a:pPr/>
              <a:t>6</a:t>
            </a:fld>
            <a:endParaRPr lang="es-E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35F37D-70B3-475C-9041-85484F0BFF73}" type="slidenum">
              <a:rPr lang="es-ES" smtClean="0"/>
              <a:pPr/>
              <a:t>7</a:t>
            </a:fld>
            <a:endParaRPr lang="es-E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35F37D-70B3-475C-9041-85484F0BFF73}" type="slidenum">
              <a:rPr lang="es-ES" smtClean="0"/>
              <a:pPr/>
              <a:t>8</a:t>
            </a:fld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35F37D-70B3-475C-9041-85484F0BFF73}" type="slidenum">
              <a:rPr lang="es-ES" smtClean="0"/>
              <a:pPr/>
              <a:t>9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146BCF3-0F1A-4D09-BA55-10DFF0652CEA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7175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</a:gdLst>
            <a:ahLst/>
            <a:cxnLst>
              <a:cxn ang="0">
                <a:pos x="0" y="0"/>
              </a:cxn>
              <a:cxn ang="0">
                <a:pos x="618" y="0"/>
              </a:cxn>
              <a:cxn ang="0">
                <a:pos x="618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s-ES" sz="2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A2CB0E-4DAD-4470-AB7C-5BCA6502448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A388DC-DB0F-43ED-863B-91D6107CD03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9FF2B2-DCB2-474E-9584-0683D386F3D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040212-1C9F-4C36-AEDA-AF5FDD7CF47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4F0834-B97E-4AE4-BC57-52B4133172E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D8E4DC-6595-426B-9A1D-24A4F27F463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3B5AFC-6C44-4898-AF1A-D269D4A29BC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5749B4-F529-43ED-BB78-9B53653197C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7A51F1-FA2D-4A27-B451-6C901BA698D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94DD6E-3216-47FD-A07B-D1A0CA36A07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6148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</a:gdLst>
            <a:ahLst/>
            <a:cxnLst>
              <a:cxn ang="0">
                <a:pos x="0" y="0"/>
              </a:cxn>
              <a:cxn ang="0">
                <a:pos x="585" y="0"/>
              </a:cxn>
              <a:cxn ang="0">
                <a:pos x="585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s-ES" sz="2400">
              <a:latin typeface="Times New Roman" pitchFamily="18" charset="0"/>
            </a:endParaRPr>
          </a:p>
        </p:txBody>
      </p:sp>
      <p:sp>
        <p:nvSpPr>
          <p:cNvPr id="6149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s-ES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C4C370B-E5CC-4B0E-88A1-35E0BDC2557D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304925" indent="-3952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</a:defRPr>
      </a:lvl3pPr>
      <a:lvl4pPr marL="1693863" indent="-3873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939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caib.es/ibae/demo/evolucio_poblacio/6_municipis.htm" TargetMode="External"/><Relationship Id="rId4" Type="http://schemas.openxmlformats.org/officeDocument/2006/relationships/hyperlink" Target="http://www.caib.es/ibae/demo/pob/2008/T51.htm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title"/>
          </p:nvPr>
        </p:nvSpPr>
        <p:spPr>
          <a:xfrm>
            <a:off x="571500" y="333375"/>
            <a:ext cx="8001000" cy="1023923"/>
          </a:xfrm>
        </p:spPr>
        <p:txBody>
          <a:bodyPr/>
          <a:lstStyle/>
          <a:p>
            <a:pPr algn="r"/>
            <a:r>
              <a:rPr lang="ca-ES" sz="2800" dirty="0" smtClean="0"/>
              <a:t>II Pla Jove </a:t>
            </a:r>
            <a:br>
              <a:rPr lang="ca-ES" sz="2800" dirty="0" smtClean="0"/>
            </a:br>
            <a:r>
              <a:rPr lang="ca-ES" sz="2800" dirty="0" smtClean="0"/>
              <a:t>del Govern de les Illes Balears</a:t>
            </a:r>
            <a:endParaRPr lang="ca-ES" sz="2800" dirty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809625" y="2133600"/>
            <a:ext cx="7524750" cy="3384550"/>
          </a:xfrm>
        </p:spPr>
        <p:txBody>
          <a:bodyPr/>
          <a:lstStyle/>
          <a:p>
            <a:pPr algn="ctr">
              <a:lnSpc>
                <a:spcPct val="130000"/>
              </a:lnSpc>
              <a:buFont typeface="Wingdings" pitchFamily="2" charset="2"/>
              <a:buNone/>
            </a:pPr>
            <a:endParaRPr lang="ca-ES" sz="1800" b="1" dirty="0" smtClean="0"/>
          </a:p>
          <a:p>
            <a:pPr algn="ctr">
              <a:lnSpc>
                <a:spcPct val="130000"/>
              </a:lnSpc>
              <a:buFont typeface="Wingdings" pitchFamily="2" charset="2"/>
              <a:buNone/>
            </a:pPr>
            <a:r>
              <a:rPr lang="ca-ES" sz="1800" b="1" dirty="0" smtClean="0"/>
              <a:t>II Pla Estratègic del Govern de les Illes Balears</a:t>
            </a:r>
          </a:p>
          <a:p>
            <a:pPr algn="ctr">
              <a:lnSpc>
                <a:spcPct val="130000"/>
              </a:lnSpc>
              <a:buFont typeface="Wingdings" pitchFamily="2" charset="2"/>
              <a:buNone/>
            </a:pPr>
            <a:endParaRPr lang="ca-ES" sz="1800" b="1" dirty="0" smtClean="0"/>
          </a:p>
          <a:p>
            <a:pPr algn="ctr">
              <a:lnSpc>
                <a:spcPct val="130000"/>
              </a:lnSpc>
              <a:buFont typeface="Wingdings" pitchFamily="2" charset="2"/>
              <a:buNone/>
            </a:pPr>
            <a:r>
              <a:rPr lang="ca-ES" sz="1800" b="1" dirty="0" smtClean="0"/>
              <a:t>II Pla Jove 2010-2012</a:t>
            </a:r>
          </a:p>
          <a:p>
            <a:pPr algn="ctr">
              <a:lnSpc>
                <a:spcPct val="130000"/>
              </a:lnSpc>
              <a:buFont typeface="Wingdings" pitchFamily="2" charset="2"/>
              <a:buNone/>
            </a:pPr>
            <a:r>
              <a:rPr lang="ca-ES" sz="1800" dirty="0" smtClean="0"/>
              <a:t>[+] Accions Joves</a:t>
            </a:r>
            <a:endParaRPr lang="es-ES" sz="1800" dirty="0" smtClean="0"/>
          </a:p>
          <a:p>
            <a:pPr algn="ctr">
              <a:lnSpc>
                <a:spcPct val="130000"/>
              </a:lnSpc>
              <a:buFont typeface="Wingdings" pitchFamily="2" charset="2"/>
              <a:buNone/>
            </a:pPr>
            <a:endParaRPr lang="ca-ES" sz="1800" dirty="0" smtClean="0"/>
          </a:p>
          <a:p>
            <a:pPr algn="ctr">
              <a:lnSpc>
                <a:spcPct val="130000"/>
              </a:lnSpc>
              <a:buFont typeface="Wingdings" pitchFamily="2" charset="2"/>
              <a:buNone/>
            </a:pPr>
            <a:endParaRPr lang="ca-ES" sz="1800" dirty="0" smtClean="0"/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1928794" y="6237288"/>
            <a:ext cx="6604019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lnSpc>
                <a:spcPct val="80000"/>
              </a:lnSpc>
              <a:spcBef>
                <a:spcPct val="50000"/>
              </a:spcBef>
            </a:pPr>
            <a:r>
              <a:rPr lang="ca-ES" sz="1000" dirty="0" smtClean="0"/>
              <a:t>[+] Accions Joves </a:t>
            </a:r>
            <a:endParaRPr lang="es-ES" sz="1000" dirty="0" smtClean="0"/>
          </a:p>
          <a:p>
            <a:pPr algn="r">
              <a:lnSpc>
                <a:spcPct val="80000"/>
              </a:lnSpc>
              <a:spcBef>
                <a:spcPct val="50000"/>
              </a:spcBef>
            </a:pPr>
            <a:r>
              <a:rPr lang="ca-ES" sz="1000" b="1" i="1" dirty="0" smtClean="0"/>
              <a:t>II Pla Jove 2010-2012. Agost 2010</a:t>
            </a:r>
          </a:p>
        </p:txBody>
      </p:sp>
      <p:pic>
        <p:nvPicPr>
          <p:cNvPr id="7" name="6 Imagen" descr="CASPI+DGJ+Les persones prim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5786454"/>
            <a:ext cx="2677638" cy="90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333375"/>
            <a:ext cx="8001000" cy="828675"/>
          </a:xfrm>
        </p:spPr>
        <p:txBody>
          <a:bodyPr/>
          <a:lstStyle/>
          <a:p>
            <a:pPr algn="r"/>
            <a:r>
              <a:rPr lang="ca-ES" sz="2400" dirty="0" smtClean="0">
                <a:solidFill>
                  <a:srgbClr val="000000"/>
                </a:solidFill>
              </a:rPr>
              <a:t>II Pla Jove </a:t>
            </a:r>
            <a:br>
              <a:rPr lang="ca-ES" sz="2400" dirty="0" smtClean="0">
                <a:solidFill>
                  <a:srgbClr val="000000"/>
                </a:solidFill>
              </a:rPr>
            </a:br>
            <a:r>
              <a:rPr lang="ca-ES" sz="2400" dirty="0" smtClean="0">
                <a:solidFill>
                  <a:srgbClr val="000000"/>
                </a:solidFill>
              </a:rPr>
              <a:t>del Govern de les Illes Balears</a:t>
            </a:r>
            <a:endParaRPr lang="es-ES" sz="2400" dirty="0"/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1928794" y="6237288"/>
            <a:ext cx="6604019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lnSpc>
                <a:spcPct val="80000"/>
              </a:lnSpc>
              <a:spcBef>
                <a:spcPct val="50000"/>
              </a:spcBef>
            </a:pPr>
            <a:r>
              <a:rPr lang="ca-ES" sz="1000" dirty="0" smtClean="0"/>
              <a:t>[+] Accions Joves </a:t>
            </a:r>
            <a:endParaRPr lang="es-ES" sz="1000" dirty="0" smtClean="0"/>
          </a:p>
          <a:p>
            <a:pPr algn="r">
              <a:lnSpc>
                <a:spcPct val="80000"/>
              </a:lnSpc>
              <a:spcBef>
                <a:spcPct val="50000"/>
              </a:spcBef>
            </a:pPr>
            <a:r>
              <a:rPr lang="ca-ES" sz="1000" b="1" i="1" dirty="0" smtClean="0"/>
              <a:t>II Pla Jove 2010-2012. Agost 2010</a:t>
            </a:r>
          </a:p>
        </p:txBody>
      </p:sp>
      <p:graphicFrame>
        <p:nvGraphicFramePr>
          <p:cNvPr id="13" name="1 Gráfico"/>
          <p:cNvGraphicFramePr>
            <a:graphicFrameLocks/>
          </p:cNvGraphicFramePr>
          <p:nvPr/>
        </p:nvGraphicFramePr>
        <p:xfrm>
          <a:off x="4357686" y="2357430"/>
          <a:ext cx="4472001" cy="28432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4" name="13 Imagen" descr="CASPI+DGJ+Les persones prim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20" y="5786454"/>
            <a:ext cx="2677638" cy="900000"/>
          </a:xfrm>
          <a:prstGeom prst="rect">
            <a:avLst/>
          </a:prstGeom>
        </p:spPr>
      </p:pic>
      <p:sp>
        <p:nvSpPr>
          <p:cNvPr id="15" name="14 CuadroTexto"/>
          <p:cNvSpPr txBox="1"/>
          <p:nvPr/>
        </p:nvSpPr>
        <p:spPr>
          <a:xfrm>
            <a:off x="6929454" y="1214422"/>
            <a:ext cx="1710236" cy="26161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a-ES" sz="11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LegacySanITCBoo" pitchFamily="34" charset="0"/>
              </a:rPr>
              <a:t>Actuacions per àrees </a:t>
            </a:r>
            <a:endParaRPr lang="ca-ES" sz="11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LegacySanITCBoo" pitchFamily="34" charset="0"/>
            </a:endParaRPr>
          </a:p>
        </p:txBody>
      </p:sp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1071538" y="2643182"/>
          <a:ext cx="3289300" cy="2000266"/>
        </p:xfrm>
        <a:graphic>
          <a:graphicData uri="http://schemas.openxmlformats.org/drawingml/2006/table">
            <a:tbl>
              <a:tblPr/>
              <a:tblGrid>
                <a:gridCol w="2274280"/>
                <a:gridCol w="1015020"/>
              </a:tblGrid>
              <a:tr h="210554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ÀREA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ACTUACIONS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</a:tr>
              <a:tr h="223714"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Educació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</a:tr>
              <a:tr h="223714"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Formació ocupacional i treball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</a:tr>
              <a:tr h="223714"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Habitatge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</a:tr>
              <a:tr h="223714"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Igualtat d’oportunitats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</a:tr>
              <a:tr h="223714"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Informació i TIC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</a:tr>
              <a:tr h="223714"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Participació i desenvolupament personal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</a:tr>
              <a:tr h="223714"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Salut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</a:tr>
              <a:tr h="223714"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TOTAL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196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DDD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333375"/>
            <a:ext cx="8001000" cy="828675"/>
          </a:xfrm>
        </p:spPr>
        <p:txBody>
          <a:bodyPr/>
          <a:lstStyle/>
          <a:p>
            <a:pPr algn="r"/>
            <a:r>
              <a:rPr lang="ca-ES" sz="2400" dirty="0" smtClean="0">
                <a:solidFill>
                  <a:srgbClr val="000000"/>
                </a:solidFill>
              </a:rPr>
              <a:t>II Pla Jove </a:t>
            </a:r>
            <a:br>
              <a:rPr lang="ca-ES" sz="2400" dirty="0" smtClean="0">
                <a:solidFill>
                  <a:srgbClr val="000000"/>
                </a:solidFill>
              </a:rPr>
            </a:br>
            <a:r>
              <a:rPr lang="ca-ES" sz="2400" dirty="0" smtClean="0">
                <a:solidFill>
                  <a:srgbClr val="000000"/>
                </a:solidFill>
              </a:rPr>
              <a:t>del Govern de les Illes Balears</a:t>
            </a:r>
            <a:endParaRPr lang="es-ES" sz="2400" dirty="0"/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1928794" y="6237288"/>
            <a:ext cx="6604019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lnSpc>
                <a:spcPct val="80000"/>
              </a:lnSpc>
              <a:spcBef>
                <a:spcPct val="50000"/>
              </a:spcBef>
            </a:pPr>
            <a:r>
              <a:rPr lang="ca-ES" sz="1000" dirty="0" smtClean="0"/>
              <a:t>[+] Accions Joves </a:t>
            </a:r>
            <a:endParaRPr lang="es-ES" sz="1000" dirty="0" smtClean="0"/>
          </a:p>
          <a:p>
            <a:pPr algn="r">
              <a:lnSpc>
                <a:spcPct val="80000"/>
              </a:lnSpc>
              <a:spcBef>
                <a:spcPct val="50000"/>
              </a:spcBef>
            </a:pPr>
            <a:r>
              <a:rPr lang="ca-ES" sz="1000" b="1" i="1" dirty="0" smtClean="0"/>
              <a:t>II Pla Jove 2010-2012. Agost 2010</a:t>
            </a:r>
          </a:p>
        </p:txBody>
      </p:sp>
      <p:pic>
        <p:nvPicPr>
          <p:cNvPr id="6" name="5 Imagen" descr="CASPI+DGJ+Les persones prim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5786454"/>
            <a:ext cx="2677638" cy="900000"/>
          </a:xfrm>
          <a:prstGeom prst="rect">
            <a:avLst/>
          </a:prstGeom>
        </p:spPr>
      </p:pic>
      <p:sp>
        <p:nvSpPr>
          <p:cNvPr id="9" name="8 CuadroTexto"/>
          <p:cNvSpPr txBox="1"/>
          <p:nvPr/>
        </p:nvSpPr>
        <p:spPr>
          <a:xfrm>
            <a:off x="5643570" y="1214422"/>
            <a:ext cx="2996120" cy="26161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a-ES" sz="11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LegacySanITCBoo" pitchFamily="34" charset="0"/>
              </a:rPr>
              <a:t>Previsió pressupostària 2010 per àrees </a:t>
            </a:r>
            <a:endParaRPr lang="ca-ES" sz="11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LegacySanITCBoo" pitchFamily="34" charset="0"/>
            </a:endParaRPr>
          </a:p>
        </p:txBody>
      </p:sp>
      <p:graphicFrame>
        <p:nvGraphicFramePr>
          <p:cNvPr id="10" name="2 Gráfico"/>
          <p:cNvGraphicFramePr/>
          <p:nvPr/>
        </p:nvGraphicFramePr>
        <p:xfrm>
          <a:off x="4643438" y="2214554"/>
          <a:ext cx="3786214" cy="29289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11 Tabla"/>
          <p:cNvGraphicFramePr>
            <a:graphicFrameLocks noGrp="1"/>
          </p:cNvGraphicFramePr>
          <p:nvPr/>
        </p:nvGraphicFramePr>
        <p:xfrm>
          <a:off x="785786" y="2500306"/>
          <a:ext cx="3759200" cy="2071701"/>
        </p:xfrm>
        <a:graphic>
          <a:graphicData uri="http://schemas.openxmlformats.org/drawingml/2006/table">
            <a:tbl>
              <a:tblPr/>
              <a:tblGrid>
                <a:gridCol w="2512478"/>
                <a:gridCol w="1246722"/>
              </a:tblGrid>
              <a:tr h="26081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1" i="0" u="none" strike="noStrike">
                          <a:solidFill>
                            <a:srgbClr val="000000"/>
                          </a:solidFill>
                          <a:latin typeface="LegacySanITCBoo"/>
                        </a:rPr>
                        <a:t>Àrea II Pla Jove 2010-2012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LegacySanITCBoo"/>
                        </a:rPr>
                        <a:t> Pressupost previst 2010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25166"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LegacySanITCBoo"/>
                        </a:rPr>
                        <a:t>EDUCACIÓ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LegacySanITCBoo"/>
                        </a:rPr>
                        <a:t>             55.021.242,00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166"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LegacySanITCBoo"/>
                        </a:rPr>
                        <a:t>FORMACIÓ OCUPACIONAL I TREBALL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LegacySanITCBoo"/>
                        </a:rPr>
                        <a:t>             13.060.655,00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225166"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LegacySanITCBoo"/>
                        </a:rPr>
                        <a:t>HABITATGE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LegacySanITCBoo"/>
                        </a:rPr>
                        <a:t>                8.399.306,00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166"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LegacySanITCBoo"/>
                        </a:rPr>
                        <a:t>IGUALTAT D'OPORTUNITATS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LegacySanITCBoo"/>
                        </a:rPr>
                        <a:t>                   197.476,00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225166"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LegacySanITCBoo"/>
                        </a:rPr>
                        <a:t>INFORMACIÓ I NOVES TECNOLOGIES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LegacySanITCBoo"/>
                        </a:rPr>
                        <a:t>                   200.563,00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166"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LegacySanITCBoo"/>
                        </a:rPr>
                        <a:t>PARTICIPACIÓ I DESENVOLUPAMENT PERSONAL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LegacySanITCBoo"/>
                        </a:rPr>
                        <a:t>             24.386.623,00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225166"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LegacySanITCBoo"/>
                        </a:rPr>
                        <a:t>SALUT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LegacySanITCBoo"/>
                        </a:rPr>
                        <a:t>                4.606.363,00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729"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LegacySanITCBoo"/>
                        </a:rPr>
                        <a:t>                                                                 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latin typeface="LegacySanITCBoo"/>
                        </a:rPr>
                        <a:t>           105.872.228,00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333375"/>
            <a:ext cx="8001000" cy="828675"/>
          </a:xfrm>
        </p:spPr>
        <p:txBody>
          <a:bodyPr/>
          <a:lstStyle/>
          <a:p>
            <a:pPr algn="r"/>
            <a:r>
              <a:rPr lang="ca-ES" sz="2400" dirty="0" smtClean="0">
                <a:solidFill>
                  <a:srgbClr val="000000"/>
                </a:solidFill>
              </a:rPr>
              <a:t>II Pla Jove </a:t>
            </a:r>
            <a:br>
              <a:rPr lang="ca-ES" sz="2400" dirty="0" smtClean="0">
                <a:solidFill>
                  <a:srgbClr val="000000"/>
                </a:solidFill>
              </a:rPr>
            </a:br>
            <a:r>
              <a:rPr lang="ca-ES" sz="2400" dirty="0" smtClean="0">
                <a:solidFill>
                  <a:srgbClr val="000000"/>
                </a:solidFill>
              </a:rPr>
              <a:t>del Govern de les Illes Balears</a:t>
            </a:r>
            <a:endParaRPr lang="es-ES" sz="2400" dirty="0"/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1928794" y="6237288"/>
            <a:ext cx="6604019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lnSpc>
                <a:spcPct val="80000"/>
              </a:lnSpc>
              <a:spcBef>
                <a:spcPct val="50000"/>
              </a:spcBef>
            </a:pPr>
            <a:r>
              <a:rPr lang="ca-ES" sz="1000" dirty="0" smtClean="0"/>
              <a:t>[+] Accions Joves </a:t>
            </a:r>
            <a:endParaRPr lang="es-ES" sz="1000" dirty="0" smtClean="0"/>
          </a:p>
          <a:p>
            <a:pPr algn="r">
              <a:lnSpc>
                <a:spcPct val="80000"/>
              </a:lnSpc>
              <a:spcBef>
                <a:spcPct val="50000"/>
              </a:spcBef>
            </a:pPr>
            <a:r>
              <a:rPr lang="ca-ES" sz="1000" b="1" i="1" dirty="0" smtClean="0"/>
              <a:t>II Pla Jove 2010-2012. Agost 2010</a:t>
            </a:r>
          </a:p>
        </p:txBody>
      </p:sp>
      <p:pic>
        <p:nvPicPr>
          <p:cNvPr id="6" name="5 Imagen" descr="CASPI+DGJ+Les persones prim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5786454"/>
            <a:ext cx="2677638" cy="900000"/>
          </a:xfrm>
          <a:prstGeom prst="rect">
            <a:avLst/>
          </a:prstGeom>
        </p:spPr>
      </p:pic>
      <p:sp>
        <p:nvSpPr>
          <p:cNvPr id="9" name="8 CuadroTexto"/>
          <p:cNvSpPr txBox="1"/>
          <p:nvPr/>
        </p:nvSpPr>
        <p:spPr>
          <a:xfrm>
            <a:off x="5643570" y="1214422"/>
            <a:ext cx="2996120" cy="26161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a-ES" sz="11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LegacySanITCBoo" pitchFamily="34" charset="0"/>
              </a:rPr>
              <a:t>Valoració econòmica</a:t>
            </a:r>
          </a:p>
        </p:txBody>
      </p:sp>
      <p:graphicFrame>
        <p:nvGraphicFramePr>
          <p:cNvPr id="14" name="13 Tabla"/>
          <p:cNvGraphicFramePr>
            <a:graphicFrameLocks noGrp="1"/>
          </p:cNvGraphicFramePr>
          <p:nvPr/>
        </p:nvGraphicFramePr>
        <p:xfrm>
          <a:off x="1071538" y="2000240"/>
          <a:ext cx="7072361" cy="2786081"/>
        </p:xfrm>
        <a:graphic>
          <a:graphicData uri="http://schemas.openxmlformats.org/drawingml/2006/table">
            <a:tbl>
              <a:tblPr/>
              <a:tblGrid>
                <a:gridCol w="2141048"/>
                <a:gridCol w="1187935"/>
                <a:gridCol w="1367508"/>
                <a:gridCol w="1187935"/>
                <a:gridCol w="1187935"/>
              </a:tblGrid>
              <a:tr h="22070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b="1" i="0" u="none" strike="noStrike" dirty="0" smtClean="0">
                          <a:solidFill>
                            <a:srgbClr val="000000"/>
                          </a:solidFill>
                          <a:latin typeface="LegacySanITCBoo"/>
                        </a:rPr>
                        <a:t>Àrea estratègiques</a:t>
                      </a:r>
                      <a:r>
                        <a:rPr lang="pt-BR" sz="700" b="1" i="0" u="none" strike="noStrike" baseline="0" dirty="0" smtClean="0">
                          <a:solidFill>
                            <a:srgbClr val="000000"/>
                          </a:solidFill>
                          <a:latin typeface="LegacySanITCBoo"/>
                        </a:rPr>
                        <a:t> </a:t>
                      </a:r>
                      <a:r>
                        <a:rPr lang="pt-BR" sz="700" b="1" i="0" u="none" strike="noStrike" dirty="0" smtClean="0">
                          <a:solidFill>
                            <a:srgbClr val="000000"/>
                          </a:solidFill>
                          <a:latin typeface="LegacySanITCBoo"/>
                        </a:rPr>
                        <a:t> </a:t>
                      </a:r>
                      <a:r>
                        <a:rPr lang="pt-BR" sz="700" b="1" i="0" u="none" strike="noStrike" dirty="0">
                          <a:solidFill>
                            <a:srgbClr val="000000"/>
                          </a:solidFill>
                          <a:latin typeface="LegacySanITCBoo"/>
                        </a:rPr>
                        <a:t>II Pla Jove 2010-2012</a:t>
                      </a:r>
                    </a:p>
                  </a:txBody>
                  <a:tcPr marL="8930" marR="8930" marT="89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700" b="1" i="0" u="none" strike="noStrike">
                          <a:solidFill>
                            <a:srgbClr val="000000"/>
                          </a:solidFill>
                          <a:latin typeface="LegacySanITCBoo"/>
                        </a:rPr>
                        <a:t>2010</a:t>
                      </a:r>
                    </a:p>
                  </a:txBody>
                  <a:tcPr marL="8930" marR="8930" marT="89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700" b="1" i="0" u="none" strike="noStrike">
                          <a:solidFill>
                            <a:srgbClr val="000000"/>
                          </a:solidFill>
                          <a:latin typeface="LegacySanITCBoo"/>
                        </a:rPr>
                        <a:t>2011</a:t>
                      </a:r>
                    </a:p>
                  </a:txBody>
                  <a:tcPr marL="8930" marR="8930" marT="89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700" b="1" i="0" u="none" strike="noStrike">
                          <a:solidFill>
                            <a:srgbClr val="000000"/>
                          </a:solidFill>
                          <a:latin typeface="LegacySanITCBoo"/>
                        </a:rPr>
                        <a:t>2012</a:t>
                      </a:r>
                    </a:p>
                  </a:txBody>
                  <a:tcPr marL="8930" marR="8930" marT="89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700" b="1" i="0" u="none" strike="noStrike">
                          <a:solidFill>
                            <a:srgbClr val="000000"/>
                          </a:solidFill>
                          <a:latin typeface="LegacySanITCBoo"/>
                        </a:rPr>
                        <a:t>Previsió 2010-2012</a:t>
                      </a:r>
                    </a:p>
                  </a:txBody>
                  <a:tcPr marL="8930" marR="8930" marT="893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</a:tr>
              <a:tr h="224168"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1" i="0" u="none" strike="noStrike">
                          <a:solidFill>
                            <a:srgbClr val="000000"/>
                          </a:solidFill>
                          <a:latin typeface="LegacySanITCBoo"/>
                        </a:rPr>
                        <a:t>EDUCACIÓ</a:t>
                      </a:r>
                    </a:p>
                  </a:txBody>
                  <a:tcPr marL="8930" marR="8930" marT="89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LegacySanITCBoo"/>
                        </a:rPr>
                        <a:t>         55.021.242,00 € </a:t>
                      </a:r>
                    </a:p>
                  </a:txBody>
                  <a:tcPr marL="8930" marR="8930" marT="89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LegacySanITCBoo"/>
                        </a:rPr>
                        <a:t>                  55.021.242,00 € </a:t>
                      </a:r>
                    </a:p>
                  </a:txBody>
                  <a:tcPr marL="8930" marR="8930" marT="89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LegacySanITCBoo"/>
                        </a:rPr>
                        <a:t>         55.021.242,00 € </a:t>
                      </a:r>
                    </a:p>
                  </a:txBody>
                  <a:tcPr marL="8930" marR="8930" marT="89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LegacySanITCBoo"/>
                        </a:rPr>
                        <a:t>      165.063.726,00 € </a:t>
                      </a:r>
                    </a:p>
                  </a:txBody>
                  <a:tcPr marL="8930" marR="8930" marT="893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4168"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LegacySanITCBoo"/>
                        </a:rPr>
                        <a:t>FORMACIÓ OCUPACIONAL I TREBALL</a:t>
                      </a:r>
                    </a:p>
                  </a:txBody>
                  <a:tcPr marL="8930" marR="8930" marT="89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LegacySanITCBoo"/>
                        </a:rPr>
                        <a:t>         13.060.655,00 € </a:t>
                      </a:r>
                    </a:p>
                  </a:txBody>
                  <a:tcPr marL="8930" marR="8930" marT="89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LegacySanITCBoo"/>
                        </a:rPr>
                        <a:t>                  13.060.655,00 € </a:t>
                      </a:r>
                    </a:p>
                  </a:txBody>
                  <a:tcPr marL="8930" marR="8930" marT="89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LegacySanITCBoo"/>
                        </a:rPr>
                        <a:t>         13.060.655,00 € </a:t>
                      </a:r>
                    </a:p>
                  </a:txBody>
                  <a:tcPr marL="8930" marR="8930" marT="89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LegacySanITCBoo"/>
                        </a:rPr>
                        <a:t>         39.181.965,00 € </a:t>
                      </a:r>
                    </a:p>
                  </a:txBody>
                  <a:tcPr marL="8930" marR="8930" marT="893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</a:tr>
              <a:tr h="386883"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1" i="0" u="none" strike="noStrike">
                          <a:solidFill>
                            <a:srgbClr val="000000"/>
                          </a:solidFill>
                          <a:latin typeface="LegacySanITCBoo"/>
                        </a:rPr>
                        <a:t>HABITATGE</a:t>
                      </a:r>
                    </a:p>
                  </a:txBody>
                  <a:tcPr marL="8930" marR="8930" marT="89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LegacySanITCBoo"/>
                        </a:rPr>
                        <a:t>             8.399.306,00 € </a:t>
                      </a:r>
                    </a:p>
                  </a:txBody>
                  <a:tcPr marL="8930" marR="8930" marT="89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LegacySanITCBoo"/>
                        </a:rPr>
                        <a:t>                      8.399.306,00 € </a:t>
                      </a:r>
                    </a:p>
                  </a:txBody>
                  <a:tcPr marL="8930" marR="8930" marT="89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LegacySanITCBoo"/>
                        </a:rPr>
                        <a:t>             8.399.306,00 € </a:t>
                      </a:r>
                    </a:p>
                  </a:txBody>
                  <a:tcPr marL="8930" marR="8930" marT="89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LegacySanITCBoo"/>
                        </a:rPr>
                        <a:t>         25.197.918,00 € </a:t>
                      </a:r>
                    </a:p>
                  </a:txBody>
                  <a:tcPr marL="8930" marR="8930" marT="893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6883"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1" i="0" u="none" strike="noStrike">
                          <a:solidFill>
                            <a:srgbClr val="000000"/>
                          </a:solidFill>
                          <a:latin typeface="LegacySanITCBoo"/>
                        </a:rPr>
                        <a:t>IGUALTAT D'OPORTUNITATS</a:t>
                      </a:r>
                    </a:p>
                  </a:txBody>
                  <a:tcPr marL="8930" marR="8930" marT="89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LegacySanITCBoo"/>
                        </a:rPr>
                        <a:t>                  197.476,00 € </a:t>
                      </a:r>
                    </a:p>
                  </a:txBody>
                  <a:tcPr marL="8930" marR="8930" marT="89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LegacySanITCBoo"/>
                        </a:rPr>
                        <a:t>                           197.476,00 € </a:t>
                      </a:r>
                    </a:p>
                  </a:txBody>
                  <a:tcPr marL="8930" marR="8930" marT="89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LegacySanITCBoo"/>
                        </a:rPr>
                        <a:t>                  197.476,00 € </a:t>
                      </a:r>
                    </a:p>
                  </a:txBody>
                  <a:tcPr marL="8930" marR="8930" marT="89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LegacySanITCBoo"/>
                        </a:rPr>
                        <a:t>                  592.428,00 € </a:t>
                      </a:r>
                    </a:p>
                  </a:txBody>
                  <a:tcPr marL="8930" marR="8930" marT="893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</a:tr>
              <a:tr h="386883"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1" i="0" u="none" strike="noStrike">
                          <a:solidFill>
                            <a:srgbClr val="000000"/>
                          </a:solidFill>
                          <a:latin typeface="LegacySanITCBoo"/>
                        </a:rPr>
                        <a:t>INFORMACIÓ I TIC</a:t>
                      </a:r>
                    </a:p>
                  </a:txBody>
                  <a:tcPr marL="8930" marR="8930" marT="89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LegacySanITCBoo"/>
                        </a:rPr>
                        <a:t>                  200.563,00 € </a:t>
                      </a:r>
                    </a:p>
                  </a:txBody>
                  <a:tcPr marL="8930" marR="8930" marT="89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LegacySanITCBoo"/>
                        </a:rPr>
                        <a:t>                           200.563,00 € </a:t>
                      </a:r>
                    </a:p>
                  </a:txBody>
                  <a:tcPr marL="8930" marR="8930" marT="89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LegacySanITCBoo"/>
                        </a:rPr>
                        <a:t>                  200.563,00 € </a:t>
                      </a:r>
                    </a:p>
                  </a:txBody>
                  <a:tcPr marL="8930" marR="8930" marT="89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LegacySanITCBoo"/>
                        </a:rPr>
                        <a:t>                  601.689,00 € </a:t>
                      </a:r>
                    </a:p>
                  </a:txBody>
                  <a:tcPr marL="8930" marR="8930" marT="893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5339"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1" i="0" u="none" strike="noStrike">
                          <a:solidFill>
                            <a:srgbClr val="000000"/>
                          </a:solidFill>
                          <a:latin typeface="LegacySanITCBoo"/>
                        </a:rPr>
                        <a:t>PARTICIPACIÓ I DESENVOLUPAMENT PERSONAL</a:t>
                      </a:r>
                    </a:p>
                  </a:txBody>
                  <a:tcPr marL="8930" marR="8930" marT="89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LegacySanITCBoo"/>
                        </a:rPr>
                        <a:t>         24.386.623,00 € </a:t>
                      </a:r>
                    </a:p>
                  </a:txBody>
                  <a:tcPr marL="8930" marR="8930" marT="89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LegacySanITCBoo"/>
                        </a:rPr>
                        <a:t>                  24.386.623,00 € </a:t>
                      </a:r>
                    </a:p>
                  </a:txBody>
                  <a:tcPr marL="8930" marR="8930" marT="89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LegacySanITCBoo"/>
                        </a:rPr>
                        <a:t>         24.386.623,00 € </a:t>
                      </a:r>
                    </a:p>
                  </a:txBody>
                  <a:tcPr marL="8930" marR="8930" marT="89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LegacySanITCBoo"/>
                        </a:rPr>
                        <a:t>         73.159.869,00 € </a:t>
                      </a:r>
                    </a:p>
                  </a:txBody>
                  <a:tcPr marL="8930" marR="8930" marT="893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</a:tr>
              <a:tr h="386883"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1" i="0" u="none" strike="noStrike">
                          <a:solidFill>
                            <a:srgbClr val="000000"/>
                          </a:solidFill>
                          <a:latin typeface="LegacySanITCBoo"/>
                        </a:rPr>
                        <a:t>SALUT</a:t>
                      </a:r>
                    </a:p>
                  </a:txBody>
                  <a:tcPr marL="8930" marR="8930" marT="89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LegacySanITCBoo"/>
                        </a:rPr>
                        <a:t>             4.606.363,00 € </a:t>
                      </a:r>
                    </a:p>
                  </a:txBody>
                  <a:tcPr marL="8930" marR="8930" marT="89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LegacySanITCBoo"/>
                        </a:rPr>
                        <a:t>                      4.606.363,00 € </a:t>
                      </a:r>
                    </a:p>
                  </a:txBody>
                  <a:tcPr marL="8930" marR="8930" marT="89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LegacySanITCBoo"/>
                        </a:rPr>
                        <a:t>             4.606.363,00 € </a:t>
                      </a:r>
                    </a:p>
                  </a:txBody>
                  <a:tcPr marL="8930" marR="8930" marT="89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LegacySanITCBoo"/>
                        </a:rPr>
                        <a:t>         13.819.089,00 € </a:t>
                      </a:r>
                    </a:p>
                  </a:txBody>
                  <a:tcPr marL="8930" marR="8930" marT="893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4168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1" i="0" u="none" strike="noStrike">
                          <a:solidFill>
                            <a:srgbClr val="C00000"/>
                          </a:solidFill>
                          <a:latin typeface="LegacySanITCBoo"/>
                        </a:rPr>
                        <a:t> </a:t>
                      </a:r>
                    </a:p>
                  </a:txBody>
                  <a:tcPr marL="8930" marR="8930" marT="893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LegacySanITCBoo"/>
                        </a:rPr>
                        <a:t>      105.872.228,00 € </a:t>
                      </a:r>
                    </a:p>
                  </a:txBody>
                  <a:tcPr marL="8930" marR="8930" marT="89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1" i="0" u="none" strike="noStrike" dirty="0">
                          <a:solidFill>
                            <a:srgbClr val="000000"/>
                          </a:solidFill>
                          <a:latin typeface="LegacySanITCBoo"/>
                        </a:rPr>
                        <a:t>               105.872.228,00 € </a:t>
                      </a:r>
                    </a:p>
                  </a:txBody>
                  <a:tcPr marL="8930" marR="8930" marT="89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LegacySanITCBoo"/>
                        </a:rPr>
                        <a:t>      105.872.228,00 € </a:t>
                      </a:r>
                    </a:p>
                  </a:txBody>
                  <a:tcPr marL="8930" marR="8930" marT="89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1" i="0" u="none" strike="noStrike" dirty="0">
                          <a:solidFill>
                            <a:srgbClr val="000000"/>
                          </a:solidFill>
                          <a:latin typeface="LegacySanITCBoo"/>
                        </a:rPr>
                        <a:t>      317.616.684,00 € </a:t>
                      </a:r>
                    </a:p>
                  </a:txBody>
                  <a:tcPr marL="8930" marR="8930" marT="893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8" name="7 CuadroTexto"/>
          <p:cNvSpPr txBox="1"/>
          <p:nvPr/>
        </p:nvSpPr>
        <p:spPr>
          <a:xfrm>
            <a:off x="1214414" y="1785926"/>
            <a:ext cx="328614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ca-ES" sz="900" b="1" dirty="0" smtClean="0">
                <a:latin typeface="LegacySanITCBoo" pitchFamily="34" charset="0"/>
                <a:ea typeface="Times New Roman" pitchFamily="18" charset="0"/>
                <a:cs typeface="LegacySanITCBoo" pitchFamily="34" charset="0"/>
              </a:rPr>
              <a:t>II Pla Jove 2010-2012. Previsió pressupostària</a:t>
            </a:r>
            <a:endParaRPr lang="ca-ES" sz="900" dirty="0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1928794" y="6237288"/>
            <a:ext cx="6604019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lnSpc>
                <a:spcPct val="80000"/>
              </a:lnSpc>
              <a:spcBef>
                <a:spcPct val="50000"/>
              </a:spcBef>
            </a:pPr>
            <a:r>
              <a:rPr lang="ca-ES" sz="1000" dirty="0" smtClean="0"/>
              <a:t>[+] Accions Joves </a:t>
            </a:r>
            <a:endParaRPr lang="es-ES" sz="1000" dirty="0" smtClean="0"/>
          </a:p>
          <a:p>
            <a:pPr algn="r">
              <a:lnSpc>
                <a:spcPct val="80000"/>
              </a:lnSpc>
              <a:spcBef>
                <a:spcPct val="50000"/>
              </a:spcBef>
            </a:pPr>
            <a:r>
              <a:rPr lang="ca-ES" sz="1000" b="1" i="1" dirty="0" smtClean="0"/>
              <a:t>II Pla Jove 2010-2012. Agost 2010</a:t>
            </a:r>
          </a:p>
        </p:txBody>
      </p:sp>
      <p:pic>
        <p:nvPicPr>
          <p:cNvPr id="8" name="7 Imagen" descr="CASPI+DGJ+Les persones prim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5786454"/>
            <a:ext cx="2677638" cy="900000"/>
          </a:xfrm>
          <a:prstGeom prst="rect">
            <a:avLst/>
          </a:prstGeom>
        </p:spPr>
      </p:pic>
      <p:sp>
        <p:nvSpPr>
          <p:cNvPr id="9" name="8 CuadroTexto"/>
          <p:cNvSpPr txBox="1"/>
          <p:nvPr/>
        </p:nvSpPr>
        <p:spPr>
          <a:xfrm>
            <a:off x="4929190" y="1268760"/>
            <a:ext cx="3819274" cy="253916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a-ES" sz="105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LegacySanITCBoo" pitchFamily="34" charset="0"/>
              </a:rPr>
              <a:t>Persones  al </a:t>
            </a:r>
            <a:r>
              <a:rPr lang="ca-ES" sz="105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LegacySanITCBoo" pitchFamily="34" charset="0"/>
              </a:rPr>
              <a:t>sevei</a:t>
            </a:r>
            <a:r>
              <a:rPr lang="ca-ES" sz="105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LegacySanITCBoo" pitchFamily="34" charset="0"/>
              </a:rPr>
              <a:t> de l’administració de la CAIB implicades</a:t>
            </a:r>
            <a:endParaRPr lang="ca-ES" sz="105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LegacySanITCBoo" pitchFamily="34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571500" y="333375"/>
            <a:ext cx="80010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a-E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II Pla Jove </a:t>
            </a:r>
            <a:br>
              <a:rPr kumimoji="0" lang="ca-E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ca-E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del Govern de les Illes Balears</a:t>
            </a:r>
            <a:endParaRPr kumimoji="0" lang="es-ES" sz="2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642910" y="1643050"/>
            <a:ext cx="7786742" cy="423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a-ES" sz="900" dirty="0" smtClean="0"/>
          </a:p>
          <a:p>
            <a:pPr algn="just">
              <a:spcAft>
                <a:spcPts val="0"/>
              </a:spcAft>
            </a:pP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CONSELLERIA DE PRESIDÈNCIA, </a:t>
            </a:r>
            <a:r>
              <a:rPr lang="ca-ES" sz="1000" b="1" dirty="0" smtClean="0">
                <a:latin typeface="LegacySanITCBoo"/>
                <a:ea typeface="Times New Roman"/>
                <a:cs typeface="LegacySanITCBoo"/>
              </a:rPr>
              <a:t>Direcció General de Coordinació i Projectes Estratègics: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 José Antonio Santos, </a:t>
            </a:r>
            <a:r>
              <a:rPr lang="ca-ES" sz="1000" b="1" dirty="0" smtClean="0">
                <a:latin typeface="LegacySanITCBoo"/>
                <a:ea typeface="Times New Roman"/>
                <a:cs typeface="LegacySanITCBoo"/>
              </a:rPr>
              <a:t>Delegació de la Presidència per a l’Esport: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 Miquel Ramis, Sebastià Balaguer, </a:t>
            </a:r>
            <a:r>
              <a:rPr lang="ca-ES" sz="1000" b="1" dirty="0" smtClean="0">
                <a:latin typeface="LegacySanITCBoo"/>
                <a:ea typeface="Times New Roman"/>
                <a:cs typeface="LegacySanITCBoo"/>
              </a:rPr>
              <a:t>Direcció General d’Agricultura i Desenvolupament Rural: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 Antoni Perelló, Asunción </a:t>
            </a:r>
            <a:r>
              <a:rPr lang="ca-ES" sz="1000" dirty="0" err="1" smtClean="0">
                <a:latin typeface="LegacySanITCBoo"/>
                <a:ea typeface="Times New Roman"/>
                <a:cs typeface="LegacySanITCBoo"/>
              </a:rPr>
              <a:t>Matosas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, CONSELLERIA D’INNOVACIÓ, INTERIOR I </a:t>
            </a:r>
            <a:r>
              <a:rPr lang="ca-ES" sz="1000" dirty="0" err="1" smtClean="0">
                <a:latin typeface="LegacySanITCBoo"/>
                <a:ea typeface="Times New Roman"/>
                <a:cs typeface="LegacySanITCBoo"/>
              </a:rPr>
              <a:t>JUSTÍTICA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, </a:t>
            </a:r>
            <a:r>
              <a:rPr lang="ca-ES" sz="1000" b="1" dirty="0" smtClean="0">
                <a:latin typeface="LegacySanITCBoo"/>
                <a:ea typeface="Times New Roman"/>
                <a:cs typeface="LegacySanITCBoo"/>
              </a:rPr>
              <a:t>Direcció General de Tecnologia i Comunicacions: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 Jeroni </a:t>
            </a:r>
            <a:r>
              <a:rPr lang="ca-ES" sz="1000" dirty="0" err="1" smtClean="0">
                <a:latin typeface="LegacySanITCBoo"/>
                <a:ea typeface="Times New Roman"/>
                <a:cs typeface="LegacySanITCBoo"/>
              </a:rPr>
              <a:t>Navarrete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, </a:t>
            </a:r>
            <a:r>
              <a:rPr lang="ca-ES" sz="1000" b="1" dirty="0" smtClean="0">
                <a:latin typeface="LegacySanITCBoo"/>
                <a:ea typeface="Times New Roman"/>
                <a:cs typeface="LegacySanITCBoo"/>
              </a:rPr>
              <a:t>Direcció General d’Interior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: Sebastià </a:t>
            </a:r>
            <a:r>
              <a:rPr lang="ca-ES" sz="1000" dirty="0" err="1" smtClean="0">
                <a:latin typeface="LegacySanITCBoo"/>
                <a:ea typeface="Times New Roman"/>
                <a:cs typeface="LegacySanITCBoo"/>
              </a:rPr>
              <a:t>Amengual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, Rafel </a:t>
            </a:r>
            <a:r>
              <a:rPr lang="ca-ES" sz="1000" dirty="0" err="1" smtClean="0">
                <a:latin typeface="LegacySanITCBoo"/>
                <a:ea typeface="Times New Roman"/>
                <a:cs typeface="LegacySanITCBoo"/>
              </a:rPr>
              <a:t>Covas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 </a:t>
            </a:r>
            <a:r>
              <a:rPr lang="ca-ES" sz="1000" dirty="0" err="1" smtClean="0">
                <a:latin typeface="LegacySanITCBoo"/>
                <a:ea typeface="Times New Roman"/>
                <a:cs typeface="LegacySanITCBoo"/>
              </a:rPr>
              <a:t>Femenia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 (Institut de Seguretat Pública de les Illes Balears), CONSELLERIA DE  TURISME I TREBALL, </a:t>
            </a:r>
            <a:r>
              <a:rPr lang="ca-ES" sz="1000" b="1" dirty="0" smtClean="0">
                <a:latin typeface="LegacySanITCBoo"/>
                <a:ea typeface="Times New Roman"/>
                <a:cs typeface="LegacySanITCBoo"/>
              </a:rPr>
              <a:t>Direcció General de Promoció Turística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: Imma </a:t>
            </a:r>
            <a:r>
              <a:rPr lang="ca-ES" sz="1000" dirty="0" err="1" smtClean="0">
                <a:latin typeface="LegacySanITCBoo"/>
                <a:ea typeface="Times New Roman"/>
                <a:cs typeface="LegacySanITCBoo"/>
              </a:rPr>
              <a:t>Bafaldón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, Francisca Company, Ramón Álvarez, </a:t>
            </a:r>
            <a:r>
              <a:rPr lang="ca-ES" sz="1000" b="1" dirty="0" smtClean="0">
                <a:latin typeface="LegacySanITCBoo"/>
                <a:ea typeface="Times New Roman"/>
                <a:cs typeface="LegacySanITCBoo"/>
              </a:rPr>
              <a:t>Direcció General de Treball: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 Iago </a:t>
            </a:r>
            <a:r>
              <a:rPr lang="ca-ES" sz="1000" dirty="0" err="1" smtClean="0">
                <a:latin typeface="LegacySanITCBoo"/>
                <a:ea typeface="Times New Roman"/>
                <a:cs typeface="LegacySanITCBoo"/>
              </a:rPr>
              <a:t>Negueruela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, Pere Aguiló, Pilar del Castillo, </a:t>
            </a:r>
            <a:r>
              <a:rPr lang="ca-ES" sz="1000" b="1" dirty="0" smtClean="0">
                <a:latin typeface="LegacySanITCBoo"/>
                <a:ea typeface="Times New Roman"/>
                <a:cs typeface="LegacySanITCBoo"/>
              </a:rPr>
              <a:t>Direcció  General de Responsabilitat Social Corporativa: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 María </a:t>
            </a:r>
            <a:r>
              <a:rPr lang="ca-ES" sz="1000" dirty="0" err="1" smtClean="0">
                <a:latin typeface="LegacySanITCBoo"/>
                <a:ea typeface="Times New Roman"/>
                <a:cs typeface="LegacySanITCBoo"/>
              </a:rPr>
              <a:t>Durán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, </a:t>
            </a:r>
            <a:r>
              <a:rPr lang="ca-ES" sz="1000" dirty="0" err="1" smtClean="0">
                <a:latin typeface="LegacySanITCBoo"/>
                <a:ea typeface="Times New Roman"/>
                <a:cs typeface="LegacySanITCBoo"/>
              </a:rPr>
              <a:t>Concha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 </a:t>
            </a:r>
            <a:r>
              <a:rPr lang="ca-ES" sz="1000" dirty="0" err="1" smtClean="0">
                <a:latin typeface="LegacySanITCBoo"/>
                <a:ea typeface="Times New Roman"/>
                <a:cs typeface="LegacySanITCBoo"/>
              </a:rPr>
              <a:t>Garau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, </a:t>
            </a:r>
            <a:r>
              <a:rPr lang="ca-ES" sz="1000" b="1" dirty="0" smtClean="0">
                <a:latin typeface="LegacySanITCBoo"/>
                <a:ea typeface="Times New Roman"/>
                <a:cs typeface="LegacySanITCBoo"/>
              </a:rPr>
              <a:t>Direcció General de Planificació Estratègica, Servei d’ocupació de les Illes Balears (SOIB):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 Marcel·lí Fernández de </a:t>
            </a:r>
            <a:r>
              <a:rPr lang="ca-ES" sz="1000" dirty="0" err="1" smtClean="0">
                <a:latin typeface="LegacySanITCBoo"/>
                <a:ea typeface="Times New Roman"/>
                <a:cs typeface="LegacySanITCBoo"/>
              </a:rPr>
              <a:t>Heredia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, Maria Josep Aguiló </a:t>
            </a:r>
            <a:r>
              <a:rPr lang="ca-ES" sz="1000" dirty="0" err="1" smtClean="0">
                <a:latin typeface="LegacySanITCBoo"/>
                <a:ea typeface="Times New Roman"/>
                <a:cs typeface="LegacySanITCBoo"/>
              </a:rPr>
              <a:t>Casabona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, Margarita Pujol, CONSELLERIA D’EDUCACIÓ I CULTURA, </a:t>
            </a:r>
            <a:r>
              <a:rPr lang="ca-ES" sz="1000" b="1" dirty="0" smtClean="0">
                <a:latin typeface="LegacySanITCBoo"/>
                <a:ea typeface="Times New Roman"/>
                <a:cs typeface="LegacySanITCBoo"/>
              </a:rPr>
              <a:t>Direcció General d’ Innovació i Formació del Professorat: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 Miquel Perelló, Joana Mora, Antoni Picó, </a:t>
            </a:r>
            <a:r>
              <a:rPr lang="ca-ES" sz="1000" b="1" dirty="0" smtClean="0">
                <a:latin typeface="LegacySanITCBoo"/>
                <a:ea typeface="Times New Roman"/>
                <a:cs typeface="LegacySanITCBoo"/>
              </a:rPr>
              <a:t>Direcció General de Formació Professional i Aprenentatge Permanent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: Miquel Mestre, Antoni Lladó Sastre, Carme Molina </a:t>
            </a:r>
            <a:r>
              <a:rPr lang="ca-ES" sz="1000" dirty="0" err="1" smtClean="0">
                <a:latin typeface="LegacySanITCBoo"/>
                <a:ea typeface="Times New Roman"/>
                <a:cs typeface="LegacySanITCBoo"/>
              </a:rPr>
              <a:t>Alcàntara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, Susana Pla </a:t>
            </a:r>
            <a:r>
              <a:rPr lang="ca-ES" sz="1000" dirty="0" err="1" smtClean="0">
                <a:latin typeface="LegacySanITCBoo"/>
                <a:ea typeface="Times New Roman"/>
                <a:cs typeface="LegacySanITCBoo"/>
              </a:rPr>
              <a:t>Manuel-Rimbau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, </a:t>
            </a:r>
            <a:r>
              <a:rPr lang="ca-ES" sz="1000" b="1" dirty="0" smtClean="0">
                <a:latin typeface="LegacySanITCBoo"/>
                <a:ea typeface="Times New Roman"/>
                <a:cs typeface="LegacySanITCBoo"/>
              </a:rPr>
              <a:t>Direcció General d’Universitat i Modernització Educativa: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 Francisca </a:t>
            </a:r>
            <a:r>
              <a:rPr lang="ca-ES" sz="1000" dirty="0" err="1" smtClean="0">
                <a:latin typeface="LegacySanITCBoo"/>
                <a:ea typeface="Times New Roman"/>
                <a:cs typeface="LegacySanITCBoo"/>
              </a:rPr>
              <a:t>Garcías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, </a:t>
            </a:r>
            <a:r>
              <a:rPr lang="ca-ES" sz="1000" b="1" dirty="0" smtClean="0">
                <a:latin typeface="LegacySanITCBoo"/>
                <a:ea typeface="Times New Roman"/>
                <a:cs typeface="LegacySanITCBoo"/>
              </a:rPr>
              <a:t>Direcció General de Planificació i Centres: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 Elvira Badia, Joan Antoni </a:t>
            </a:r>
            <a:r>
              <a:rPr lang="ca-ES" sz="1000" dirty="0" err="1" smtClean="0">
                <a:latin typeface="LegacySanITCBoo"/>
                <a:ea typeface="Times New Roman"/>
                <a:cs typeface="LegacySanITCBoo"/>
              </a:rPr>
              <a:t>Sancho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 Castañer, CONSELLERIA DE SALUT I CONSUM, </a:t>
            </a:r>
            <a:r>
              <a:rPr lang="ca-ES" sz="1000" b="1" dirty="0" smtClean="0">
                <a:latin typeface="LegacySanITCBoo"/>
                <a:ea typeface="Times New Roman"/>
                <a:cs typeface="LegacySanITCBoo"/>
              </a:rPr>
              <a:t>Direcció General de Salut Pública i Participació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:</a:t>
            </a:r>
            <a:r>
              <a:rPr lang="ca-ES" sz="1000" u="sng" dirty="0" smtClean="0">
                <a:latin typeface="LegacySanITCBoo"/>
                <a:ea typeface="Times New Roman"/>
                <a:cs typeface="LegacySanITCBoo"/>
              </a:rPr>
              <a:t> 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Margalida </a:t>
            </a:r>
            <a:r>
              <a:rPr lang="ca-ES" sz="1000" dirty="0" err="1" smtClean="0">
                <a:latin typeface="LegacySanITCBoo"/>
                <a:ea typeface="Times New Roman"/>
                <a:cs typeface="LegacySanITCBoo"/>
              </a:rPr>
              <a:t>Buades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, Guillem Artigues Vives, Elena </a:t>
            </a:r>
            <a:r>
              <a:rPr lang="ca-ES" sz="1000" dirty="0" err="1" smtClean="0">
                <a:latin typeface="LegacySanITCBoo"/>
                <a:ea typeface="Times New Roman"/>
                <a:cs typeface="LegacySanITCBoo"/>
              </a:rPr>
              <a:t>Tejera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 </a:t>
            </a:r>
            <a:r>
              <a:rPr lang="ca-ES" sz="1000" dirty="0" err="1" smtClean="0">
                <a:latin typeface="LegacySanITCBoo"/>
                <a:ea typeface="Times New Roman"/>
                <a:cs typeface="LegacySanITCBoo"/>
              </a:rPr>
              <a:t>Rifé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, Elena </a:t>
            </a:r>
            <a:r>
              <a:rPr lang="ca-ES" sz="1000" dirty="0" err="1" smtClean="0">
                <a:latin typeface="LegacySanITCBoo"/>
                <a:ea typeface="Times New Roman"/>
                <a:cs typeface="LegacySanITCBoo"/>
              </a:rPr>
              <a:t>Cabeza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, Teresa Pou Navarro, Clara Vidal Thomas, Joaquín </a:t>
            </a:r>
            <a:r>
              <a:rPr lang="ca-ES" sz="1000" dirty="0" err="1" smtClean="0">
                <a:latin typeface="LegacySanITCBoo"/>
                <a:ea typeface="Times New Roman"/>
                <a:cs typeface="LegacySanITCBoo"/>
              </a:rPr>
              <a:t>Bellón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, </a:t>
            </a:r>
            <a:r>
              <a:rPr lang="ca-ES" sz="1000" dirty="0" err="1" smtClean="0">
                <a:latin typeface="LegacySanITCBoo"/>
                <a:ea typeface="Times New Roman"/>
                <a:cs typeface="LegacySanITCBoo"/>
              </a:rPr>
              <a:t>Mila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 </a:t>
            </a:r>
            <a:r>
              <a:rPr lang="ca-ES" sz="1000" dirty="0" err="1" smtClean="0">
                <a:latin typeface="LegacySanITCBoo"/>
                <a:ea typeface="Times New Roman"/>
                <a:cs typeface="LegacySanITCBoo"/>
              </a:rPr>
              <a:t>Gàzquez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, </a:t>
            </a:r>
            <a:r>
              <a:rPr lang="ca-ES" sz="1000" b="1" dirty="0" smtClean="0">
                <a:latin typeface="LegacySanITCBoo"/>
                <a:ea typeface="Times New Roman"/>
                <a:cs typeface="LegacySanITCBoo"/>
              </a:rPr>
              <a:t>Direcció General de Consum: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 Armando </a:t>
            </a:r>
            <a:r>
              <a:rPr lang="ca-ES" sz="1000" dirty="0" err="1" smtClean="0">
                <a:latin typeface="LegacySanITCBoo"/>
                <a:ea typeface="Times New Roman"/>
                <a:cs typeface="LegacySanITCBoo"/>
              </a:rPr>
              <a:t>Bohoyo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, </a:t>
            </a:r>
            <a:r>
              <a:rPr lang="ca-ES" sz="1000" b="1" dirty="0" smtClean="0">
                <a:latin typeface="LegacySanITCBoo"/>
                <a:ea typeface="Times New Roman"/>
                <a:cs typeface="LegacySanITCBoo"/>
              </a:rPr>
              <a:t>Direcció General de Planificació i Finançament, 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CONSELLERIA DE MEDI  AMBIENT I MOBILITAT, </a:t>
            </a:r>
            <a:r>
              <a:rPr lang="ca-ES" sz="1000" b="1" dirty="0" smtClean="0">
                <a:latin typeface="LegacySanITCBoo"/>
                <a:ea typeface="Times New Roman"/>
                <a:cs typeface="LegacySanITCBoo"/>
              </a:rPr>
              <a:t>Direcció General de Canvi Climàtic i Educació Ambiental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:  David Abril, Carlos Alonso </a:t>
            </a:r>
            <a:r>
              <a:rPr lang="ca-ES" sz="1000" dirty="0" err="1" smtClean="0">
                <a:latin typeface="LegacySanITCBoo"/>
                <a:ea typeface="Times New Roman"/>
                <a:cs typeface="LegacySanITCBoo"/>
              </a:rPr>
              <a:t>Laita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, </a:t>
            </a:r>
            <a:r>
              <a:rPr lang="ca-ES" sz="1000" b="1" dirty="0" smtClean="0">
                <a:latin typeface="LegacySanITCBoo"/>
                <a:ea typeface="Times New Roman"/>
                <a:cs typeface="LegacySanITCBoo"/>
              </a:rPr>
              <a:t>Direcció General de Biodiversitat: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 Pere Bonet, </a:t>
            </a:r>
            <a:r>
              <a:rPr lang="ca-ES" sz="1000" b="1" dirty="0" smtClean="0">
                <a:latin typeface="LegacySanITCBoo"/>
                <a:ea typeface="Times New Roman"/>
                <a:cs typeface="LegacySanITCBoo"/>
              </a:rPr>
              <a:t>Direcció General de Mobilitat, Consorci de Transports de Mallorca, 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CONSELLERIA D’AFERS SOCIALS, PROMOCIÓ I IMMIGRACIÓ, Francesca Mir, Maria Rodríguez, </a:t>
            </a:r>
            <a:r>
              <a:rPr lang="ca-ES" sz="1000" b="1" dirty="0" smtClean="0">
                <a:latin typeface="LegacySanITCBoo"/>
                <a:ea typeface="Times New Roman"/>
                <a:cs typeface="LegacySanITCBoo"/>
              </a:rPr>
              <a:t>Oficina de Defensa dels Drets del Menor (ODDM):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 Antoni </a:t>
            </a:r>
            <a:r>
              <a:rPr lang="ca-ES" sz="1000" dirty="0" err="1" smtClean="0">
                <a:latin typeface="LegacySanITCBoo"/>
                <a:ea typeface="Times New Roman"/>
                <a:cs typeface="LegacySanITCBoo"/>
              </a:rPr>
              <a:t>Bennàssar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, Lourdes Lara, </a:t>
            </a:r>
            <a:r>
              <a:rPr lang="ca-ES" sz="1000" b="1" dirty="0" smtClean="0">
                <a:latin typeface="LegacySanITCBoo"/>
                <a:ea typeface="Times New Roman"/>
                <a:cs typeface="LegacySanITCBoo"/>
              </a:rPr>
              <a:t>Direcció General de Menors i Família</a:t>
            </a:r>
            <a:r>
              <a:rPr lang="ca-ES" sz="1000" u="sng" dirty="0" smtClean="0">
                <a:latin typeface="LegacySanITCBoo"/>
                <a:ea typeface="Times New Roman"/>
                <a:cs typeface="LegacySanITCBoo"/>
              </a:rPr>
              <a:t>: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 Francesca </a:t>
            </a:r>
            <a:r>
              <a:rPr lang="ca-ES" sz="1000" dirty="0" err="1" smtClean="0">
                <a:latin typeface="LegacySanITCBoo"/>
                <a:ea typeface="Times New Roman"/>
                <a:cs typeface="LegacySanITCBoo"/>
              </a:rPr>
              <a:t>Vanrell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, Maria Magdalena Castells Torrens, Marta Carreras, Manuel Sánchez, </a:t>
            </a:r>
            <a:r>
              <a:rPr lang="ca-ES" sz="1000" dirty="0" err="1" smtClean="0">
                <a:latin typeface="LegacySanITCBoo"/>
                <a:ea typeface="Times New Roman"/>
                <a:cs typeface="LegacySanITCBoo"/>
              </a:rPr>
              <a:t>Sebastiana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 Ballester, Catalina Seguí, </a:t>
            </a:r>
            <a:r>
              <a:rPr lang="ca-ES" sz="1000" b="1" dirty="0" smtClean="0">
                <a:latin typeface="LegacySanITCBoo"/>
                <a:ea typeface="Times New Roman"/>
                <a:cs typeface="LegacySanITCBoo"/>
              </a:rPr>
              <a:t>Institut Balear de la Dona: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 Lila </a:t>
            </a:r>
            <a:r>
              <a:rPr lang="ca-ES" sz="1000" dirty="0" err="1" smtClean="0">
                <a:latin typeface="LegacySanITCBoo"/>
                <a:ea typeface="Times New Roman"/>
                <a:cs typeface="LegacySanITCBoo"/>
              </a:rPr>
              <a:t>Thomàs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, Farah </a:t>
            </a:r>
            <a:r>
              <a:rPr lang="ca-ES" sz="1000" dirty="0" err="1" smtClean="0">
                <a:latin typeface="LegacySanITCBoo"/>
                <a:ea typeface="Times New Roman"/>
                <a:cs typeface="LegacySanITCBoo"/>
              </a:rPr>
              <a:t>Bouzza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, Francisca </a:t>
            </a:r>
            <a:r>
              <a:rPr lang="ca-ES" sz="1000" dirty="0" err="1" smtClean="0">
                <a:latin typeface="LegacySanITCBoo"/>
                <a:ea typeface="Times New Roman"/>
                <a:cs typeface="LegacySanITCBoo"/>
              </a:rPr>
              <a:t>Forteza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, Joana Pinya, </a:t>
            </a:r>
            <a:r>
              <a:rPr lang="ca-ES" sz="1000" b="1" dirty="0" smtClean="0">
                <a:latin typeface="LegacySanITCBoo"/>
                <a:ea typeface="Times New Roman"/>
                <a:cs typeface="LegacySanITCBoo"/>
              </a:rPr>
              <a:t>Direcció General de Cooperació: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 Sonia de </a:t>
            </a:r>
            <a:r>
              <a:rPr lang="ca-ES" sz="1000" dirty="0" err="1" smtClean="0">
                <a:latin typeface="LegacySanITCBoo"/>
                <a:ea typeface="Times New Roman"/>
                <a:cs typeface="LegacySanITCBoo"/>
              </a:rPr>
              <a:t>Wulf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 Vives, Aina Esteva, Andreu Vidal, Carmen Ortega, </a:t>
            </a:r>
            <a:r>
              <a:rPr lang="ca-ES" sz="1000" b="1" dirty="0" smtClean="0">
                <a:latin typeface="LegacySanITCBoo"/>
                <a:ea typeface="Times New Roman"/>
                <a:cs typeface="LegacySanITCBoo"/>
              </a:rPr>
              <a:t>Direcció General d’Immigració: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 Manuel </a:t>
            </a:r>
            <a:r>
              <a:rPr lang="ca-ES" sz="1000" dirty="0" err="1" smtClean="0">
                <a:latin typeface="LegacySanITCBoo"/>
                <a:ea typeface="Times New Roman"/>
                <a:cs typeface="LegacySanITCBoo"/>
              </a:rPr>
              <a:t>Càmara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, Alejandro </a:t>
            </a:r>
            <a:r>
              <a:rPr lang="ca-ES" sz="1000" dirty="0" err="1" smtClean="0">
                <a:latin typeface="LegacySanITCBoo"/>
                <a:ea typeface="Times New Roman"/>
                <a:cs typeface="LegacySanITCBoo"/>
              </a:rPr>
              <a:t>Escriche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, </a:t>
            </a:r>
            <a:r>
              <a:rPr lang="ca-ES" sz="1000" b="1" dirty="0" smtClean="0">
                <a:latin typeface="LegacySanITCBoo"/>
                <a:ea typeface="Times New Roman"/>
                <a:cs typeface="LegacySanITCBoo"/>
              </a:rPr>
              <a:t>Direcció General de Planificació i Formació de Serveis Socials: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 Andreu </a:t>
            </a:r>
            <a:r>
              <a:rPr lang="ca-ES" sz="1000" dirty="0" err="1" smtClean="0">
                <a:latin typeface="LegacySanITCBoo"/>
                <a:ea typeface="Times New Roman"/>
                <a:cs typeface="LegacySanITCBoo"/>
              </a:rPr>
              <a:t>Horrach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, </a:t>
            </a:r>
            <a:r>
              <a:rPr lang="ca-ES" sz="1000" b="1" dirty="0" smtClean="0">
                <a:latin typeface="LegacySanITCBoo"/>
                <a:ea typeface="Times New Roman"/>
                <a:cs typeface="LegacySanITCBoo"/>
              </a:rPr>
              <a:t>Direcció General de Joventut: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 Joan Ferra, Sandra Riba, Rafel Estades, Maria </a:t>
            </a:r>
            <a:r>
              <a:rPr lang="ca-ES" sz="1000" dirty="0" err="1" smtClean="0">
                <a:latin typeface="LegacySanITCBoo"/>
                <a:ea typeface="Times New Roman"/>
                <a:cs typeface="LegacySanITCBoo"/>
              </a:rPr>
              <a:t>Caldentey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, Bel Ramis, Biel Frau, Andreu Bonet, </a:t>
            </a:r>
            <a:r>
              <a:rPr lang="ca-ES" sz="1000" b="1" dirty="0" smtClean="0">
                <a:latin typeface="LegacySanITCBoo"/>
                <a:ea typeface="Times New Roman"/>
                <a:cs typeface="LegacySanITCBoo"/>
              </a:rPr>
              <a:t>Institut Balear de la Joventut (IBJOVE):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, Fina Tur, Imma Moreno, Natàlia Rabassa, Joan Artigues, Xavier Manera, Andreu Mateu, Antoni Prats, José Hierro, </a:t>
            </a:r>
            <a:r>
              <a:rPr lang="ca-ES" sz="1000" dirty="0" err="1" smtClean="0">
                <a:latin typeface="LegacySanITCBoo"/>
                <a:ea typeface="Times New Roman"/>
                <a:cs typeface="LegacySanITCBoo"/>
              </a:rPr>
              <a:t>Ajo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 Monzó, Biel Sastre, Pep Lluís Riera, Magdalena </a:t>
            </a:r>
            <a:r>
              <a:rPr lang="ca-ES" sz="1000" dirty="0" err="1" smtClean="0">
                <a:latin typeface="LegacySanITCBoo"/>
                <a:ea typeface="Times New Roman"/>
                <a:cs typeface="LegacySanITCBoo"/>
              </a:rPr>
              <a:t>Rigo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, Victòria Solera, Rafel </a:t>
            </a:r>
            <a:r>
              <a:rPr lang="ca-ES" sz="1000" dirty="0" err="1" smtClean="0">
                <a:latin typeface="LegacySanITCBoo"/>
                <a:ea typeface="Times New Roman"/>
                <a:cs typeface="LegacySanITCBoo"/>
              </a:rPr>
              <a:t>Garcias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, Isidro </a:t>
            </a:r>
            <a:r>
              <a:rPr lang="ca-ES" sz="1000" dirty="0" err="1" smtClean="0">
                <a:latin typeface="LegacySanITCBoo"/>
                <a:ea typeface="Times New Roman"/>
                <a:cs typeface="LegacySanITCBoo"/>
              </a:rPr>
              <a:t>Novas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, Assumpta Mas, CONSELLERIA D’HABITATGE I OBRES PÚBLIQUES, </a:t>
            </a:r>
            <a:r>
              <a:rPr lang="ca-ES" sz="1000" b="1" dirty="0" smtClean="0">
                <a:latin typeface="LegacySanITCBoo"/>
                <a:ea typeface="Times New Roman"/>
                <a:cs typeface="LegacySanITCBoo"/>
              </a:rPr>
              <a:t>Direcció General d’Arquitectura i Habitatge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: Casimir </a:t>
            </a:r>
            <a:r>
              <a:rPr lang="ca-ES" sz="1000" dirty="0" err="1" smtClean="0">
                <a:latin typeface="LegacySanITCBoo"/>
                <a:ea typeface="Times New Roman"/>
                <a:cs typeface="LegacySanITCBoo"/>
              </a:rPr>
              <a:t>Gòdia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, Antònia Rufete Cerdà, </a:t>
            </a:r>
            <a:r>
              <a:rPr lang="ca-ES" sz="1000" b="1" dirty="0" smtClean="0">
                <a:latin typeface="LegacySanITCBoo"/>
                <a:ea typeface="Times New Roman"/>
                <a:cs typeface="LegacySanITCBoo"/>
              </a:rPr>
              <a:t>Institut Balear de l’Habitatge (IBAVI):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 Catalina </a:t>
            </a:r>
            <a:r>
              <a:rPr lang="ca-ES" sz="1000" dirty="0" err="1" smtClean="0">
                <a:latin typeface="LegacySanITCBoo"/>
                <a:ea typeface="Times New Roman"/>
                <a:cs typeface="LegacySanITCBoo"/>
              </a:rPr>
              <a:t>Cladera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, CONSELLERIA DE COMERÇ, INDÚSTRIA I ENERGIA, </a:t>
            </a:r>
            <a:r>
              <a:rPr lang="ca-ES" sz="1000" b="1" dirty="0" smtClean="0">
                <a:latin typeface="LegacySanITCBoo"/>
                <a:ea typeface="Times New Roman"/>
                <a:cs typeface="LegacySanITCBoo"/>
              </a:rPr>
              <a:t>Direcció General de Promoció Industrial: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 Antoni </a:t>
            </a:r>
            <a:r>
              <a:rPr lang="ca-ES" sz="1000" dirty="0" err="1" smtClean="0">
                <a:latin typeface="LegacySanITCBoo"/>
                <a:ea typeface="Times New Roman"/>
                <a:cs typeface="LegacySanITCBoo"/>
              </a:rPr>
              <a:t>Femenias</a:t>
            </a:r>
            <a:r>
              <a:rPr lang="ca-ES" sz="1000" dirty="0" smtClean="0">
                <a:latin typeface="LegacySanITCBoo"/>
                <a:ea typeface="Times New Roman"/>
                <a:cs typeface="LegacySanITCBoo"/>
              </a:rPr>
              <a:t>, Joan Fortuny Siquier</a:t>
            </a:r>
            <a:endParaRPr lang="es-ES" sz="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333375"/>
            <a:ext cx="8001000" cy="828675"/>
          </a:xfrm>
        </p:spPr>
        <p:txBody>
          <a:bodyPr/>
          <a:lstStyle/>
          <a:p>
            <a:pPr algn="r"/>
            <a:r>
              <a:rPr lang="ca-ES" sz="2800" dirty="0" smtClean="0">
                <a:solidFill>
                  <a:srgbClr val="000000"/>
                </a:solidFill>
              </a:rPr>
              <a:t>II Pla Jove </a:t>
            </a:r>
            <a:br>
              <a:rPr lang="ca-ES" sz="2800" dirty="0" smtClean="0">
                <a:solidFill>
                  <a:srgbClr val="000000"/>
                </a:solidFill>
              </a:rPr>
            </a:br>
            <a:r>
              <a:rPr lang="ca-ES" sz="2800" dirty="0" smtClean="0">
                <a:solidFill>
                  <a:srgbClr val="000000"/>
                </a:solidFill>
              </a:rPr>
              <a:t>del Govern de les Illes Balears</a:t>
            </a:r>
            <a:endParaRPr lang="ca-ES" sz="32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6738" y="1916113"/>
            <a:ext cx="8001000" cy="3817937"/>
          </a:xfrm>
        </p:spPr>
        <p:txBody>
          <a:bodyPr/>
          <a:lstStyle/>
          <a:p>
            <a:r>
              <a:rPr lang="ca-ES" sz="2000" b="1" dirty="0" smtClean="0"/>
              <a:t>MISSIÓ</a:t>
            </a:r>
            <a:endParaRPr lang="es-ES" sz="2000" dirty="0" smtClean="0"/>
          </a:p>
          <a:p>
            <a:pPr>
              <a:buNone/>
            </a:pPr>
            <a:r>
              <a:rPr lang="ca-ES" sz="2000" dirty="0" smtClean="0"/>
              <a:t>	El Pla autonòmic de Joventut de les Illes Balears, anomenat Pla Estratègic de Joventut del Govern de les Illes Balears, II Pla Jove 2010-2012, és l’eina de planificació de les polítiques de joventut en l’àmbit de la comunitat autònoma de les Illes Balears.</a:t>
            </a:r>
            <a:endParaRPr lang="es-ES" sz="2000" dirty="0" smtClean="0"/>
          </a:p>
          <a:p>
            <a:pPr>
              <a:buNone/>
            </a:pPr>
            <a:r>
              <a:rPr lang="ca-ES" sz="2000" dirty="0" smtClean="0"/>
              <a:t> </a:t>
            </a:r>
            <a:endParaRPr lang="es-ES" sz="2000" dirty="0" smtClean="0"/>
          </a:p>
          <a:p>
            <a:r>
              <a:rPr lang="ca-ES" sz="2000" b="1" dirty="0" smtClean="0"/>
              <a:t>VISIÓ</a:t>
            </a:r>
            <a:endParaRPr lang="es-ES" sz="2000" dirty="0" smtClean="0"/>
          </a:p>
          <a:p>
            <a:pPr>
              <a:buNone/>
            </a:pPr>
            <a:r>
              <a:rPr lang="ca-ES" sz="2000" dirty="0" smtClean="0"/>
              <a:t>	El </a:t>
            </a:r>
            <a:r>
              <a:rPr lang="ca-ES" sz="2000" b="1" dirty="0" smtClean="0"/>
              <a:t>II Pla Jove</a:t>
            </a:r>
            <a:r>
              <a:rPr lang="ca-ES" sz="2000" dirty="0" smtClean="0"/>
              <a:t> pretén millorar les condicions socials de les persones joves, tot afavorint i recollint les actuacions que des de les diferents conselleries del Govern es duen a terme a favor dels i les joves a les Illes Balears.</a:t>
            </a:r>
            <a:endParaRPr lang="es-ES" sz="2000" dirty="0" smtClean="0"/>
          </a:p>
          <a:p>
            <a:r>
              <a:rPr lang="ca-ES" sz="2000" dirty="0" smtClean="0"/>
              <a:t> </a:t>
            </a:r>
            <a:endParaRPr lang="es-ES" sz="2000" dirty="0"/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2555875" y="6237288"/>
            <a:ext cx="5976938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endParaRPr lang="ca-ES" sz="1000" b="1" i="1" dirty="0" smtClean="0"/>
          </a:p>
          <a:p>
            <a:pPr algn="r">
              <a:spcBef>
                <a:spcPct val="50000"/>
              </a:spcBef>
            </a:pPr>
            <a:endParaRPr lang="ca-ES" sz="1000" b="1" dirty="0"/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1928794" y="6237288"/>
            <a:ext cx="6604019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lnSpc>
                <a:spcPct val="80000"/>
              </a:lnSpc>
              <a:spcBef>
                <a:spcPct val="50000"/>
              </a:spcBef>
            </a:pPr>
            <a:r>
              <a:rPr lang="ca-ES" sz="1000" dirty="0" smtClean="0"/>
              <a:t>[+] Accions Joves </a:t>
            </a:r>
            <a:endParaRPr lang="es-ES" sz="1000" dirty="0" smtClean="0"/>
          </a:p>
          <a:p>
            <a:pPr algn="r">
              <a:lnSpc>
                <a:spcPct val="80000"/>
              </a:lnSpc>
              <a:spcBef>
                <a:spcPct val="50000"/>
              </a:spcBef>
            </a:pPr>
            <a:r>
              <a:rPr lang="ca-ES" sz="1000" b="1" i="1" dirty="0" smtClean="0"/>
              <a:t>II Pla Jove 2010-2012. Agost 2010</a:t>
            </a:r>
          </a:p>
        </p:txBody>
      </p:sp>
      <p:pic>
        <p:nvPicPr>
          <p:cNvPr id="9" name="8 Imagen" descr="CASPI+DGJ+Les persones prim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5929330"/>
            <a:ext cx="2142110" cy="72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333375"/>
            <a:ext cx="8001000" cy="828675"/>
          </a:xfrm>
        </p:spPr>
        <p:txBody>
          <a:bodyPr/>
          <a:lstStyle/>
          <a:p>
            <a:pPr algn="r"/>
            <a:r>
              <a:rPr lang="ca-ES" sz="2800" dirty="0" smtClean="0">
                <a:solidFill>
                  <a:srgbClr val="000000"/>
                </a:solidFill>
              </a:rPr>
              <a:t>II Pla Jove </a:t>
            </a:r>
            <a:br>
              <a:rPr lang="ca-ES" sz="2800" dirty="0" smtClean="0">
                <a:solidFill>
                  <a:srgbClr val="000000"/>
                </a:solidFill>
              </a:rPr>
            </a:br>
            <a:r>
              <a:rPr lang="ca-ES" sz="2800" dirty="0" smtClean="0">
                <a:solidFill>
                  <a:srgbClr val="000000"/>
                </a:solidFill>
              </a:rPr>
              <a:t>del Govern de les Illes Balears</a:t>
            </a:r>
            <a:endParaRPr lang="ca-ES" sz="3200" dirty="0"/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2555875" y="6237288"/>
            <a:ext cx="5976938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endParaRPr lang="ca-ES" sz="1000" b="1" i="1" dirty="0" smtClean="0"/>
          </a:p>
          <a:p>
            <a:pPr algn="r">
              <a:spcBef>
                <a:spcPct val="50000"/>
              </a:spcBef>
            </a:pPr>
            <a:endParaRPr lang="ca-ES" sz="1000" b="1" dirty="0"/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1928794" y="6237288"/>
            <a:ext cx="6604019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lnSpc>
                <a:spcPct val="80000"/>
              </a:lnSpc>
              <a:spcBef>
                <a:spcPct val="50000"/>
              </a:spcBef>
            </a:pPr>
            <a:r>
              <a:rPr lang="ca-ES" sz="1000" dirty="0" smtClean="0"/>
              <a:t>[+] Accions Joves </a:t>
            </a:r>
            <a:endParaRPr lang="es-ES" sz="1000" dirty="0" smtClean="0"/>
          </a:p>
          <a:p>
            <a:pPr algn="r">
              <a:lnSpc>
                <a:spcPct val="80000"/>
              </a:lnSpc>
              <a:spcBef>
                <a:spcPct val="50000"/>
              </a:spcBef>
            </a:pPr>
            <a:r>
              <a:rPr lang="ca-ES" sz="1000" b="1" i="1" dirty="0" smtClean="0"/>
              <a:t>II Pla Jove 2010-2012. Agost 2010</a:t>
            </a:r>
          </a:p>
        </p:txBody>
      </p:sp>
      <p:pic>
        <p:nvPicPr>
          <p:cNvPr id="9" name="8 Imagen" descr="CASPI+DGJ+Les persones prim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5929330"/>
            <a:ext cx="2142110" cy="720000"/>
          </a:xfrm>
          <a:prstGeom prst="rect">
            <a:avLst/>
          </a:prstGeom>
        </p:spPr>
      </p:pic>
      <p:graphicFrame>
        <p:nvGraphicFramePr>
          <p:cNvPr id="11" name="10 Tabla"/>
          <p:cNvGraphicFramePr>
            <a:graphicFrameLocks noGrp="1"/>
          </p:cNvGraphicFramePr>
          <p:nvPr/>
        </p:nvGraphicFramePr>
        <p:xfrm>
          <a:off x="755576" y="2132856"/>
          <a:ext cx="3800717" cy="1268720"/>
        </p:xfrm>
        <a:graphic>
          <a:graphicData uri="http://schemas.openxmlformats.org/drawingml/2006/table">
            <a:tbl>
              <a:tblPr/>
              <a:tblGrid>
                <a:gridCol w="928625"/>
                <a:gridCol w="957364"/>
                <a:gridCol w="957364"/>
                <a:gridCol w="957364"/>
              </a:tblGrid>
              <a:tr h="3171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a-ES" sz="900" b="1" dirty="0">
                          <a:latin typeface="LegacySanITCBoo"/>
                          <a:ea typeface="Times New Roman"/>
                          <a:cs typeface="LegacySanITCBoo"/>
                        </a:rPr>
                        <a:t>Revisió padró 2006</a:t>
                      </a:r>
                      <a:endParaRPr lang="es-ES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a-ES" sz="900" b="1" dirty="0">
                          <a:latin typeface="LegacySanITCBoo"/>
                          <a:ea typeface="Times New Roman"/>
                          <a:cs typeface="LegacySanITCBoo"/>
                        </a:rPr>
                        <a:t>Revisió padró 2007</a:t>
                      </a:r>
                      <a:endParaRPr lang="es-ES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a-ES" sz="900" b="1" dirty="0">
                          <a:latin typeface="LegacySanITCBoo"/>
                          <a:ea typeface="Times New Roman"/>
                          <a:cs typeface="LegacySanITCBoo"/>
                        </a:rPr>
                        <a:t>Revisió padró 2008</a:t>
                      </a:r>
                      <a:endParaRPr lang="es-ES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15859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a-ES" sz="900" b="1" dirty="0">
                          <a:latin typeface="LegacySanITCBoo"/>
                          <a:ea typeface="Times New Roman"/>
                          <a:cs typeface="LegacySanITCBoo"/>
                        </a:rPr>
                        <a:t>TOTAL</a:t>
                      </a:r>
                      <a:endParaRPr lang="es-ES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a-ES" sz="900" dirty="0">
                          <a:latin typeface="LegacySanITCBoo"/>
                          <a:ea typeface="Times New Roman"/>
                          <a:cs typeface="LegacySanITCBoo"/>
                        </a:rPr>
                        <a:t>1.001.062</a:t>
                      </a:r>
                      <a:endParaRPr lang="es-ES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a-ES" sz="900" dirty="0">
                          <a:latin typeface="LegacySanITCBoo"/>
                          <a:ea typeface="Times New Roman"/>
                          <a:cs typeface="LegacySanITCBoo"/>
                        </a:rPr>
                        <a:t>1.030.650</a:t>
                      </a:r>
                      <a:endParaRPr lang="es-ES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a-ES" sz="900" dirty="0">
                          <a:latin typeface="LegacySanITCBoo"/>
                          <a:ea typeface="Times New Roman"/>
                          <a:cs typeface="LegacySanITCBoo"/>
                        </a:rPr>
                        <a:t>1.072.844</a:t>
                      </a:r>
                      <a:endParaRPr lang="es-ES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59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a-ES" sz="900" b="1" dirty="0">
                          <a:latin typeface="LegacySanITCBoo"/>
                          <a:ea typeface="Times New Roman"/>
                          <a:cs typeface="LegacySanITCBoo"/>
                        </a:rPr>
                        <a:t>Mallorca</a:t>
                      </a:r>
                      <a:endParaRPr lang="es-ES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a-ES" sz="900" dirty="0">
                          <a:latin typeface="LegacySanITCBoo"/>
                          <a:ea typeface="Times New Roman"/>
                          <a:cs typeface="LegacySanITCBoo"/>
                        </a:rPr>
                        <a:t>790.763</a:t>
                      </a:r>
                      <a:endParaRPr lang="es-ES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a-ES" sz="900" dirty="0">
                          <a:latin typeface="LegacySanITCBoo"/>
                          <a:ea typeface="Times New Roman"/>
                          <a:cs typeface="LegacySanITCBoo"/>
                        </a:rPr>
                        <a:t>814.275</a:t>
                      </a:r>
                      <a:endParaRPr lang="es-ES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a-ES" sz="900" dirty="0">
                          <a:latin typeface="LegacySanITCBoo"/>
                          <a:ea typeface="Times New Roman"/>
                          <a:cs typeface="LegacySanITCBoo"/>
                        </a:rPr>
                        <a:t>846.210</a:t>
                      </a:r>
                      <a:endParaRPr lang="es-ES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59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a-ES" sz="900" b="1" dirty="0">
                          <a:solidFill>
                            <a:srgbClr val="7F7F7F"/>
                          </a:solidFill>
                          <a:latin typeface="LegacySanITCBoo"/>
                          <a:ea typeface="Times New Roman"/>
                          <a:cs typeface="LegacySanITCBoo"/>
                        </a:rPr>
                        <a:t>Palma</a:t>
                      </a:r>
                      <a:endParaRPr lang="es-ES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a-ES" sz="900" dirty="0">
                          <a:solidFill>
                            <a:srgbClr val="7F7F7F"/>
                          </a:solidFill>
                          <a:latin typeface="LegacySanITCBoo"/>
                          <a:ea typeface="Times New Roman"/>
                          <a:cs typeface="LegacySanITCBoo"/>
                        </a:rPr>
                        <a:t>375.048</a:t>
                      </a:r>
                      <a:endParaRPr lang="es-ES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a-ES" sz="900" dirty="0">
                          <a:solidFill>
                            <a:srgbClr val="7F7F7F"/>
                          </a:solidFill>
                          <a:latin typeface="LegacySanITCBoo"/>
                          <a:ea typeface="Times New Roman"/>
                          <a:cs typeface="LegacySanITCBoo"/>
                        </a:rPr>
                        <a:t>383.107</a:t>
                      </a:r>
                      <a:endParaRPr lang="es-ES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a-ES" sz="900" dirty="0">
                          <a:solidFill>
                            <a:srgbClr val="7F7F7F"/>
                          </a:solidFill>
                          <a:latin typeface="LegacySanITCBoo"/>
                          <a:ea typeface="Times New Roman"/>
                          <a:cs typeface="LegacySanITCBoo"/>
                        </a:rPr>
                        <a:t>396.570</a:t>
                      </a:r>
                      <a:endParaRPr lang="es-ES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59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a-ES" sz="900" b="1" dirty="0">
                          <a:latin typeface="LegacySanITCBoo"/>
                          <a:ea typeface="Times New Roman"/>
                          <a:cs typeface="LegacySanITCBoo"/>
                        </a:rPr>
                        <a:t>Menorca</a:t>
                      </a:r>
                      <a:endParaRPr lang="es-ES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a-ES" sz="900" dirty="0">
                          <a:latin typeface="LegacySanITCBoo"/>
                          <a:ea typeface="Times New Roman"/>
                          <a:cs typeface="LegacySanITCBoo"/>
                        </a:rPr>
                        <a:t>88.434</a:t>
                      </a:r>
                      <a:endParaRPr lang="es-ES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a-ES" sz="900" dirty="0">
                          <a:latin typeface="LegacySanITCBoo"/>
                          <a:ea typeface="Times New Roman"/>
                          <a:cs typeface="LegacySanITCBoo"/>
                        </a:rPr>
                        <a:t>90.235</a:t>
                      </a:r>
                      <a:endParaRPr lang="es-ES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a-ES" sz="900" dirty="0">
                          <a:latin typeface="LegacySanITCBoo"/>
                          <a:ea typeface="Times New Roman"/>
                          <a:cs typeface="LegacySanITCBoo"/>
                        </a:rPr>
                        <a:t>92.434</a:t>
                      </a:r>
                      <a:endParaRPr lang="es-ES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59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a-ES" sz="900" b="1" dirty="0">
                          <a:latin typeface="LegacySanITCBoo"/>
                          <a:ea typeface="Times New Roman"/>
                          <a:cs typeface="LegacySanITCBoo"/>
                        </a:rPr>
                        <a:t>Eivissa</a:t>
                      </a:r>
                      <a:endParaRPr lang="es-ES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a-ES" sz="900" dirty="0">
                          <a:latin typeface="LegacySanITCBoo"/>
                          <a:ea typeface="Times New Roman"/>
                          <a:cs typeface="LegacySanITCBoo"/>
                        </a:rPr>
                        <a:t>113.908</a:t>
                      </a:r>
                      <a:endParaRPr lang="es-ES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a-ES" sz="900" dirty="0">
                          <a:latin typeface="LegacySanITCBoo"/>
                          <a:ea typeface="Times New Roman"/>
                          <a:cs typeface="LegacySanITCBoo"/>
                        </a:rPr>
                        <a:t>117.698</a:t>
                      </a:r>
                      <a:endParaRPr lang="es-ES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a-ES" sz="900" dirty="0">
                          <a:latin typeface="LegacySanITCBoo"/>
                          <a:ea typeface="Times New Roman"/>
                          <a:cs typeface="LegacySanITCBoo"/>
                        </a:rPr>
                        <a:t>125.053</a:t>
                      </a:r>
                      <a:endParaRPr lang="es-ES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59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a-ES" sz="900" b="1" dirty="0">
                          <a:latin typeface="LegacySanITCBoo"/>
                          <a:ea typeface="Times New Roman"/>
                          <a:cs typeface="LegacySanITCBoo"/>
                        </a:rPr>
                        <a:t>Formentera</a:t>
                      </a:r>
                      <a:endParaRPr lang="es-ES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a-ES" sz="900" dirty="0">
                          <a:latin typeface="LegacySanITCBoo"/>
                          <a:ea typeface="Times New Roman"/>
                          <a:cs typeface="LegacySanITCBoo"/>
                        </a:rPr>
                        <a:t>7.957</a:t>
                      </a:r>
                      <a:endParaRPr lang="es-ES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a-ES" sz="900" dirty="0">
                          <a:latin typeface="LegacySanITCBoo"/>
                          <a:ea typeface="Times New Roman"/>
                          <a:cs typeface="LegacySanITCBoo"/>
                        </a:rPr>
                        <a:t>8.442</a:t>
                      </a:r>
                      <a:endParaRPr lang="es-ES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a-ES" sz="900" dirty="0">
                          <a:latin typeface="LegacySanITCBoo"/>
                          <a:ea typeface="Times New Roman"/>
                          <a:cs typeface="LegacySanITCBoo"/>
                        </a:rPr>
                        <a:t>9.147</a:t>
                      </a:r>
                      <a:endParaRPr lang="es-ES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857224" y="5357826"/>
            <a:ext cx="421008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ca-ES" sz="900" dirty="0" smtClean="0">
                <a:latin typeface="LegacySanITCBoo" pitchFamily="34" charset="0"/>
              </a:rPr>
              <a:t>Font: Elaboració pròpia a partir de dades de </a:t>
            </a:r>
            <a:r>
              <a:rPr lang="ca-ES" sz="900" dirty="0" err="1" smtClean="0">
                <a:latin typeface="LegacySanITCBoo" pitchFamily="34" charset="0"/>
              </a:rPr>
              <a:t>l’IBESTAT</a:t>
            </a:r>
            <a:r>
              <a:rPr lang="ca-ES" sz="900" dirty="0" smtClean="0">
                <a:latin typeface="LegacySanITCBoo" pitchFamily="34" charset="0"/>
              </a:rPr>
              <a:t>.</a:t>
            </a:r>
          </a:p>
          <a:p>
            <a:r>
              <a:rPr lang="ca-ES" sz="900" dirty="0" smtClean="0">
                <a:latin typeface="LegacySanITCBoo" pitchFamily="34" charset="0"/>
              </a:rPr>
              <a:t> </a:t>
            </a:r>
            <a:r>
              <a:rPr lang="ca-ES" sz="900" u="sng" dirty="0" smtClean="0">
                <a:latin typeface="LegacySanITCBoo" pitchFamily="34" charset="0"/>
                <a:hlinkClick r:id="rId4"/>
              </a:rPr>
              <a:t>http://www.caib.es/ibae/demo/pob/2008/T51.htm</a:t>
            </a:r>
            <a:endParaRPr kumimoji="0" lang="ca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755576" y="1700808"/>
            <a:ext cx="4477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b="1" dirty="0" smtClean="0"/>
              <a:t> </a:t>
            </a:r>
            <a:r>
              <a:rPr lang="ca-ES" sz="1000" b="1" dirty="0" smtClean="0"/>
              <a:t>Evolució de la població a les Illes Balears, per Illes i Palma</a:t>
            </a:r>
            <a:endParaRPr lang="es-ES" sz="1000" dirty="0" smtClean="0"/>
          </a:p>
        </p:txBody>
      </p:sp>
      <p:sp>
        <p:nvSpPr>
          <p:cNvPr id="17" name="16 CuadroTexto"/>
          <p:cNvSpPr txBox="1"/>
          <p:nvPr/>
        </p:nvSpPr>
        <p:spPr>
          <a:xfrm>
            <a:off x="683568" y="3429001"/>
            <a:ext cx="52132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es-ES" sz="900" dirty="0" smtClean="0"/>
              <a:t> </a:t>
            </a:r>
            <a:r>
              <a:rPr lang="ca-ES" sz="900" dirty="0" smtClean="0">
                <a:latin typeface="LegacySanITCBoo"/>
                <a:ea typeface="Times New Roman"/>
                <a:cs typeface="LegacySanITCBoo"/>
              </a:rPr>
              <a:t>Font: Elaboració pròpia a partir de dades de </a:t>
            </a:r>
            <a:r>
              <a:rPr lang="ca-ES" sz="900" dirty="0" err="1" smtClean="0">
                <a:latin typeface="LegacySanITCBoo"/>
                <a:ea typeface="Times New Roman"/>
                <a:cs typeface="LegacySanITCBoo"/>
              </a:rPr>
              <a:t>l’Institut</a:t>
            </a:r>
            <a:r>
              <a:rPr lang="ca-ES" sz="900" dirty="0" smtClean="0">
                <a:latin typeface="LegacySanITCBoo"/>
                <a:ea typeface="Times New Roman"/>
                <a:cs typeface="LegacySanITCBoo"/>
              </a:rPr>
              <a:t> d’Estadística de les Illes Balears, </a:t>
            </a:r>
            <a:r>
              <a:rPr lang="ca-ES" sz="900" dirty="0" err="1" smtClean="0">
                <a:latin typeface="LegacySanITCBoo"/>
                <a:ea typeface="Times New Roman"/>
                <a:cs typeface="LegacySanITCBoo"/>
              </a:rPr>
              <a:t>l’IBESTAT</a:t>
            </a:r>
            <a:r>
              <a:rPr lang="ca-ES" sz="900" dirty="0" smtClean="0">
                <a:latin typeface="LegacySanITCBoo"/>
                <a:ea typeface="Times New Roman"/>
                <a:cs typeface="LegacySanITCBoo"/>
              </a:rPr>
              <a:t>.</a:t>
            </a:r>
            <a:endParaRPr lang="es-ES" sz="900" dirty="0" smtClean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ca-ES" sz="900" u="sng" dirty="0" smtClean="0">
                <a:solidFill>
                  <a:srgbClr val="0000FF"/>
                </a:solidFill>
                <a:latin typeface="LegacySanITCBoo"/>
                <a:ea typeface="Times New Roman"/>
                <a:cs typeface="LegacySanITCBoo"/>
                <a:hlinkClick r:id="rId5"/>
              </a:rPr>
              <a:t>http://www.caib.es/ibae/demo/evolucio_poblacio/6_municipis.htm</a:t>
            </a:r>
            <a:endParaRPr lang="es-ES" sz="900" dirty="0" smtClean="0">
              <a:latin typeface="Times New Roman"/>
              <a:ea typeface="Times New Roman"/>
            </a:endParaRPr>
          </a:p>
          <a:p>
            <a:endParaRPr lang="es-ES" dirty="0"/>
          </a:p>
        </p:txBody>
      </p:sp>
      <p:graphicFrame>
        <p:nvGraphicFramePr>
          <p:cNvPr id="21" name="20 Tabla"/>
          <p:cNvGraphicFramePr>
            <a:graphicFrameLocks noGrp="1"/>
          </p:cNvGraphicFramePr>
          <p:nvPr/>
        </p:nvGraphicFramePr>
        <p:xfrm>
          <a:off x="4643438" y="2143116"/>
          <a:ext cx="928694" cy="1285886"/>
        </p:xfrm>
        <a:graphic>
          <a:graphicData uri="http://schemas.openxmlformats.org/drawingml/2006/table">
            <a:tbl>
              <a:tblPr/>
              <a:tblGrid>
                <a:gridCol w="928694"/>
              </a:tblGrid>
              <a:tr h="295382">
                <a:tc>
                  <a:txBody>
                    <a:bodyPr/>
                    <a:lstStyle/>
                    <a:p>
                      <a:pPr algn="ctr" fontAlgn="b"/>
                      <a:r>
                        <a:rPr lang="ca-ES" sz="900" b="1" i="0" u="none" strike="noStrike" noProof="0" dirty="0" smtClean="0">
                          <a:latin typeface="LegacySanITCBoo" pitchFamily="34" charset="0"/>
                        </a:rPr>
                        <a:t>Revisió Padró 2009</a:t>
                      </a:r>
                      <a:endParaRPr lang="ca-ES" sz="900" b="1" i="0" u="none" strike="noStrike" noProof="0" dirty="0">
                        <a:latin typeface="LegacySanITCBoo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165084"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 dirty="0">
                          <a:latin typeface="LegacySanITCBoo" pitchFamily="34" charset="0"/>
                        </a:rPr>
                        <a:t>1.095.426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65084"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 dirty="0">
                          <a:latin typeface="LegacySanITCBoo" pitchFamily="34" charset="0"/>
                        </a:rPr>
                        <a:t>862.397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084"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 dirty="0">
                          <a:latin typeface="LegacySanITCBoo" pitchFamily="34" charset="0"/>
                        </a:rPr>
                        <a:t>401.270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084"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 dirty="0">
                          <a:latin typeface="LegacySanITCBoo" pitchFamily="34" charset="0"/>
                        </a:rPr>
                        <a:t>93.915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084"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 dirty="0">
                          <a:latin typeface="LegacySanITCBoo" pitchFamily="34" charset="0"/>
                        </a:rPr>
                        <a:t>129.562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084"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 dirty="0">
                          <a:latin typeface="LegacySanITCBoo" pitchFamily="34" charset="0"/>
                        </a:rPr>
                        <a:t>9.552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2" name="21 Tabla"/>
          <p:cNvGraphicFramePr>
            <a:graphicFrameLocks noGrp="1"/>
          </p:cNvGraphicFramePr>
          <p:nvPr/>
        </p:nvGraphicFramePr>
        <p:xfrm>
          <a:off x="785786" y="4143380"/>
          <a:ext cx="4178301" cy="1190625"/>
        </p:xfrm>
        <a:graphic>
          <a:graphicData uri="http://schemas.openxmlformats.org/drawingml/2006/table">
            <a:tbl>
              <a:tblPr/>
              <a:tblGrid>
                <a:gridCol w="583241"/>
                <a:gridCol w="927449"/>
                <a:gridCol w="468505"/>
                <a:gridCol w="544996"/>
                <a:gridCol w="544996"/>
                <a:gridCol w="1109114"/>
              </a:tblGrid>
              <a:tr h="161925">
                <a:tc gridSpan="6">
                  <a:txBody>
                    <a:bodyPr/>
                    <a:lstStyle/>
                    <a:p>
                      <a:pPr algn="l" fontAlgn="b"/>
                      <a:r>
                        <a:rPr lang="es-ES" sz="1000" b="1" i="0" u="none" strike="noStrike" dirty="0" err="1">
                          <a:latin typeface="Arial"/>
                        </a:rPr>
                        <a:t>Població</a:t>
                      </a:r>
                      <a:r>
                        <a:rPr lang="es-ES" sz="1000" b="1" i="0" u="none" strike="noStrike" dirty="0">
                          <a:latin typeface="Arial"/>
                        </a:rPr>
                        <a:t> de les Illes de 15 a </a:t>
                      </a:r>
                      <a:r>
                        <a:rPr lang="es-ES" sz="1000" b="1" i="0" u="none" strike="noStrike" dirty="0" smtClean="0">
                          <a:latin typeface="Arial"/>
                        </a:rPr>
                        <a:t>34 </a:t>
                      </a:r>
                      <a:r>
                        <a:rPr lang="es-ES" sz="1000" b="1" i="0" u="none" strike="noStrike" dirty="0" err="1">
                          <a:latin typeface="Arial"/>
                        </a:rPr>
                        <a:t>anys</a:t>
                      </a:r>
                      <a:r>
                        <a:rPr lang="es-ES" sz="1000" b="1" i="0" u="none" strike="noStrike" dirty="0">
                          <a:latin typeface="Arial"/>
                        </a:rPr>
                        <a:t>. 2009.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7145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333333"/>
                          </a:solidFill>
                          <a:latin typeface="LegacySanITCBoo"/>
                        </a:rPr>
                        <a:t>ANYS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333333"/>
                          </a:solidFill>
                          <a:latin typeface="LegacySanITCBoo"/>
                        </a:rPr>
                        <a:t>ILLES BALEARS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333333"/>
                          </a:solidFill>
                          <a:latin typeface="LegacySanITCBoo"/>
                        </a:rPr>
                        <a:t>% Joves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333333"/>
                          </a:solidFill>
                          <a:latin typeface="LegacySanITCBoo"/>
                        </a:rPr>
                        <a:t>Mallorca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333333"/>
                          </a:solidFill>
                          <a:latin typeface="LegacySanITCBoo"/>
                        </a:rPr>
                        <a:t>Menorca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333333"/>
                          </a:solidFill>
                          <a:latin typeface="LegacySanITCBoo"/>
                        </a:rPr>
                        <a:t>Eivissa-Formentera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333333"/>
                          </a:solidFill>
                          <a:latin typeface="LegacySanITCBoo"/>
                        </a:rPr>
                        <a:t>15-19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000" b="1" i="0" u="none" strike="noStrike">
                          <a:latin typeface="LegacySanITCBoo"/>
                        </a:rPr>
                        <a:t>54.269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000" b="0" i="0" u="none" strike="noStrike">
                          <a:latin typeface="LegacySanITCBoo"/>
                        </a:rPr>
                        <a:t>16,77%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000" b="0" i="0" u="none" strike="noStrike">
                          <a:latin typeface="LegacySanITCBoo"/>
                        </a:rPr>
                        <a:t>43.222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000" b="0" i="0" u="none" strike="noStrike">
                          <a:latin typeface="LegacySanITCBoo"/>
                        </a:rPr>
                        <a:t>4.576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000" b="0" i="0" u="none" strike="noStrike">
                          <a:latin typeface="LegacySanITCBoo"/>
                        </a:rPr>
                        <a:t>6.471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333333"/>
                          </a:solidFill>
                          <a:latin typeface="LegacySanITCBoo"/>
                        </a:rPr>
                        <a:t>20-24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000" b="1" i="0" u="none" strike="noStrike">
                          <a:latin typeface="LegacySanITCBoo"/>
                        </a:rPr>
                        <a:t>68.036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000" b="0" i="0" u="none" strike="noStrike">
                          <a:latin typeface="LegacySanITCBoo"/>
                        </a:rPr>
                        <a:t>21,02%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000" b="0" i="0" u="none" strike="noStrike">
                          <a:latin typeface="LegacySanITCBoo"/>
                        </a:rPr>
                        <a:t>53.031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000" b="0" i="0" u="none" strike="noStrike">
                          <a:latin typeface="LegacySanITCBoo"/>
                        </a:rPr>
                        <a:t>5.611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000" b="0" i="0" u="none" strike="noStrike">
                          <a:latin typeface="LegacySanITCBoo"/>
                        </a:rPr>
                        <a:t>9.394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333333"/>
                          </a:solidFill>
                          <a:latin typeface="LegacySanITCBoo"/>
                        </a:rPr>
                        <a:t>25-29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000" b="1" i="0" u="none" strike="noStrike">
                          <a:latin typeface="LegacySanITCBoo"/>
                        </a:rPr>
                        <a:t>93.891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000" b="0" i="0" u="none" strike="noStrike">
                          <a:latin typeface="LegacySanITCBoo"/>
                        </a:rPr>
                        <a:t>29,01%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000" b="0" i="0" u="none" strike="noStrike">
                          <a:latin typeface="LegacySanITCBoo"/>
                        </a:rPr>
                        <a:t>72.213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000" b="0" i="0" u="none" strike="noStrike">
                          <a:latin typeface="LegacySanITCBoo"/>
                        </a:rPr>
                        <a:t>7.843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000" b="0" i="0" u="none" strike="noStrike">
                          <a:latin typeface="LegacySanITCBoo"/>
                        </a:rPr>
                        <a:t>13.835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333333"/>
                          </a:solidFill>
                          <a:latin typeface="LegacySanITCBoo"/>
                        </a:rPr>
                        <a:t>30-34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000" b="1" i="0" u="none" strike="noStrike">
                          <a:latin typeface="LegacySanITCBoo"/>
                        </a:rPr>
                        <a:t>107.447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000" b="0" i="0" u="none" strike="noStrike">
                          <a:latin typeface="LegacySanITCBoo"/>
                        </a:rPr>
                        <a:t>33,20%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000" b="0" i="0" u="none" strike="noStrike">
                          <a:latin typeface="LegacySanITCBoo"/>
                        </a:rPr>
                        <a:t>83.164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000" b="0" i="0" u="none" strike="noStrike">
                          <a:latin typeface="LegacySanITCBoo"/>
                        </a:rPr>
                        <a:t>8.880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000" b="0" i="0" u="none" strike="noStrike">
                          <a:latin typeface="LegacySanITCBoo"/>
                        </a:rPr>
                        <a:t>15.403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333333"/>
                          </a:solidFill>
                          <a:latin typeface="LegacySanITCBoo"/>
                        </a:rPr>
                        <a:t>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000" b="1" i="0" u="none" strike="noStrike">
                          <a:latin typeface="LegacySanITCBoo"/>
                        </a:rPr>
                        <a:t>323.643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000" b="0" i="0" u="none" strike="noStrike">
                          <a:latin typeface="LegacySanITCBoo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000" b="0" i="0" u="none" strike="noStrike">
                          <a:latin typeface="LegacySanITCBoo"/>
                        </a:rPr>
                        <a:t>251.630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000" b="0" i="0" u="none" strike="noStrike">
                          <a:latin typeface="LegacySanITCBoo"/>
                        </a:rPr>
                        <a:t>26.910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000" b="0" i="0" u="none" strike="noStrike" dirty="0">
                          <a:latin typeface="LegacySanITCBoo"/>
                        </a:rPr>
                        <a:t>45.103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6" name="25 Tabla"/>
          <p:cNvGraphicFramePr>
            <a:graphicFrameLocks noGrp="1"/>
          </p:cNvGraphicFramePr>
          <p:nvPr/>
        </p:nvGraphicFramePr>
        <p:xfrm>
          <a:off x="5572132" y="3714753"/>
          <a:ext cx="2760659" cy="283845"/>
        </p:xfrm>
        <a:graphic>
          <a:graphicData uri="http://schemas.openxmlformats.org/drawingml/2006/table">
            <a:tbl>
              <a:tblPr/>
              <a:tblGrid>
                <a:gridCol w="2153468"/>
                <a:gridCol w="607191"/>
              </a:tblGrid>
              <a:tr h="214314"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1" i="0" u="none" strike="noStrike" dirty="0">
                          <a:solidFill>
                            <a:srgbClr val="333333"/>
                          </a:solidFill>
                          <a:latin typeface="LegacySanITCBoo"/>
                        </a:rPr>
                        <a:t>% </a:t>
                      </a:r>
                      <a:r>
                        <a:rPr lang="fr-FR" sz="900" b="1" i="0" u="none" strike="noStrike" dirty="0" err="1">
                          <a:solidFill>
                            <a:srgbClr val="333333"/>
                          </a:solidFill>
                          <a:latin typeface="LegacySanITCBoo"/>
                        </a:rPr>
                        <a:t>Joves</a:t>
                      </a:r>
                      <a:r>
                        <a:rPr lang="fr-FR" sz="900" b="1" i="0" u="none" strike="noStrike" dirty="0">
                          <a:solidFill>
                            <a:srgbClr val="333333"/>
                          </a:solidFill>
                          <a:latin typeface="LegacySanITCBoo"/>
                        </a:rPr>
                        <a:t> de 15 a 29 </a:t>
                      </a:r>
                      <a:r>
                        <a:rPr lang="fr-FR" sz="900" b="1" i="0" u="none" strike="noStrike" dirty="0" err="1">
                          <a:solidFill>
                            <a:srgbClr val="333333"/>
                          </a:solidFill>
                          <a:latin typeface="LegacySanITCBoo"/>
                        </a:rPr>
                        <a:t>anys</a:t>
                      </a:r>
                      <a:r>
                        <a:rPr lang="fr-FR" sz="900" b="1" i="0" u="none" strike="noStrike" dirty="0">
                          <a:solidFill>
                            <a:srgbClr val="333333"/>
                          </a:solidFill>
                          <a:latin typeface="LegacySanITCBoo"/>
                        </a:rPr>
                        <a:t> a les </a:t>
                      </a:r>
                      <a:r>
                        <a:rPr lang="fr-FR" sz="900" b="1" i="0" u="none" strike="noStrike" dirty="0" err="1">
                          <a:solidFill>
                            <a:srgbClr val="333333"/>
                          </a:solidFill>
                          <a:latin typeface="LegacySanITCBoo"/>
                        </a:rPr>
                        <a:t>Illes</a:t>
                      </a:r>
                      <a:r>
                        <a:rPr lang="fr-FR" sz="900" b="1" i="0" u="none" strike="noStrike" dirty="0">
                          <a:solidFill>
                            <a:srgbClr val="333333"/>
                          </a:solidFill>
                          <a:latin typeface="LegacySanITCBoo"/>
                        </a:rPr>
                        <a:t> </a:t>
                      </a:r>
                      <a:r>
                        <a:rPr lang="fr-FR" sz="900" b="1" i="0" u="none" strike="noStrike" dirty="0" err="1">
                          <a:solidFill>
                            <a:srgbClr val="333333"/>
                          </a:solidFill>
                          <a:latin typeface="LegacySanITCBoo"/>
                        </a:rPr>
                        <a:t>Balears</a:t>
                      </a:r>
                      <a:endParaRPr lang="fr-FR" sz="900" b="1" i="0" u="none" strike="noStrike" dirty="0">
                        <a:solidFill>
                          <a:srgbClr val="333333"/>
                        </a:solidFill>
                        <a:latin typeface="LegacySanITCBoo"/>
                      </a:endParaRPr>
                    </a:p>
                    <a:p>
                      <a:pPr algn="l" fontAlgn="ctr"/>
                      <a:r>
                        <a:rPr lang="es-ES" sz="900" b="0" i="0" u="none" strike="noStrike" dirty="0">
                          <a:latin typeface="LegacySanITCBoo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200" b="1" i="0" u="none" strike="noStrike" dirty="0">
                          <a:latin typeface="LegacySanITCBoo"/>
                        </a:rPr>
                        <a:t>19,74%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7" name="26 Tabla"/>
          <p:cNvGraphicFramePr>
            <a:graphicFrameLocks noGrp="1"/>
          </p:cNvGraphicFramePr>
          <p:nvPr/>
        </p:nvGraphicFramePr>
        <p:xfrm>
          <a:off x="5572132" y="4286256"/>
          <a:ext cx="2786082" cy="283845"/>
        </p:xfrm>
        <a:graphic>
          <a:graphicData uri="http://schemas.openxmlformats.org/drawingml/2006/table">
            <a:tbl>
              <a:tblPr/>
              <a:tblGrid>
                <a:gridCol w="2173300"/>
                <a:gridCol w="612782"/>
              </a:tblGrid>
              <a:tr h="214314"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1" i="0" u="none" strike="noStrike" dirty="0">
                          <a:latin typeface="LegacySanITCBoo"/>
                        </a:rPr>
                        <a:t>% </a:t>
                      </a:r>
                      <a:r>
                        <a:rPr lang="fr-FR" sz="900" b="1" i="0" u="none" strike="noStrike" dirty="0" err="1">
                          <a:latin typeface="LegacySanITCBoo"/>
                        </a:rPr>
                        <a:t>Joves</a:t>
                      </a:r>
                      <a:r>
                        <a:rPr lang="fr-FR" sz="900" b="1" i="0" u="none" strike="noStrike" dirty="0">
                          <a:latin typeface="LegacySanITCBoo"/>
                        </a:rPr>
                        <a:t> de 15 a 34 </a:t>
                      </a:r>
                      <a:r>
                        <a:rPr lang="fr-FR" sz="900" b="1" i="0" u="none" strike="noStrike" dirty="0" err="1">
                          <a:latin typeface="LegacySanITCBoo"/>
                        </a:rPr>
                        <a:t>anys</a:t>
                      </a:r>
                      <a:r>
                        <a:rPr lang="fr-FR" sz="900" b="1" i="0" u="none" strike="noStrike" dirty="0">
                          <a:latin typeface="LegacySanITCBoo"/>
                        </a:rPr>
                        <a:t> a les </a:t>
                      </a:r>
                      <a:r>
                        <a:rPr lang="fr-FR" sz="900" b="1" i="0" u="none" strike="noStrike" dirty="0" err="1">
                          <a:latin typeface="LegacySanITCBoo"/>
                        </a:rPr>
                        <a:t>Illes</a:t>
                      </a:r>
                      <a:r>
                        <a:rPr lang="fr-FR" sz="900" b="1" i="0" u="none" strike="noStrike" dirty="0">
                          <a:latin typeface="LegacySanITCBoo"/>
                        </a:rPr>
                        <a:t> </a:t>
                      </a:r>
                      <a:r>
                        <a:rPr lang="fr-FR" sz="900" b="1" i="0" u="none" strike="noStrike" dirty="0" err="1" smtClean="0">
                          <a:latin typeface="LegacySanITCBoo"/>
                        </a:rPr>
                        <a:t>Balears</a:t>
                      </a:r>
                      <a:endParaRPr lang="es-ES" sz="900" b="0" i="0" u="none" strike="noStrike" dirty="0">
                        <a:latin typeface="LegacySanITCBoo"/>
                      </a:endParaRPr>
                    </a:p>
                    <a:p>
                      <a:pPr algn="l" fontAlgn="ctr"/>
                      <a:r>
                        <a:rPr lang="es-ES" sz="900" b="0" i="0" u="none" strike="noStrike" dirty="0">
                          <a:latin typeface="LegacySanITCBoo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200" b="1" i="0" u="none" strike="noStrike" dirty="0">
                          <a:latin typeface="LegacySanITCBoo"/>
                        </a:rPr>
                        <a:t>29,54%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333375"/>
            <a:ext cx="8001000" cy="828675"/>
          </a:xfrm>
        </p:spPr>
        <p:txBody>
          <a:bodyPr/>
          <a:lstStyle/>
          <a:p>
            <a:pPr algn="r"/>
            <a:r>
              <a:rPr lang="ca-ES" sz="2800" dirty="0" smtClean="0">
                <a:solidFill>
                  <a:srgbClr val="000000"/>
                </a:solidFill>
              </a:rPr>
              <a:t>II Pla Jove </a:t>
            </a:r>
            <a:br>
              <a:rPr lang="ca-ES" sz="2800" dirty="0" smtClean="0">
                <a:solidFill>
                  <a:srgbClr val="000000"/>
                </a:solidFill>
              </a:rPr>
            </a:br>
            <a:r>
              <a:rPr lang="ca-ES" sz="2800" dirty="0" smtClean="0">
                <a:solidFill>
                  <a:srgbClr val="000000"/>
                </a:solidFill>
              </a:rPr>
              <a:t>del Govern de les Illes Balears</a:t>
            </a:r>
            <a:endParaRPr lang="es-ES" sz="3200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10" y="1857364"/>
            <a:ext cx="7924828" cy="3714776"/>
          </a:xfrm>
        </p:spPr>
        <p:txBody>
          <a:bodyPr/>
          <a:lstStyle/>
          <a:p>
            <a:pPr algn="ctr">
              <a:lnSpc>
                <a:spcPct val="80000"/>
              </a:lnSpc>
              <a:buNone/>
            </a:pPr>
            <a:r>
              <a:rPr lang="ca-ES" sz="1600" dirty="0" smtClean="0">
                <a:solidFill>
                  <a:schemeClr val="accent2"/>
                </a:solidFill>
              </a:rPr>
              <a:t>La </a:t>
            </a:r>
            <a:r>
              <a:rPr lang="ca-ES" sz="1600" b="1" dirty="0" smtClean="0">
                <a:solidFill>
                  <a:schemeClr val="accent2"/>
                </a:solidFill>
              </a:rPr>
              <a:t>condició juvenil </a:t>
            </a:r>
            <a:r>
              <a:rPr lang="ca-ES" sz="1600" dirty="0" smtClean="0">
                <a:solidFill>
                  <a:schemeClr val="accent2"/>
                </a:solidFill>
              </a:rPr>
              <a:t>avui</a:t>
            </a:r>
            <a:endParaRPr lang="ca-ES" sz="1600" dirty="0" smtClean="0"/>
          </a:p>
          <a:p>
            <a:pPr>
              <a:lnSpc>
                <a:spcPct val="80000"/>
              </a:lnSpc>
            </a:pPr>
            <a:endParaRPr lang="ca-ES" sz="1400" dirty="0" smtClean="0"/>
          </a:p>
          <a:p>
            <a:pPr>
              <a:lnSpc>
                <a:spcPct val="80000"/>
              </a:lnSpc>
            </a:pPr>
            <a:r>
              <a:rPr lang="ca-ES" sz="1200" dirty="0" smtClean="0"/>
              <a:t>La joventut com </a:t>
            </a:r>
            <a:r>
              <a:rPr lang="ca-ES" sz="1200" b="1" dirty="0" smtClean="0"/>
              <a:t>etapa de trànsit </a:t>
            </a:r>
            <a:r>
              <a:rPr lang="ca-ES" sz="1200" dirty="0" smtClean="0"/>
              <a:t>entre la infantessa i l’edat adulta</a:t>
            </a:r>
          </a:p>
          <a:p>
            <a:pPr algn="ctr">
              <a:lnSpc>
                <a:spcPct val="80000"/>
              </a:lnSpc>
              <a:buNone/>
            </a:pPr>
            <a:endParaRPr lang="ca-ES" sz="1200" dirty="0" smtClean="0"/>
          </a:p>
          <a:p>
            <a:r>
              <a:rPr lang="ca-ES" sz="1200" dirty="0" smtClean="0"/>
              <a:t>La joventut com </a:t>
            </a:r>
            <a:r>
              <a:rPr lang="ca-ES" sz="1200" b="1" dirty="0" smtClean="0"/>
              <a:t>etapa del cicle vital, </a:t>
            </a:r>
            <a:r>
              <a:rPr lang="ca-ES" sz="1200" dirty="0" smtClean="0"/>
              <a:t>amb necessitats i interessos propis. La joventut com a temps d’estada.</a:t>
            </a:r>
          </a:p>
          <a:p>
            <a:pPr>
              <a:lnSpc>
                <a:spcPct val="80000"/>
              </a:lnSpc>
              <a:buNone/>
            </a:pPr>
            <a:endParaRPr lang="ca-ES" sz="1400" b="1" dirty="0" smtClean="0"/>
          </a:p>
          <a:p>
            <a:pPr algn="ctr">
              <a:lnSpc>
                <a:spcPct val="80000"/>
              </a:lnSpc>
              <a:buNone/>
            </a:pPr>
            <a:r>
              <a:rPr lang="ca-ES" sz="1600" dirty="0" smtClean="0">
                <a:solidFill>
                  <a:schemeClr val="accent2"/>
                </a:solidFill>
              </a:rPr>
              <a:t>La visió que la societat té de la joventut marca las </a:t>
            </a:r>
            <a:r>
              <a:rPr lang="ca-ES" sz="1600" b="1" dirty="0" smtClean="0">
                <a:solidFill>
                  <a:schemeClr val="accent2"/>
                </a:solidFill>
              </a:rPr>
              <a:t>polítiques de </a:t>
            </a:r>
          </a:p>
          <a:p>
            <a:pPr algn="ctr">
              <a:lnSpc>
                <a:spcPct val="80000"/>
              </a:lnSpc>
              <a:buNone/>
            </a:pPr>
            <a:r>
              <a:rPr lang="ca-ES" sz="1600" b="1" dirty="0" smtClean="0">
                <a:solidFill>
                  <a:schemeClr val="accent2"/>
                </a:solidFill>
              </a:rPr>
              <a:t> joventut </a:t>
            </a:r>
            <a:r>
              <a:rPr lang="ca-ES" sz="1600" dirty="0" smtClean="0">
                <a:solidFill>
                  <a:schemeClr val="accent2"/>
                </a:solidFill>
              </a:rPr>
              <a:t>que es desenvolupen</a:t>
            </a:r>
          </a:p>
          <a:p>
            <a:pPr algn="just">
              <a:lnSpc>
                <a:spcPct val="80000"/>
              </a:lnSpc>
              <a:buNone/>
            </a:pPr>
            <a:endParaRPr lang="ca-ES" sz="1400" i="1" dirty="0" smtClean="0">
              <a:solidFill>
                <a:schemeClr val="accent2"/>
              </a:solidFill>
            </a:endParaRPr>
          </a:p>
          <a:p>
            <a:pPr lvl="1" algn="just">
              <a:lnSpc>
                <a:spcPct val="80000"/>
              </a:lnSpc>
              <a:buFont typeface="Wingdings" pitchFamily="2" charset="2"/>
              <a:buChar char="q"/>
            </a:pPr>
            <a:r>
              <a:rPr lang="ca-ES" sz="1200" dirty="0" smtClean="0"/>
              <a:t>Atendre les necessitats de trànsit a la vida adulta: </a:t>
            </a:r>
            <a:r>
              <a:rPr lang="ca-ES" sz="1200" b="1" dirty="0" smtClean="0"/>
              <a:t>Polítiques d’emancipació juvenil</a:t>
            </a:r>
          </a:p>
          <a:p>
            <a:pPr lvl="1" algn="just">
              <a:lnSpc>
                <a:spcPct val="80000"/>
              </a:lnSpc>
              <a:buFont typeface="Wingdings" pitchFamily="2" charset="2"/>
              <a:buChar char="q"/>
            </a:pPr>
            <a:endParaRPr lang="ca-ES" sz="1200" dirty="0" smtClean="0"/>
          </a:p>
          <a:p>
            <a:pPr lvl="1" algn="just">
              <a:buFont typeface="Wingdings" pitchFamily="2" charset="2"/>
              <a:buChar char="q"/>
            </a:pPr>
            <a:r>
              <a:rPr lang="ca-ES" sz="1200" dirty="0" smtClean="0"/>
              <a:t>Pensar en la joventut com etapa vital facilitant i estimulant </a:t>
            </a:r>
            <a:r>
              <a:rPr lang="ca-ES" sz="1200" b="1" dirty="0" smtClean="0"/>
              <a:t>experiències juvenils i l’exercici de la ciutadania</a:t>
            </a:r>
          </a:p>
          <a:p>
            <a:pPr>
              <a:buFont typeface="Wingdings" pitchFamily="2" charset="2"/>
              <a:buNone/>
            </a:pPr>
            <a:endParaRPr lang="ca-ES" sz="1200" dirty="0"/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1928794" y="6237288"/>
            <a:ext cx="6604019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lnSpc>
                <a:spcPct val="80000"/>
              </a:lnSpc>
              <a:spcBef>
                <a:spcPct val="50000"/>
              </a:spcBef>
            </a:pPr>
            <a:r>
              <a:rPr lang="ca-ES" sz="1000" dirty="0" smtClean="0"/>
              <a:t>[+] Accions Joves </a:t>
            </a:r>
            <a:endParaRPr lang="es-ES" sz="1000" dirty="0" smtClean="0"/>
          </a:p>
          <a:p>
            <a:pPr algn="r">
              <a:lnSpc>
                <a:spcPct val="80000"/>
              </a:lnSpc>
              <a:spcBef>
                <a:spcPct val="50000"/>
              </a:spcBef>
            </a:pPr>
            <a:r>
              <a:rPr lang="ca-ES" sz="1000" b="1" i="1" dirty="0" smtClean="0"/>
              <a:t>II Pla Jove 2010-2012. Agost 2010</a:t>
            </a:r>
          </a:p>
        </p:txBody>
      </p:sp>
      <p:pic>
        <p:nvPicPr>
          <p:cNvPr id="7" name="6 Imagen" descr="CASPI+DGJ+Les persones prim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5786454"/>
            <a:ext cx="2677638" cy="900000"/>
          </a:xfrm>
          <a:prstGeom prst="rect">
            <a:avLst/>
          </a:prstGeom>
        </p:spPr>
      </p:pic>
      <p:sp>
        <p:nvSpPr>
          <p:cNvPr id="8" name="7 CuadroTexto"/>
          <p:cNvSpPr txBox="1"/>
          <p:nvPr/>
        </p:nvSpPr>
        <p:spPr>
          <a:xfrm>
            <a:off x="6876256" y="1268760"/>
            <a:ext cx="1547410" cy="26161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a-ES" sz="11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LegacySanITCBoo" pitchFamily="34" charset="0"/>
              </a:rPr>
              <a:t>Condició Juvenil</a:t>
            </a:r>
            <a:endParaRPr lang="ca-ES" sz="11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LegacySanITCBoo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333375"/>
            <a:ext cx="8001000" cy="828675"/>
          </a:xfrm>
        </p:spPr>
        <p:txBody>
          <a:bodyPr/>
          <a:lstStyle/>
          <a:p>
            <a:pPr algn="r"/>
            <a:r>
              <a:rPr lang="ca-ES" sz="2800" dirty="0" smtClean="0">
                <a:solidFill>
                  <a:srgbClr val="000000"/>
                </a:solidFill>
              </a:rPr>
              <a:t>II Pla Jove </a:t>
            </a:r>
            <a:br>
              <a:rPr lang="ca-ES" sz="2800" dirty="0" smtClean="0">
                <a:solidFill>
                  <a:srgbClr val="000000"/>
                </a:solidFill>
              </a:rPr>
            </a:br>
            <a:r>
              <a:rPr lang="ca-ES" sz="2800" dirty="0" smtClean="0">
                <a:solidFill>
                  <a:srgbClr val="000000"/>
                </a:solidFill>
              </a:rPr>
              <a:t>del Govern de les Illes Balears</a:t>
            </a:r>
            <a:endParaRPr lang="es-ES" sz="3200" dirty="0"/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1928794" y="6237288"/>
            <a:ext cx="6604019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lnSpc>
                <a:spcPct val="80000"/>
              </a:lnSpc>
              <a:spcBef>
                <a:spcPct val="50000"/>
              </a:spcBef>
            </a:pPr>
            <a:r>
              <a:rPr lang="ca-ES" sz="1000" dirty="0" smtClean="0"/>
              <a:t>[+] Accions Joves </a:t>
            </a:r>
            <a:endParaRPr lang="es-ES" sz="1000" dirty="0" smtClean="0"/>
          </a:p>
          <a:p>
            <a:pPr algn="r">
              <a:lnSpc>
                <a:spcPct val="80000"/>
              </a:lnSpc>
              <a:spcBef>
                <a:spcPct val="50000"/>
              </a:spcBef>
            </a:pPr>
            <a:r>
              <a:rPr lang="ca-ES" sz="1000" b="1" i="1" dirty="0" smtClean="0"/>
              <a:t>II Pla Jove 2010-2012. Agost 2010</a:t>
            </a:r>
          </a:p>
        </p:txBody>
      </p:sp>
      <p:pic>
        <p:nvPicPr>
          <p:cNvPr id="7" name="6 Imagen" descr="CASPI+DGJ+Les persones prim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5786454"/>
            <a:ext cx="2677638" cy="900000"/>
          </a:xfrm>
          <a:prstGeom prst="rect">
            <a:avLst/>
          </a:prstGeom>
        </p:spPr>
      </p:pic>
      <p:sp>
        <p:nvSpPr>
          <p:cNvPr id="8" name="7 CuadroTexto"/>
          <p:cNvSpPr txBox="1"/>
          <p:nvPr/>
        </p:nvSpPr>
        <p:spPr>
          <a:xfrm>
            <a:off x="6876256" y="1268760"/>
            <a:ext cx="1547410" cy="26161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a-ES" sz="11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LegacySanITCBoo" pitchFamily="34" charset="0"/>
              </a:rPr>
              <a:t>Polítiques de Joventut</a:t>
            </a:r>
            <a:endParaRPr lang="ca-ES" sz="11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LegacySanITCBoo" pitchFamily="34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42910" y="2060575"/>
            <a:ext cx="8135937" cy="1338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accent2"/>
              </a:buClr>
              <a:buFont typeface="Wingdings" pitchFamily="2" charset="2"/>
              <a:buChar char="q"/>
            </a:pPr>
            <a:r>
              <a:rPr lang="es-ES" dirty="0"/>
              <a:t> </a:t>
            </a:r>
            <a:r>
              <a:rPr lang="ca-ES" dirty="0" smtClean="0"/>
              <a:t>Polítiques implícites: aquelles que tenen impacte a la vida dels joves però no són reconegudes com a polítiques de joventut</a:t>
            </a:r>
          </a:p>
          <a:p>
            <a:pPr>
              <a:spcBef>
                <a:spcPct val="50000"/>
              </a:spcBef>
              <a:buClr>
                <a:schemeClr val="accent2"/>
              </a:buClr>
              <a:buFont typeface="Wingdings" pitchFamily="2" charset="2"/>
              <a:buChar char="q"/>
            </a:pPr>
            <a:r>
              <a:rPr lang="ca-ES" dirty="0" smtClean="0"/>
              <a:t> Polítiques explícites: les que duen a terme tradicionalment els departaments de joventut</a:t>
            </a:r>
            <a:endParaRPr lang="ca-ES" dirty="0"/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714348" y="4000504"/>
            <a:ext cx="76327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ca-ES" sz="2400" dirty="0" smtClean="0"/>
              <a:t>La </a:t>
            </a:r>
            <a:r>
              <a:rPr lang="ca-ES" sz="2400" b="1" dirty="0" smtClean="0"/>
              <a:t>visió integral</a:t>
            </a:r>
            <a:r>
              <a:rPr lang="ca-ES" sz="2400" dirty="0" smtClean="0"/>
              <a:t> de les persones joves fa necessària la coordinació entre departament </a:t>
            </a:r>
          </a:p>
          <a:p>
            <a:pPr algn="ctr">
              <a:spcBef>
                <a:spcPct val="50000"/>
              </a:spcBef>
            </a:pPr>
            <a:r>
              <a:rPr lang="ca-ES" sz="2400" b="1" dirty="0" err="1" smtClean="0"/>
              <a:t>Transversalitat</a:t>
            </a:r>
            <a:r>
              <a:rPr lang="ca-ES" sz="2000" b="1" dirty="0" smtClean="0"/>
              <a:t> </a:t>
            </a:r>
            <a:endParaRPr lang="ca-E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333375"/>
            <a:ext cx="8001000" cy="828675"/>
          </a:xfrm>
        </p:spPr>
        <p:txBody>
          <a:bodyPr/>
          <a:lstStyle/>
          <a:p>
            <a:pPr algn="r"/>
            <a:r>
              <a:rPr lang="ca-ES" sz="2800" dirty="0" smtClean="0">
                <a:solidFill>
                  <a:srgbClr val="000000"/>
                </a:solidFill>
              </a:rPr>
              <a:t>II Pla Jove </a:t>
            </a:r>
            <a:br>
              <a:rPr lang="ca-ES" sz="2800" dirty="0" smtClean="0">
                <a:solidFill>
                  <a:srgbClr val="000000"/>
                </a:solidFill>
              </a:rPr>
            </a:br>
            <a:r>
              <a:rPr lang="ca-ES" sz="2800" dirty="0" smtClean="0">
                <a:solidFill>
                  <a:srgbClr val="000000"/>
                </a:solidFill>
              </a:rPr>
              <a:t>del Govern de les Illes Balears</a:t>
            </a:r>
            <a:endParaRPr lang="es-ES" sz="3200" dirty="0"/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1928794" y="6237288"/>
            <a:ext cx="6604019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lnSpc>
                <a:spcPct val="80000"/>
              </a:lnSpc>
              <a:spcBef>
                <a:spcPct val="50000"/>
              </a:spcBef>
            </a:pPr>
            <a:r>
              <a:rPr lang="ca-ES" sz="1000" dirty="0" smtClean="0"/>
              <a:t>[+] Accions Joves </a:t>
            </a:r>
            <a:endParaRPr lang="es-ES" sz="1000" dirty="0" smtClean="0"/>
          </a:p>
          <a:p>
            <a:pPr algn="r">
              <a:lnSpc>
                <a:spcPct val="80000"/>
              </a:lnSpc>
              <a:spcBef>
                <a:spcPct val="50000"/>
              </a:spcBef>
            </a:pPr>
            <a:r>
              <a:rPr lang="ca-ES" sz="1000" b="1" i="1" dirty="0" smtClean="0"/>
              <a:t>II Pla Jove 2010-2012. Agost 2010</a:t>
            </a:r>
          </a:p>
        </p:txBody>
      </p:sp>
      <p:pic>
        <p:nvPicPr>
          <p:cNvPr id="7" name="6 Imagen" descr="CASPI+DGJ+Les persones prim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5786454"/>
            <a:ext cx="2677638" cy="900000"/>
          </a:xfrm>
          <a:prstGeom prst="rect">
            <a:avLst/>
          </a:prstGeom>
        </p:spPr>
      </p:pic>
      <p:sp>
        <p:nvSpPr>
          <p:cNvPr id="8" name="7 CuadroTexto"/>
          <p:cNvSpPr txBox="1"/>
          <p:nvPr/>
        </p:nvSpPr>
        <p:spPr>
          <a:xfrm>
            <a:off x="6876256" y="1268760"/>
            <a:ext cx="1547410" cy="26161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a-ES" sz="11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LegacySanITCBoo" pitchFamily="34" charset="0"/>
              </a:rPr>
              <a:t>Polítiques de Joventut</a:t>
            </a:r>
            <a:endParaRPr lang="ca-ES" sz="11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LegacySanITCBoo" pitchFamily="34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1142976" y="2357430"/>
            <a:ext cx="721523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ca-ES" sz="1400" i="1" dirty="0" smtClean="0"/>
              <a:t>“Correspon </a:t>
            </a:r>
            <a:r>
              <a:rPr lang="ca-ES" sz="1400" i="1" dirty="0" smtClean="0"/>
              <a:t>a </a:t>
            </a:r>
            <a:r>
              <a:rPr lang="ca-ES" sz="1400" b="1" i="1" dirty="0" smtClean="0"/>
              <a:t>l’Administració autonòmica </a:t>
            </a:r>
            <a:r>
              <a:rPr lang="ca-ES" sz="1400" i="1" dirty="0" smtClean="0"/>
              <a:t>la competència </a:t>
            </a:r>
            <a:endParaRPr lang="ca-ES" sz="1400" i="1" dirty="0" smtClean="0"/>
          </a:p>
          <a:p>
            <a:pPr algn="r"/>
            <a:r>
              <a:rPr lang="ca-ES" sz="1400" i="1" dirty="0" smtClean="0"/>
              <a:t>següent </a:t>
            </a:r>
            <a:r>
              <a:rPr lang="ca-ES" sz="1400" i="1" dirty="0" smtClean="0"/>
              <a:t>en matèria de joventut i lleure:</a:t>
            </a:r>
            <a:endParaRPr lang="es-ES" sz="1400" i="1" dirty="0" smtClean="0"/>
          </a:p>
          <a:p>
            <a:pPr algn="r"/>
            <a:r>
              <a:rPr lang="ca-ES" sz="1400" i="1" dirty="0" smtClean="0"/>
              <a:t>b) </a:t>
            </a:r>
            <a:r>
              <a:rPr lang="ca-ES" sz="1400" b="1" i="1" dirty="0" smtClean="0"/>
              <a:t>Elaborar, aprovar </a:t>
            </a:r>
            <a:r>
              <a:rPr lang="ca-ES" sz="1400" i="1" dirty="0" smtClean="0"/>
              <a:t>i, si n’és el cas, modificar, amb la participació del Consell de la Joventut de les Illes Balears, la planificació global de les polítiques juvenils en l’àmbit de la comunitat autònoma de les Illes Balears, mitjançant </a:t>
            </a:r>
            <a:r>
              <a:rPr lang="ca-ES" sz="1400" b="1" i="1" dirty="0" smtClean="0"/>
              <a:t>el Pla autonòmic de joventut de les Illes Balears</a:t>
            </a:r>
            <a:r>
              <a:rPr lang="ca-ES" sz="1400" i="1" dirty="0" smtClean="0"/>
              <a:t>, i propiciar la coordinació i la cooperació entre les diferents administracions públiques i la participació dels joves i de les associacions juvenils i els seus interlocutors</a:t>
            </a:r>
            <a:r>
              <a:rPr lang="ca-ES" sz="1400" i="1" dirty="0" smtClean="0"/>
              <a:t>.”</a:t>
            </a:r>
            <a:endParaRPr lang="es-ES" sz="1400" i="1" dirty="0" smtClean="0"/>
          </a:p>
          <a:p>
            <a:pPr algn="r"/>
            <a:r>
              <a:rPr kumimoji="1" lang="ca-ES" i="1" dirty="0" smtClean="0"/>
              <a:t>	</a:t>
            </a:r>
          </a:p>
          <a:p>
            <a:pPr algn="r"/>
            <a:r>
              <a:rPr kumimoji="1" lang="ca-ES" b="1" i="1" dirty="0" smtClean="0"/>
              <a:t>Llei 10/2006, de 26 de juliol integral de la </a:t>
            </a:r>
            <a:r>
              <a:rPr kumimoji="1" lang="ca-ES" b="1" i="1" dirty="0" smtClean="0"/>
              <a:t>joventut</a:t>
            </a:r>
          </a:p>
          <a:p>
            <a:pPr algn="r"/>
            <a:r>
              <a:rPr kumimoji="1" lang="ca-ES" sz="1400" i="1" dirty="0" smtClean="0"/>
              <a:t>Article 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333375"/>
            <a:ext cx="8001000" cy="828675"/>
          </a:xfrm>
        </p:spPr>
        <p:txBody>
          <a:bodyPr/>
          <a:lstStyle/>
          <a:p>
            <a:pPr algn="r"/>
            <a:r>
              <a:rPr lang="ca-ES" sz="2800" dirty="0" smtClean="0">
                <a:solidFill>
                  <a:srgbClr val="000000"/>
                </a:solidFill>
              </a:rPr>
              <a:t>II Pla Jove </a:t>
            </a:r>
            <a:br>
              <a:rPr lang="ca-ES" sz="2800" dirty="0" smtClean="0">
                <a:solidFill>
                  <a:srgbClr val="000000"/>
                </a:solidFill>
              </a:rPr>
            </a:br>
            <a:r>
              <a:rPr lang="ca-ES" sz="2800" dirty="0" smtClean="0">
                <a:solidFill>
                  <a:srgbClr val="000000"/>
                </a:solidFill>
              </a:rPr>
              <a:t>del Govern de les Illes Balears</a:t>
            </a:r>
            <a:endParaRPr lang="es-ES" sz="3200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48" y="2000240"/>
            <a:ext cx="7853390" cy="3733810"/>
          </a:xfrm>
        </p:spPr>
        <p:txBody>
          <a:bodyPr/>
          <a:lstStyle/>
          <a:p>
            <a:pPr>
              <a:buNone/>
            </a:pPr>
            <a:r>
              <a:rPr lang="es-ES" sz="1200" dirty="0" smtClean="0">
                <a:solidFill>
                  <a:srgbClr val="C00000"/>
                </a:solidFill>
              </a:rPr>
              <a:t>REALITATS NEGATIVES</a:t>
            </a:r>
          </a:p>
          <a:p>
            <a:pPr lvl="1"/>
            <a:r>
              <a:rPr lang="ca-ES" sz="1200" dirty="0" smtClean="0"/>
              <a:t>Precarietat de les condicions laborals. </a:t>
            </a:r>
            <a:endParaRPr lang="es-ES" sz="1200" dirty="0" smtClean="0"/>
          </a:p>
          <a:p>
            <a:pPr lvl="1"/>
            <a:r>
              <a:rPr lang="ca-ES" sz="1200" dirty="0" smtClean="0"/>
              <a:t>Dificultats per emancipar-se.</a:t>
            </a:r>
            <a:endParaRPr lang="es-ES" sz="1200" dirty="0" smtClean="0"/>
          </a:p>
          <a:p>
            <a:pPr lvl="1"/>
            <a:r>
              <a:rPr lang="ca-ES" sz="1200" dirty="0" smtClean="0"/>
              <a:t>Increment de joves nouvinguts en poc temps.</a:t>
            </a:r>
            <a:endParaRPr lang="es-ES" sz="1200" dirty="0" smtClean="0"/>
          </a:p>
          <a:p>
            <a:pPr lvl="1"/>
            <a:r>
              <a:rPr lang="ca-ES" sz="1200" dirty="0" smtClean="0"/>
              <a:t>Desconeixement dels recursos.</a:t>
            </a:r>
            <a:endParaRPr lang="es-ES" sz="1200" dirty="0" smtClean="0"/>
          </a:p>
          <a:p>
            <a:pPr lvl="1"/>
            <a:r>
              <a:rPr lang="ca-ES" sz="1200" dirty="0" smtClean="0"/>
              <a:t>Abandonament prematur dels estudis.</a:t>
            </a:r>
          </a:p>
          <a:p>
            <a:pPr lvl="1">
              <a:buNone/>
            </a:pPr>
            <a:endParaRPr lang="es-ES" sz="1200" dirty="0" smtClean="0"/>
          </a:p>
          <a:p>
            <a:pPr lvl="0">
              <a:buClr>
                <a:srgbClr val="CC0000"/>
              </a:buClr>
              <a:buNone/>
            </a:pPr>
            <a:r>
              <a:rPr lang="es-ES" sz="1200" dirty="0" smtClean="0">
                <a:solidFill>
                  <a:srgbClr val="C00000"/>
                </a:solidFill>
              </a:rPr>
              <a:t>REALITATS POSITIVES</a:t>
            </a:r>
          </a:p>
          <a:p>
            <a:pPr lvl="1"/>
            <a:r>
              <a:rPr lang="ca-ES" sz="1200" dirty="0" smtClean="0"/>
              <a:t>Increment d’informació i sensibilització social envers els col·lectius més vulnerables.</a:t>
            </a:r>
          </a:p>
          <a:p>
            <a:pPr lvl="1"/>
            <a:r>
              <a:rPr lang="ca-ES" sz="1200" dirty="0" smtClean="0"/>
              <a:t>Augment de propostes formatives que milloren la qualificació i </a:t>
            </a:r>
            <a:r>
              <a:rPr lang="ca-ES" sz="1200" dirty="0" err="1" smtClean="0"/>
              <a:t>l’empleabilitat</a:t>
            </a:r>
            <a:r>
              <a:rPr lang="ca-ES" sz="1200" dirty="0" smtClean="0"/>
              <a:t>.</a:t>
            </a:r>
          </a:p>
          <a:p>
            <a:pPr lvl="1"/>
            <a:r>
              <a:rPr lang="ca-ES" sz="1200" dirty="0" smtClean="0"/>
              <a:t>Increment de polítiques implícites per a joves.</a:t>
            </a:r>
            <a:endParaRPr lang="es-ES" sz="1200" dirty="0" smtClean="0"/>
          </a:p>
          <a:p>
            <a:pPr lvl="1"/>
            <a:r>
              <a:rPr lang="ca-ES" sz="1200" dirty="0" smtClean="0"/>
              <a:t>Reconeixement de la necessitat de millorar la coordinació entre administracions.</a:t>
            </a:r>
            <a:endParaRPr lang="es-ES" sz="1200" dirty="0" smtClean="0"/>
          </a:p>
          <a:p>
            <a:pPr lvl="1"/>
            <a:r>
              <a:rPr lang="ca-ES" sz="1200" dirty="0" smtClean="0"/>
              <a:t>Sensibilitat i increment de recursos per facilitar l’emancipació dels joves.</a:t>
            </a:r>
            <a:endParaRPr lang="es-ES" sz="1200" dirty="0" smtClean="0"/>
          </a:p>
          <a:p>
            <a:pPr lvl="1"/>
            <a:r>
              <a:rPr lang="ca-ES" sz="1200" dirty="0" smtClean="0"/>
              <a:t>Situació d’entesa </a:t>
            </a:r>
            <a:r>
              <a:rPr lang="ca-ES" sz="1200" dirty="0" err="1" smtClean="0"/>
              <a:t>intergeneracional</a:t>
            </a:r>
            <a:r>
              <a:rPr lang="ca-ES" sz="1200" dirty="0" smtClean="0"/>
              <a:t>.</a:t>
            </a:r>
            <a:endParaRPr lang="es-ES" sz="1200" dirty="0" smtClean="0"/>
          </a:p>
          <a:p>
            <a:pPr lvl="1">
              <a:lnSpc>
                <a:spcPct val="150000"/>
              </a:lnSpc>
            </a:pPr>
            <a:endParaRPr lang="es-ES" sz="1400" dirty="0" smtClean="0"/>
          </a:p>
          <a:p>
            <a:pPr>
              <a:buFont typeface="Wingdings" pitchFamily="2" charset="2"/>
              <a:buNone/>
            </a:pPr>
            <a:endParaRPr lang="es-ES" sz="1400" dirty="0"/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1928794" y="6237288"/>
            <a:ext cx="6604019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lnSpc>
                <a:spcPct val="80000"/>
              </a:lnSpc>
              <a:spcBef>
                <a:spcPct val="50000"/>
              </a:spcBef>
            </a:pPr>
            <a:r>
              <a:rPr lang="ca-ES" sz="1000" dirty="0" smtClean="0"/>
              <a:t>[+] Accions Joves </a:t>
            </a:r>
            <a:endParaRPr lang="es-ES" sz="1000" dirty="0" smtClean="0"/>
          </a:p>
          <a:p>
            <a:pPr algn="r">
              <a:lnSpc>
                <a:spcPct val="80000"/>
              </a:lnSpc>
              <a:spcBef>
                <a:spcPct val="50000"/>
              </a:spcBef>
            </a:pPr>
            <a:r>
              <a:rPr lang="ca-ES" sz="1000" b="1" i="1" dirty="0" smtClean="0"/>
              <a:t>II Pla Jove 2010-2012. Agost 2010</a:t>
            </a:r>
          </a:p>
        </p:txBody>
      </p:sp>
      <p:pic>
        <p:nvPicPr>
          <p:cNvPr id="7" name="6 Imagen" descr="CASPI+DGJ+Les persones prim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5786454"/>
            <a:ext cx="2677638" cy="900000"/>
          </a:xfrm>
          <a:prstGeom prst="rect">
            <a:avLst/>
          </a:prstGeom>
        </p:spPr>
      </p:pic>
      <p:sp>
        <p:nvSpPr>
          <p:cNvPr id="8" name="7 CuadroTexto"/>
          <p:cNvSpPr txBox="1"/>
          <p:nvPr/>
        </p:nvSpPr>
        <p:spPr>
          <a:xfrm>
            <a:off x="6215074" y="1285860"/>
            <a:ext cx="2261790" cy="26161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a-ES" sz="11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LegacySanITCBoo" pitchFamily="34" charset="0"/>
              </a:rPr>
              <a:t>Realitats positives i negatives</a:t>
            </a:r>
            <a:endParaRPr lang="ca-ES" sz="11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LegacySanITCBoo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333375"/>
            <a:ext cx="8001000" cy="1023923"/>
          </a:xfrm>
        </p:spPr>
        <p:txBody>
          <a:bodyPr/>
          <a:lstStyle/>
          <a:p>
            <a:r>
              <a:rPr lang="ca-ES" sz="2800" dirty="0" smtClean="0">
                <a:solidFill>
                  <a:srgbClr val="000000"/>
                </a:solidFill>
              </a:rPr>
              <a:t>II Pla Jove </a:t>
            </a:r>
            <a:br>
              <a:rPr lang="ca-ES" sz="2800" dirty="0" smtClean="0">
                <a:solidFill>
                  <a:srgbClr val="000000"/>
                </a:solidFill>
              </a:rPr>
            </a:br>
            <a:r>
              <a:rPr lang="ca-ES" sz="2800" dirty="0" smtClean="0">
                <a:solidFill>
                  <a:srgbClr val="000000"/>
                </a:solidFill>
              </a:rPr>
              <a:t>del Govern de les Illes Balears</a:t>
            </a:r>
            <a:endParaRPr lang="es-ES" sz="3200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4414" y="2071678"/>
            <a:ext cx="7353324" cy="366395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ca-ES" sz="1400" b="1" dirty="0" smtClean="0"/>
              <a:t>7 Àrees </a:t>
            </a:r>
            <a:r>
              <a:rPr lang="ca-ES" sz="1400" b="1" dirty="0" smtClean="0"/>
              <a:t>estratègiques</a:t>
            </a:r>
            <a:r>
              <a:rPr lang="ca-ES" sz="1400" b="1" dirty="0" smtClean="0"/>
              <a:t>: </a:t>
            </a:r>
            <a:endParaRPr lang="es-ES" sz="1400" dirty="0" smtClean="0"/>
          </a:p>
          <a:p>
            <a:pPr lvl="1">
              <a:lnSpc>
                <a:spcPct val="150000"/>
              </a:lnSpc>
            </a:pPr>
            <a:r>
              <a:rPr lang="ca-ES" sz="1200" dirty="0" smtClean="0"/>
              <a:t>Formació ocupacional i treball; </a:t>
            </a:r>
            <a:endParaRPr lang="es-ES" sz="1200" dirty="0" smtClean="0"/>
          </a:p>
          <a:p>
            <a:pPr lvl="1">
              <a:lnSpc>
                <a:spcPct val="150000"/>
              </a:lnSpc>
            </a:pPr>
            <a:r>
              <a:rPr lang="ca-ES" sz="1200" dirty="0" smtClean="0"/>
              <a:t>Educació; </a:t>
            </a:r>
            <a:endParaRPr lang="es-ES" sz="1200" dirty="0" smtClean="0"/>
          </a:p>
          <a:p>
            <a:pPr lvl="1">
              <a:lnSpc>
                <a:spcPct val="150000"/>
              </a:lnSpc>
            </a:pPr>
            <a:r>
              <a:rPr lang="ca-ES" sz="1200" dirty="0" smtClean="0"/>
              <a:t>Habitatge; </a:t>
            </a:r>
            <a:endParaRPr lang="es-ES" sz="1200" dirty="0" smtClean="0"/>
          </a:p>
          <a:p>
            <a:pPr lvl="1">
              <a:lnSpc>
                <a:spcPct val="150000"/>
              </a:lnSpc>
            </a:pPr>
            <a:r>
              <a:rPr lang="ca-ES" sz="1200" dirty="0" smtClean="0"/>
              <a:t>Participació i desenvolupament personal (oci, temps </a:t>
            </a:r>
            <a:r>
              <a:rPr lang="ca-ES" sz="1200" dirty="0" smtClean="0"/>
              <a:t>  lliure</a:t>
            </a:r>
            <a:r>
              <a:rPr lang="ca-ES" sz="1200" dirty="0" smtClean="0"/>
              <a:t>, cultura, esport, associacionisme, voluntariat, turisme, medi ambient…)</a:t>
            </a:r>
            <a:endParaRPr lang="es-ES" sz="1200" dirty="0" smtClean="0"/>
          </a:p>
          <a:p>
            <a:pPr lvl="1">
              <a:lnSpc>
                <a:spcPct val="150000"/>
              </a:lnSpc>
            </a:pPr>
            <a:r>
              <a:rPr lang="ca-ES" sz="1200" dirty="0" smtClean="0"/>
              <a:t> Salut; </a:t>
            </a:r>
            <a:endParaRPr lang="es-ES" sz="1200" dirty="0" smtClean="0"/>
          </a:p>
          <a:p>
            <a:pPr lvl="1">
              <a:lnSpc>
                <a:spcPct val="150000"/>
              </a:lnSpc>
            </a:pPr>
            <a:r>
              <a:rPr lang="ca-ES" sz="1200" dirty="0" smtClean="0"/>
              <a:t> Informació i tecnologies de la informació i la comunicació (TIC);</a:t>
            </a:r>
            <a:endParaRPr lang="es-ES" sz="1200" dirty="0" smtClean="0"/>
          </a:p>
          <a:p>
            <a:pPr lvl="1">
              <a:lnSpc>
                <a:spcPct val="150000"/>
              </a:lnSpc>
            </a:pPr>
            <a:r>
              <a:rPr lang="ca-ES" sz="1200" dirty="0" smtClean="0"/>
              <a:t> Igualtat d’oportunitats: </a:t>
            </a:r>
            <a:r>
              <a:rPr lang="ca-ES" sz="1200" dirty="0" err="1" smtClean="0"/>
              <a:t>multiculturalitat</a:t>
            </a:r>
            <a:r>
              <a:rPr lang="ca-ES" sz="1200" dirty="0" smtClean="0"/>
              <a:t>, insularitat i perspectiva de gènere.</a:t>
            </a:r>
            <a:endParaRPr lang="es-ES" sz="1200" dirty="0" smtClean="0"/>
          </a:p>
          <a:p>
            <a:pPr>
              <a:lnSpc>
                <a:spcPct val="150000"/>
              </a:lnSpc>
              <a:buNone/>
            </a:pPr>
            <a:endParaRPr lang="es-ES" sz="1600" dirty="0" smtClean="0"/>
          </a:p>
          <a:p>
            <a:pPr>
              <a:lnSpc>
                <a:spcPct val="150000"/>
              </a:lnSpc>
            </a:pPr>
            <a:endParaRPr lang="es-ES" sz="1600" dirty="0" smtClean="0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2555875" y="6237288"/>
            <a:ext cx="59769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endParaRPr lang="es-ES" sz="1000"/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1928794" y="6237288"/>
            <a:ext cx="6604019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lnSpc>
                <a:spcPct val="80000"/>
              </a:lnSpc>
              <a:spcBef>
                <a:spcPct val="50000"/>
              </a:spcBef>
            </a:pPr>
            <a:r>
              <a:rPr lang="ca-ES" sz="1000" dirty="0" smtClean="0"/>
              <a:t>[+] Accions Joves </a:t>
            </a:r>
            <a:endParaRPr lang="es-ES" sz="1000" dirty="0" smtClean="0"/>
          </a:p>
          <a:p>
            <a:pPr algn="r">
              <a:lnSpc>
                <a:spcPct val="80000"/>
              </a:lnSpc>
              <a:spcBef>
                <a:spcPct val="50000"/>
              </a:spcBef>
            </a:pPr>
            <a:r>
              <a:rPr lang="ca-ES" sz="1000" b="1" i="1" dirty="0" smtClean="0"/>
              <a:t>II Pla Jove 2010-2012. Agost 2010</a:t>
            </a:r>
          </a:p>
        </p:txBody>
      </p:sp>
      <p:pic>
        <p:nvPicPr>
          <p:cNvPr id="9" name="8 Imagen" descr="CASPI+DGJ+Les persones prim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5786454"/>
            <a:ext cx="2677638" cy="900000"/>
          </a:xfrm>
          <a:prstGeom prst="rect">
            <a:avLst/>
          </a:prstGeom>
        </p:spPr>
      </p:pic>
      <p:sp>
        <p:nvSpPr>
          <p:cNvPr id="10" name="9 CuadroTexto"/>
          <p:cNvSpPr txBox="1"/>
          <p:nvPr/>
        </p:nvSpPr>
        <p:spPr>
          <a:xfrm>
            <a:off x="6876256" y="1268760"/>
            <a:ext cx="1547410" cy="26161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a-ES" sz="11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LegacySanITCBoo" pitchFamily="34" charset="0"/>
              </a:rPr>
              <a:t>Àrees estratègiques</a:t>
            </a:r>
            <a:endParaRPr lang="ca-ES" sz="11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LegacySanITCBoo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333375"/>
            <a:ext cx="8001000" cy="828675"/>
          </a:xfrm>
        </p:spPr>
        <p:txBody>
          <a:bodyPr/>
          <a:lstStyle/>
          <a:p>
            <a:pPr algn="r"/>
            <a:r>
              <a:rPr lang="ca-ES" sz="2400" dirty="0" smtClean="0">
                <a:solidFill>
                  <a:srgbClr val="000000"/>
                </a:solidFill>
              </a:rPr>
              <a:t>II Pla Jove </a:t>
            </a:r>
            <a:br>
              <a:rPr lang="ca-ES" sz="2400" dirty="0" smtClean="0">
                <a:solidFill>
                  <a:srgbClr val="000000"/>
                </a:solidFill>
              </a:rPr>
            </a:br>
            <a:r>
              <a:rPr lang="ca-ES" sz="2400" dirty="0" smtClean="0">
                <a:solidFill>
                  <a:srgbClr val="000000"/>
                </a:solidFill>
              </a:rPr>
              <a:t>del Govern de les Illes Balears</a:t>
            </a:r>
            <a:endParaRPr lang="es-ES" sz="2400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71604" y="2285992"/>
            <a:ext cx="6500858" cy="2643206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ca-ES" sz="1400" dirty="0" smtClean="0"/>
              <a:t>7 àrees </a:t>
            </a:r>
            <a:r>
              <a:rPr lang="ca-ES" sz="1400" dirty="0" smtClean="0"/>
              <a:t>estratègiques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ca-ES" sz="1400" dirty="0" smtClean="0"/>
              <a:t>28 Objectius</a:t>
            </a:r>
            <a:endParaRPr lang="ca-ES" sz="1400" dirty="0" smtClean="0"/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ca-ES" sz="1400" dirty="0" smtClean="0"/>
              <a:t>196 actuacions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ca-ES" sz="1400" dirty="0" smtClean="0"/>
              <a:t>10 Conselleries implicades (9 amb actuacions)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ca-ES" sz="1400" dirty="0" smtClean="0"/>
              <a:t>32 direccions </a:t>
            </a:r>
            <a:r>
              <a:rPr lang="ca-ES" sz="1400" dirty="0" smtClean="0"/>
              <a:t>general </a:t>
            </a:r>
            <a:r>
              <a:rPr lang="ca-ES" sz="1400" dirty="0" smtClean="0"/>
              <a:t>(28 amb actuacions)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ca-ES" sz="1400" dirty="0" smtClean="0"/>
              <a:t>90 persones </a:t>
            </a:r>
            <a:r>
              <a:rPr lang="ca-ES" sz="1400" dirty="0" smtClean="0"/>
              <a:t>al servei de l’administració de la CAIB </a:t>
            </a:r>
            <a:r>
              <a:rPr lang="ca-ES" sz="1400" dirty="0" smtClean="0"/>
              <a:t>contactades</a:t>
            </a:r>
          </a:p>
          <a:p>
            <a:endParaRPr lang="ca-ES" sz="1200" dirty="0" smtClean="0"/>
          </a:p>
          <a:p>
            <a:endParaRPr lang="ca-ES" sz="900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ca-ES" sz="900" dirty="0"/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1928794" y="6237288"/>
            <a:ext cx="6604019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lnSpc>
                <a:spcPct val="80000"/>
              </a:lnSpc>
              <a:spcBef>
                <a:spcPct val="50000"/>
              </a:spcBef>
            </a:pPr>
            <a:r>
              <a:rPr lang="ca-ES" sz="1000" dirty="0" smtClean="0"/>
              <a:t>[+] Accions Joves </a:t>
            </a:r>
            <a:endParaRPr lang="es-ES" sz="1000" dirty="0" smtClean="0"/>
          </a:p>
          <a:p>
            <a:pPr algn="r">
              <a:lnSpc>
                <a:spcPct val="80000"/>
              </a:lnSpc>
              <a:spcBef>
                <a:spcPct val="50000"/>
              </a:spcBef>
            </a:pPr>
            <a:r>
              <a:rPr lang="ca-ES" sz="1000" b="1" i="1" dirty="0" smtClean="0"/>
              <a:t>II Pla Jove 2010-2012. Agost 2010</a:t>
            </a:r>
          </a:p>
        </p:txBody>
      </p:sp>
      <p:pic>
        <p:nvPicPr>
          <p:cNvPr id="8" name="7 Imagen" descr="CASPI+DGJ+Les persones prim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5786454"/>
            <a:ext cx="2677638" cy="900000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6876256" y="1268760"/>
            <a:ext cx="1547410" cy="26161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a-ES" sz="11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LegacySanITCBoo" pitchFamily="34" charset="0"/>
              </a:rPr>
              <a:t>Dades del II Pla Jove</a:t>
            </a:r>
            <a:endParaRPr lang="ca-ES" sz="11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LegacySanITCBoo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erfil">
  <a:themeElements>
    <a:clrScheme name="Perfil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erfil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erfil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fil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fil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fil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fil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fil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fil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fil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fil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Profile</Template>
  <TotalTime>1141</TotalTime>
  <Words>1622</Words>
  <Application>Microsoft Office PowerPoint</Application>
  <PresentationFormat>Presentación en pantalla (4:3)</PresentationFormat>
  <Paragraphs>293</Paragraphs>
  <Slides>13</Slides>
  <Notes>13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Perfil</vt:lpstr>
      <vt:lpstr>II Pla Jove  del Govern de les Illes Balears</vt:lpstr>
      <vt:lpstr>II Pla Jove  del Govern de les Illes Balears</vt:lpstr>
      <vt:lpstr>II Pla Jove  del Govern de les Illes Balears</vt:lpstr>
      <vt:lpstr>II Pla Jove  del Govern de les Illes Balears</vt:lpstr>
      <vt:lpstr>II Pla Jove  del Govern de les Illes Balears</vt:lpstr>
      <vt:lpstr>II Pla Jove  del Govern de les Illes Balears</vt:lpstr>
      <vt:lpstr>II Pla Jove  del Govern de les Illes Balears</vt:lpstr>
      <vt:lpstr>II Pla Jove  del Govern de les Illes Balears</vt:lpstr>
      <vt:lpstr>II Pla Jove  del Govern de les Illes Balears</vt:lpstr>
      <vt:lpstr>II Pla Jove  del Govern de les Illes Balears</vt:lpstr>
      <vt:lpstr>II Pla Jove  del Govern de les Illes Balears</vt:lpstr>
      <vt:lpstr>II Pla Jove  del Govern de les Illes Balears</vt:lpstr>
      <vt:lpstr>Diapositiva 13</vt:lpstr>
    </vt:vector>
  </TitlesOfParts>
  <Company>Govern de les Illes Balears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Jóvenes, valores y sociedad</dc:title>
  <dc:creator>u07572</dc:creator>
  <cp:lastModifiedBy>u07572</cp:lastModifiedBy>
  <cp:revision>140</cp:revision>
  <dcterms:created xsi:type="dcterms:W3CDTF">2008-03-27T09:16:14Z</dcterms:created>
  <dcterms:modified xsi:type="dcterms:W3CDTF">2010-08-13T13:55:05Z</dcterms:modified>
</cp:coreProperties>
</file>