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9" r:id="rId7"/>
    <p:sldId id="261" r:id="rId8"/>
    <p:sldId id="262" r:id="rId9"/>
    <p:sldId id="263" r:id="rId10"/>
    <p:sldId id="260" r:id="rId11"/>
    <p:sldId id="272" r:id="rId12"/>
    <p:sldId id="273" r:id="rId13"/>
    <p:sldId id="265" r:id="rId14"/>
    <p:sldId id="268" r:id="rId15"/>
    <p:sldId id="271" r:id="rId16"/>
    <p:sldId id="266" r:id="rId17"/>
    <p:sldId id="274" r:id="rId18"/>
    <p:sldId id="275" r:id="rId19"/>
    <p:sldId id="26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5499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97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512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829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753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00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6389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278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56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984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311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FFB39-07F1-41EA-ADC9-FD5DCC30C107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C12B8-1F50-4DD2-B315-438E03E209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209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youtube.com/watch?v=rtBVsCPEy1c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nhZxj6UWRw" TargetMode="External"/><Relationship Id="rId7" Type="http://schemas.openxmlformats.org/officeDocument/2006/relationships/hyperlink" Target="http://www.youtube.com/watch?v=63Kw2YzqocE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Wzii8IuL8lk" TargetMode="External"/><Relationship Id="rId5" Type="http://schemas.openxmlformats.org/officeDocument/2006/relationships/hyperlink" Target="http://www.youtube.com/watch?v=Yfnv3QhHWBA" TargetMode="External"/><Relationship Id="rId4" Type="http://schemas.openxmlformats.org/officeDocument/2006/relationships/hyperlink" Target="http://www.youtube.com/watch?v=P_rHx-Yv7zQ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Harlow Solid Italic" pitchFamily="82" charset="0"/>
              </a:rPr>
              <a:t>Valentine’s Day</a:t>
            </a:r>
            <a:endParaRPr lang="en-US" sz="5400" dirty="0">
              <a:latin typeface="Harlow Solid Ital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Harlow Solid Italic" pitchFamily="82" charset="0"/>
              </a:rPr>
              <a:t>February 14th</a:t>
            </a:r>
            <a:endParaRPr lang="en-US" dirty="0">
              <a:solidFill>
                <a:schemeClr val="tx1"/>
              </a:solidFill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33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Candy (Chocolate)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Way to make the message “sweeter”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Americans love sugar</a:t>
            </a:r>
            <a:endParaRPr lang="en-US" dirty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</a:rPr>
              <a:t>When chocolate became cheaper, many people began to give chocolate as a present</a:t>
            </a:r>
          </a:p>
        </p:txBody>
      </p:sp>
    </p:spTree>
    <p:extLst>
      <p:ext uri="{BB962C8B-B14F-4D97-AF65-F5344CB8AC3E}">
        <p14:creationId xmlns:p14="http://schemas.microsoft.com/office/powerpoint/2010/main" xmlns="" val="3416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819400"/>
            <a:ext cx="3383572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Candy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132" y="3594352"/>
            <a:ext cx="3764044" cy="30112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239" y="297873"/>
            <a:ext cx="3764045" cy="2819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132" y="304800"/>
            <a:ext cx="3764044" cy="281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044" y="3505200"/>
            <a:ext cx="360824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24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709"/>
            <a:ext cx="4572000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More Candy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3124200"/>
            <a:ext cx="3245166" cy="3512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3124200"/>
            <a:ext cx="3038476" cy="351241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878449"/>
            <a:ext cx="3667272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39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chemeClr val="accent1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Amber\AppData\Local\Microsoft\Windows\Temporary Internet Files\Content.IE5\8V0E0GRW\MP90040057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18" y="20782"/>
            <a:ext cx="2504661" cy="31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mber\AppData\Local\Microsoft\Windows\Temporary Internet Files\Content.IE5\RIKO3LY5\MP90040183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81400"/>
            <a:ext cx="249631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Dinner at a restaurant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267" y="1752600"/>
            <a:ext cx="8229600" cy="24384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Couples go out for a special dinner </a:t>
            </a:r>
          </a:p>
          <a:p>
            <a:r>
              <a:rPr lang="en-US" dirty="0" smtClean="0">
                <a:latin typeface="Harlow Solid Italic" pitchFamily="82" charset="0"/>
              </a:rPr>
              <a:t>Food is very expensive on Valentine’s Day</a:t>
            </a:r>
          </a:p>
          <a:p>
            <a:r>
              <a:rPr lang="en-US" dirty="0" smtClean="0">
                <a:latin typeface="Harlow Solid Italic" pitchFamily="82" charset="0"/>
              </a:rPr>
              <a:t>It’s actually not a good day to go out to eat.  Who can guess why?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7174" name="Picture 6" descr="C:\Users\Amber\AppData\Local\Microsoft\Windows\Temporary Internet Files\Content.IE5\ECSA25Q3\MC9003833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490" y="4114800"/>
            <a:ext cx="3831577" cy="24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95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782" y="0"/>
            <a:ext cx="2976563" cy="2976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0"/>
            <a:ext cx="3276600" cy="11430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Jewelry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4343400"/>
            <a:ext cx="3581400" cy="240502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26" y="990600"/>
            <a:ext cx="5211474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rlow Solid Italic" pitchFamily="82" charset="0"/>
              </a:rPr>
              <a:t>Both men and women get jewelry on Valentine’s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769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Marriage Proposals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1828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Harlow Solid Italic" pitchFamily="82" charset="0"/>
              </a:rPr>
              <a:t>6 million people think they will get engaged on 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280650"/>
            <a:ext cx="4038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Harlow Solid Italic" pitchFamily="82" charset="0"/>
              </a:rPr>
              <a:t>Only 2 million </a:t>
            </a:r>
            <a:r>
              <a:rPr lang="en-US" i="1" dirty="0" smtClean="0">
                <a:latin typeface="Harlow Solid Italic" pitchFamily="82" charset="0"/>
              </a:rPr>
              <a:t>will</a:t>
            </a:r>
            <a:r>
              <a:rPr lang="en-US" dirty="0" smtClean="0">
                <a:latin typeface="Harlow Solid Italic" pitchFamily="82" charset="0"/>
              </a:rPr>
              <a:t> get engaged</a:t>
            </a:r>
          </a:p>
          <a:p>
            <a:r>
              <a:rPr lang="en-US" u="sng" dirty="0">
                <a:hlinkClick r:id="rId2"/>
              </a:rPr>
              <a:t>http://www.youtube.com/watch?v=rtBVsCPEy1c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3566650"/>
            <a:ext cx="3200400" cy="2993478"/>
          </a:xfrm>
          <a:prstGeom prst="rect">
            <a:avLst/>
          </a:prstGeom>
        </p:spPr>
      </p:pic>
      <p:pic>
        <p:nvPicPr>
          <p:cNvPr id="10242" name="Picture 2" descr="C:\Users\Amber\AppData\Local\Microsoft\Windows\Temporary Internet Files\Content.IE5\RIKO3LY5\MC9002934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14800"/>
            <a:ext cx="4775094" cy="20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48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Valentine’s Day Movies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2" y="1295400"/>
            <a:ext cx="8229600" cy="43434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Now, many couples stay home on Valentine’s Day (who can guess why?)</a:t>
            </a:r>
          </a:p>
          <a:p>
            <a:r>
              <a:rPr lang="en-US" dirty="0" smtClean="0">
                <a:latin typeface="Harlow Solid Italic" pitchFamily="82" charset="0"/>
              </a:rPr>
              <a:t>They make dinner or order dinner and watch a movie</a:t>
            </a:r>
          </a:p>
          <a:p>
            <a:r>
              <a:rPr lang="en-US" dirty="0" smtClean="0">
                <a:latin typeface="Harlow Solid Italic" pitchFamily="82" charset="0"/>
              </a:rPr>
              <a:t>Almost all movies watched on Valentine’s Day are “rom-coms”</a:t>
            </a:r>
          </a:p>
          <a:p>
            <a:r>
              <a:rPr lang="en-US" dirty="0" smtClean="0">
                <a:latin typeface="Harlow Solid Italic" pitchFamily="82" charset="0"/>
              </a:rPr>
              <a:t>Guys are </a:t>
            </a:r>
            <a:r>
              <a:rPr lang="en-US" b="1" u="sng" dirty="0" smtClean="0">
                <a:latin typeface="Harlow Solid Italic" pitchFamily="82" charset="0"/>
              </a:rPr>
              <a:t>very</a:t>
            </a:r>
            <a:r>
              <a:rPr lang="en-US" dirty="0" smtClean="0">
                <a:latin typeface="Harlow Solid Italic" pitchFamily="82" charset="0"/>
              </a:rPr>
              <a:t> patient</a:t>
            </a:r>
          </a:p>
          <a:p>
            <a:endParaRPr lang="en-US" dirty="0"/>
          </a:p>
        </p:txBody>
      </p:sp>
      <p:pic>
        <p:nvPicPr>
          <p:cNvPr id="8194" name="Picture 2" descr="C:\Users\Amber\AppData\Local\Microsoft\Windows\Temporary Internet Files\Content.IE5\ECSA25Q3\MC9003833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9728" y="4038600"/>
            <a:ext cx="356550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8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86" t="3353" r="15277" b="3352"/>
          <a:stretch/>
        </p:blipFill>
        <p:spPr>
          <a:xfrm>
            <a:off x="387927" y="1177636"/>
            <a:ext cx="2050473" cy="277090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47" r="12728" b="8954"/>
          <a:stretch/>
        </p:blipFill>
        <p:spPr>
          <a:xfrm>
            <a:off x="7245927" y="990600"/>
            <a:ext cx="1870364" cy="31874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700418"/>
            <a:ext cx="3352800" cy="310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3716620"/>
            <a:ext cx="3962400" cy="3076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rlow Solid Italic" pitchFamily="82" charset="0"/>
              </a:rPr>
              <a:t>A few classic Valentine’s Day movies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1078050"/>
            <a:ext cx="2182091" cy="317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2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rlow Solid Italic" pitchFamily="82" charset="0"/>
              </a:rPr>
              <a:t>Clips from some Valentine’s Day movies: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  <a:hlinkClick r:id="rId3"/>
              </a:rPr>
              <a:t>The Notebook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4"/>
              </a:rPr>
              <a:t>Shakespeare In Love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5"/>
              </a:rPr>
              <a:t>Pride and Prejudice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6"/>
              </a:rPr>
              <a:t>Pretty Woman</a:t>
            </a:r>
            <a:endParaRPr lang="en-US" dirty="0" smtClean="0">
              <a:latin typeface="Harlow Solid Italic" pitchFamily="82" charset="0"/>
            </a:endParaRPr>
          </a:p>
          <a:p>
            <a:r>
              <a:rPr lang="en-US" dirty="0" smtClean="0">
                <a:latin typeface="Harlow Solid Italic" pitchFamily="82" charset="0"/>
                <a:hlinkClick r:id="rId7"/>
              </a:rPr>
              <a:t>Casablanca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0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Anti-Valentine’s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3352800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Some people don’t like Valentine’s Day and don’t celebrate it.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They just broke up with their partner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They think it’s just a day to spend money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261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mber\AppData\Local\Microsoft\Windows\Temporary Internet Files\Content.IE5\ECSA25Q3\MC9000233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2226" y="-1088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353"/>
          <a:stretch/>
        </p:blipFill>
        <p:spPr>
          <a:xfrm>
            <a:off x="2590800" y="899886"/>
            <a:ext cx="3777949" cy="56740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History of Valentine’s Day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9128" y="3286397"/>
            <a:ext cx="4868283" cy="3258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66947"/>
            <a:ext cx="4298132" cy="3219450"/>
          </a:xfrm>
          <a:prstGeom prst="rect">
            <a:avLst/>
          </a:prstGeom>
        </p:spPr>
      </p:pic>
      <p:pic>
        <p:nvPicPr>
          <p:cNvPr id="6" name="Picture 2" descr="C:\Users\Amber\AppData\Local\Microsoft\Windows\Temporary Internet Files\Content.IE5\8V0E0GRW\MC90007880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9312"/>
            <a:ext cx="2290638" cy="29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2" y="3581400"/>
            <a:ext cx="3458125" cy="25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11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3048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Harlow Solid Italic" pitchFamily="82" charset="0"/>
              </a:rPr>
              <a:t>Will you celebrate Valentine’s Day?  How?</a:t>
            </a:r>
          </a:p>
          <a:p>
            <a:r>
              <a:rPr lang="en-US" dirty="0" smtClean="0">
                <a:latin typeface="Harlow Solid Italic" pitchFamily="82" charset="0"/>
              </a:rPr>
              <a:t>Do we know who Saint Valentine was?</a:t>
            </a:r>
          </a:p>
          <a:p>
            <a:r>
              <a:rPr lang="en-US" dirty="0" smtClean="0">
                <a:latin typeface="Harlow Solid Italic" pitchFamily="82" charset="0"/>
              </a:rPr>
              <a:t>What presents do people receive on Valentine’s Day?</a:t>
            </a:r>
          </a:p>
          <a:p>
            <a:r>
              <a:rPr lang="en-US" dirty="0" smtClean="0">
                <a:latin typeface="Harlow Solid Italic" pitchFamily="82" charset="0"/>
              </a:rPr>
              <a:t>Why do some people hate Valentine’s Day?</a:t>
            </a:r>
          </a:p>
          <a:p>
            <a:r>
              <a:rPr lang="en-US" dirty="0" smtClean="0">
                <a:latin typeface="Harlow Solid Italic" pitchFamily="82" charset="0"/>
              </a:rPr>
              <a:t>Can you make up a “Roses are red, violets are blue” poem?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Amber\AppData\Local\Microsoft\Windows\Temporary Internet Files\Content.IE5\8V0E0GRW\MC9003833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8944" y="3429000"/>
            <a:ext cx="4553712" cy="290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578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Origins of Valentine’s Day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048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latin typeface="Harlow Solid Italic" pitchFamily="82" charset="0"/>
              </a:rPr>
              <a:t>Many saints named Valentine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No one knows which one is the one for the holiday</a:t>
            </a:r>
          </a:p>
          <a:p>
            <a:pPr lvl="0"/>
            <a:r>
              <a:rPr lang="en-US" dirty="0" smtClean="0">
                <a:latin typeface="Harlow Solid Italic" pitchFamily="82" charset="0"/>
              </a:rPr>
              <a:t>   </a:t>
            </a:r>
            <a:r>
              <a:rPr lang="en-US" dirty="0" smtClean="0">
                <a:solidFill>
                  <a:prstClr val="black"/>
                </a:solidFill>
                <a:latin typeface="Harlow Solid Italic" pitchFamily="82" charset="0"/>
              </a:rPr>
              <a:t>Some countries celebrate 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Valentine’s Day on </a:t>
            </a:r>
            <a:r>
              <a:rPr lang="en-US" dirty="0" smtClean="0">
                <a:solidFill>
                  <a:prstClr val="black"/>
                </a:solidFill>
                <a:latin typeface="Harlow Solid Italic" pitchFamily="82" charset="0"/>
              </a:rPr>
              <a:t>different days: 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July 6</a:t>
            </a:r>
            <a:r>
              <a:rPr lang="en-US" baseline="30000" dirty="0">
                <a:solidFill>
                  <a:prstClr val="black"/>
                </a:solidFill>
                <a:latin typeface="Harlow Solid Italic" pitchFamily="8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, or July 30</a:t>
            </a:r>
            <a:r>
              <a:rPr lang="en-US" baseline="30000" dirty="0">
                <a:solidFill>
                  <a:prstClr val="black"/>
                </a:solidFill>
                <a:latin typeface="Harlow Solid Italic" pitchFamily="8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Harlow Solid Italic" pitchFamily="82" charset="0"/>
              </a:rPr>
              <a:t>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18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Typical Valentine’s Day Symbols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2052" name="Picture 4" descr="C:\Users\Amber\AppData\Local\Microsoft\Windows\Temporary Internet Files\Content.IE5\RIKO3LY5\MC90044478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5" y="1143000"/>
            <a:ext cx="2942167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4950" y="3713427"/>
            <a:ext cx="3543300" cy="2936346"/>
          </a:xfrm>
          <a:prstGeom prst="rect">
            <a:avLst/>
          </a:prstGeom>
        </p:spPr>
      </p:pic>
      <p:pic>
        <p:nvPicPr>
          <p:cNvPr id="2050" name="Picture 2" descr="C:\Users\Amber\AppData\Local\Microsoft\Windows\Temporary Internet Files\Content.IE5\L4OJI59R\MC900304919[1].wm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2904852" cy="198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69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3581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rlow Solid Italic" pitchFamily="82" charset="0"/>
              </a:rPr>
              <a:t>Roses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9946" y="766351"/>
            <a:ext cx="4814054" cy="3203534"/>
          </a:xfrm>
          <a:prstGeom prst="rect">
            <a:avLst/>
          </a:prstGeom>
        </p:spPr>
      </p:pic>
      <p:pic>
        <p:nvPicPr>
          <p:cNvPr id="3074" name="Picture 2" descr="C:\Users\Amber\AppData\Local\Microsoft\Windows\Temporary Internet Files\Content.IE5\L4OJI59R\MP9003138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4060"/>
            <a:ext cx="4295310" cy="28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47800" y="3581400"/>
            <a:ext cx="6050756" cy="3276600"/>
          </a:xfrm>
          <a:solidFill>
            <a:schemeClr val="accent2"/>
          </a:solidFill>
        </p:spPr>
        <p:txBody>
          <a:bodyPr>
            <a:normAutofit lnSpcReduction="10000"/>
          </a:bodyPr>
          <a:lstStyle/>
          <a:p>
            <a:pPr lvl="1"/>
            <a:r>
              <a:rPr lang="en-US" dirty="0" smtClean="0">
                <a:latin typeface="Harlow Solid Italic" pitchFamily="82" charset="0"/>
              </a:rPr>
              <a:t>Red: Romantic love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Pink: Admiration, Romance, Beauty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Yellow: Friendship, Joy (Jealousy)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White: Purity, Happiness (weddings)</a:t>
            </a:r>
          </a:p>
          <a:p>
            <a:pPr lvl="1"/>
            <a:r>
              <a:rPr lang="en-US" dirty="0" smtClean="0">
                <a:latin typeface="Harlow Solid Italic" pitchFamily="82" charset="0"/>
              </a:rPr>
              <a:t>Lavender: Love at 1</a:t>
            </a:r>
            <a:r>
              <a:rPr lang="en-US" baseline="30000" dirty="0" smtClean="0">
                <a:latin typeface="Harlow Solid Italic" pitchFamily="82" charset="0"/>
              </a:rPr>
              <a:t>st</a:t>
            </a:r>
            <a:r>
              <a:rPr lang="en-US" dirty="0" smtClean="0">
                <a:latin typeface="Harlow Solid Italic" pitchFamily="82" charset="0"/>
              </a:rPr>
              <a:t> Sight</a:t>
            </a:r>
          </a:p>
        </p:txBody>
      </p:sp>
    </p:spTree>
    <p:extLst>
      <p:ext uri="{BB962C8B-B14F-4D97-AF65-F5344CB8AC3E}">
        <p14:creationId xmlns:p14="http://schemas.microsoft.com/office/powerpoint/2010/main" xmlns="" val="10211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709"/>
            <a:ext cx="4876800" cy="1143000"/>
          </a:xfrm>
        </p:spPr>
        <p:txBody>
          <a:bodyPr/>
          <a:lstStyle/>
          <a:p>
            <a:r>
              <a:rPr lang="en-US" dirty="0" smtClean="0"/>
              <a:t>Poems/Songs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838200"/>
            <a:ext cx="3810000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399" y="838200"/>
            <a:ext cx="3392881" cy="343852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3581400"/>
            <a:ext cx="3276600" cy="3276600"/>
          </a:xfrm>
        </p:spPr>
      </p:pic>
    </p:spTree>
    <p:extLst>
      <p:ext uri="{BB962C8B-B14F-4D97-AF65-F5344CB8AC3E}">
        <p14:creationId xmlns:p14="http://schemas.microsoft.com/office/powerpoint/2010/main" xmlns="" val="34095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467600" cy="2133600"/>
          </a:xfrm>
        </p:spPr>
        <p:txBody>
          <a:bodyPr/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Harlow Solid Italic" pitchFamily="82" charset="0"/>
              </a:rPr>
              <a:t>1,000,000,000</a:t>
            </a:r>
            <a:r>
              <a:rPr lang="en-US" dirty="0" smtClean="0">
                <a:latin typeface="Harlow Solid Italic" pitchFamily="82" charset="0"/>
              </a:rPr>
              <a:t> cards are sent each year</a:t>
            </a:r>
          </a:p>
          <a:p>
            <a:r>
              <a:rPr lang="en-US" dirty="0" smtClean="0">
                <a:latin typeface="Harlow Solid Italic" pitchFamily="82" charset="0"/>
              </a:rPr>
              <a:t>Most cards are sweet and romantic</a:t>
            </a:r>
          </a:p>
          <a:p>
            <a:r>
              <a:rPr lang="en-US" dirty="0" smtClean="0">
                <a:latin typeface="Harlow Solid Italic" pitchFamily="82" charset="0"/>
              </a:rPr>
              <a:t>Some cards are funny</a:t>
            </a:r>
            <a:endParaRPr lang="en-US" dirty="0">
              <a:latin typeface="Harlow Solid Ital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4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436" y="0"/>
            <a:ext cx="3124200" cy="1143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5109" y="3659817"/>
            <a:ext cx="29718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83" r="12727"/>
          <a:stretch/>
        </p:blipFill>
        <p:spPr>
          <a:xfrm>
            <a:off x="0" y="13855"/>
            <a:ext cx="2723716" cy="3632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876" b="15989"/>
          <a:stretch/>
        </p:blipFill>
        <p:spPr>
          <a:xfrm>
            <a:off x="2286000" y="2493818"/>
            <a:ext cx="4188834" cy="285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8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691" y="166255"/>
            <a:ext cx="3200400" cy="1143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Cards</a:t>
            </a:r>
            <a:endParaRPr lang="en-US" dirty="0">
              <a:latin typeface="Harlow Solid Italic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1970809"/>
            <a:ext cx="3345873" cy="3331002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91" y="3200400"/>
            <a:ext cx="2590800" cy="35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98" r="13714"/>
          <a:stretch/>
        </p:blipFill>
        <p:spPr>
          <a:xfrm>
            <a:off x="6363400" y="152400"/>
            <a:ext cx="2629587" cy="367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66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345</Words>
  <Application>Microsoft Office PowerPoint</Application>
  <PresentationFormat>Presentación en pantalla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Office Theme</vt:lpstr>
      <vt:lpstr>Valentine’s Day</vt:lpstr>
      <vt:lpstr>History of Valentine’s Day</vt:lpstr>
      <vt:lpstr>Origins of Valentine’s Day</vt:lpstr>
      <vt:lpstr>Typical Valentine’s Day Symbols</vt:lpstr>
      <vt:lpstr>Roses</vt:lpstr>
      <vt:lpstr>Poems/Songs</vt:lpstr>
      <vt:lpstr>Cards</vt:lpstr>
      <vt:lpstr>Cards</vt:lpstr>
      <vt:lpstr>Cards</vt:lpstr>
      <vt:lpstr>Candy (Chocolate)</vt:lpstr>
      <vt:lpstr>Candy</vt:lpstr>
      <vt:lpstr>More Candy</vt:lpstr>
      <vt:lpstr>Dinner at a restaurant</vt:lpstr>
      <vt:lpstr>Jewelry</vt:lpstr>
      <vt:lpstr>Marriage Proposals</vt:lpstr>
      <vt:lpstr>Valentine’s Day Movies</vt:lpstr>
      <vt:lpstr>A few classic Valentine’s Day movies</vt:lpstr>
      <vt:lpstr>Clips from some Valentine’s Day movies:</vt:lpstr>
      <vt:lpstr>Anti-Valentine’s Day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Valentine’s Day</dc:title>
  <dc:creator>Amber</dc:creator>
  <cp:lastModifiedBy>Angela Perello Marin</cp:lastModifiedBy>
  <cp:revision>64</cp:revision>
  <dcterms:created xsi:type="dcterms:W3CDTF">2013-02-12T13:53:25Z</dcterms:created>
  <dcterms:modified xsi:type="dcterms:W3CDTF">2013-03-11T08:20:17Z</dcterms:modified>
</cp:coreProperties>
</file>