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6" r:id="rId4"/>
    <p:sldId id="257" r:id="rId5"/>
    <p:sldId id="261" r:id="rId6"/>
    <p:sldId id="263" r:id="rId7"/>
    <p:sldId id="260" r:id="rId8"/>
    <p:sldId id="264" r:id="rId9"/>
    <p:sldId id="265" r:id="rId10"/>
    <p:sldId id="258" r:id="rId11"/>
    <p:sldId id="259" r:id="rId12"/>
    <p:sldId id="268" r:id="rId13"/>
    <p:sldId id="269" r:id="rId14"/>
    <p:sldId id="270" r:id="rId15"/>
    <p:sldId id="271" r:id="rId16"/>
    <p:sldId id="272" r:id="rId17"/>
    <p:sldId id="273" r:id="rId18"/>
    <p:sldId id="274" r:id="rId1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8"/>
  </p:normalViewPr>
  <p:slideViewPr>
    <p:cSldViewPr snapToGrid="0">
      <p:cViewPr varScale="1">
        <p:scale>
          <a:sx n="90" d="100"/>
          <a:sy n="90" d="100"/>
        </p:scale>
        <p:origin x="232" y="5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2EFA6D-67A5-4049-9B33-E43AD1884EFD}"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A11B30B8-7D98-4DF6-B828-01854D6DB372}">
      <dgm:prSet/>
      <dgm:spPr/>
      <dgm:t>
        <a:bodyPr/>
        <a:lstStyle/>
        <a:p>
          <a:r>
            <a:rPr lang="es-ES" dirty="0"/>
            <a:t>La Psiquiatría es muchas veces un "cajón de sastre" en el que confluyen con frecuencia todo tipo de adversidades, dificultades, etc. (que no son precisamente casos psiquiátricos) y por eso nos encontramos en nuestra práctica diaria con muchos problemas de diferente índole que para nada son psiquiátricos pero que se "filtran" en nuestro ámbito de actuación, muchas veces con nuestro propio consentimiento y  sin ninguna finalidad exclusivamente terapéutica más que la escucha empática.</a:t>
          </a:r>
          <a:endParaRPr lang="en-US" dirty="0"/>
        </a:p>
      </dgm:t>
    </dgm:pt>
    <dgm:pt modelId="{6431C456-4951-4771-87BA-C13FF2D81D22}" type="parTrans" cxnId="{9863C4A9-7839-4FBD-9171-043391799A7C}">
      <dgm:prSet/>
      <dgm:spPr/>
      <dgm:t>
        <a:bodyPr/>
        <a:lstStyle/>
        <a:p>
          <a:endParaRPr lang="en-US"/>
        </a:p>
      </dgm:t>
    </dgm:pt>
    <dgm:pt modelId="{EF83C155-1615-41E6-9854-D7CBB2B119D1}" type="sibTrans" cxnId="{9863C4A9-7839-4FBD-9171-043391799A7C}">
      <dgm:prSet/>
      <dgm:spPr/>
      <dgm:t>
        <a:bodyPr/>
        <a:lstStyle/>
        <a:p>
          <a:endParaRPr lang="en-US"/>
        </a:p>
      </dgm:t>
    </dgm:pt>
    <dgm:pt modelId="{D6B33BB4-5989-4A6A-9E2A-94AFF789CA9D}">
      <dgm:prSet/>
      <dgm:spPr/>
      <dgm:t>
        <a:bodyPr/>
        <a:lstStyle/>
        <a:p>
          <a:r>
            <a:rPr lang="es-ES"/>
            <a:t>Problemas físicos-orgánicos que a veces llegan a nuestra consulta tras haber pasado por otros especialistas, que no han encontrado "beneficio" por estas vías y que se incorporan a al último eslabón que muchas veces es la Salud Mental  a fin de obtener un beneficio que nada tiene que ver con lo terapéutico.</a:t>
          </a:r>
          <a:endParaRPr lang="en-US"/>
        </a:p>
      </dgm:t>
    </dgm:pt>
    <dgm:pt modelId="{B2A039DC-E1C1-4B7D-9DC4-DBC674965507}" type="parTrans" cxnId="{A25BD1BF-8069-4610-A2EB-F7E5970BA50B}">
      <dgm:prSet/>
      <dgm:spPr/>
      <dgm:t>
        <a:bodyPr/>
        <a:lstStyle/>
        <a:p>
          <a:endParaRPr lang="en-US"/>
        </a:p>
      </dgm:t>
    </dgm:pt>
    <dgm:pt modelId="{8F80A6D5-64C2-46C5-BD95-204BFECF2DED}" type="sibTrans" cxnId="{A25BD1BF-8069-4610-A2EB-F7E5970BA50B}">
      <dgm:prSet/>
      <dgm:spPr/>
      <dgm:t>
        <a:bodyPr/>
        <a:lstStyle/>
        <a:p>
          <a:endParaRPr lang="en-US"/>
        </a:p>
      </dgm:t>
    </dgm:pt>
    <dgm:pt modelId="{BDB14F88-65A7-194B-B001-065622E8F88A}" type="pres">
      <dgm:prSet presAssocID="{542EFA6D-67A5-4049-9B33-E43AD1884EFD}" presName="linear" presStyleCnt="0">
        <dgm:presLayoutVars>
          <dgm:animLvl val="lvl"/>
          <dgm:resizeHandles val="exact"/>
        </dgm:presLayoutVars>
      </dgm:prSet>
      <dgm:spPr/>
    </dgm:pt>
    <dgm:pt modelId="{661A446D-2EC4-4C4B-9874-079499FB2E9F}" type="pres">
      <dgm:prSet presAssocID="{A11B30B8-7D98-4DF6-B828-01854D6DB372}" presName="parentText" presStyleLbl="node1" presStyleIdx="0" presStyleCnt="2">
        <dgm:presLayoutVars>
          <dgm:chMax val="0"/>
          <dgm:bulletEnabled val="1"/>
        </dgm:presLayoutVars>
      </dgm:prSet>
      <dgm:spPr/>
    </dgm:pt>
    <dgm:pt modelId="{37D22279-4B28-764F-B6A7-DAA3A1DFEF7A}" type="pres">
      <dgm:prSet presAssocID="{EF83C155-1615-41E6-9854-D7CBB2B119D1}" presName="spacer" presStyleCnt="0"/>
      <dgm:spPr/>
    </dgm:pt>
    <dgm:pt modelId="{EB5046B5-6BB7-AD4F-B6DA-D61F01750197}" type="pres">
      <dgm:prSet presAssocID="{D6B33BB4-5989-4A6A-9E2A-94AFF789CA9D}" presName="parentText" presStyleLbl="node1" presStyleIdx="1" presStyleCnt="2">
        <dgm:presLayoutVars>
          <dgm:chMax val="0"/>
          <dgm:bulletEnabled val="1"/>
        </dgm:presLayoutVars>
      </dgm:prSet>
      <dgm:spPr/>
    </dgm:pt>
  </dgm:ptLst>
  <dgm:cxnLst>
    <dgm:cxn modelId="{4F926656-DD80-2B43-86C1-2295A35298D0}" type="presOf" srcId="{542EFA6D-67A5-4049-9B33-E43AD1884EFD}" destId="{BDB14F88-65A7-194B-B001-065622E8F88A}" srcOrd="0" destOrd="0" presId="urn:microsoft.com/office/officeart/2005/8/layout/vList2"/>
    <dgm:cxn modelId="{9863C4A9-7839-4FBD-9171-043391799A7C}" srcId="{542EFA6D-67A5-4049-9B33-E43AD1884EFD}" destId="{A11B30B8-7D98-4DF6-B828-01854D6DB372}" srcOrd="0" destOrd="0" parTransId="{6431C456-4951-4771-87BA-C13FF2D81D22}" sibTransId="{EF83C155-1615-41E6-9854-D7CBB2B119D1}"/>
    <dgm:cxn modelId="{A360C2BC-E96E-A145-BBA7-136A5DD0D86C}" type="presOf" srcId="{D6B33BB4-5989-4A6A-9E2A-94AFF789CA9D}" destId="{EB5046B5-6BB7-AD4F-B6DA-D61F01750197}" srcOrd="0" destOrd="0" presId="urn:microsoft.com/office/officeart/2005/8/layout/vList2"/>
    <dgm:cxn modelId="{A25BD1BF-8069-4610-A2EB-F7E5970BA50B}" srcId="{542EFA6D-67A5-4049-9B33-E43AD1884EFD}" destId="{D6B33BB4-5989-4A6A-9E2A-94AFF789CA9D}" srcOrd="1" destOrd="0" parTransId="{B2A039DC-E1C1-4B7D-9DC4-DBC674965507}" sibTransId="{8F80A6D5-64C2-46C5-BD95-204BFECF2DED}"/>
    <dgm:cxn modelId="{5EE58FF6-B2A8-8A44-9FC9-AD49ADBD8DA5}" type="presOf" srcId="{A11B30B8-7D98-4DF6-B828-01854D6DB372}" destId="{661A446D-2EC4-4C4B-9874-079499FB2E9F}" srcOrd="0" destOrd="0" presId="urn:microsoft.com/office/officeart/2005/8/layout/vList2"/>
    <dgm:cxn modelId="{56330525-266A-DC42-8B5E-3D89048D385F}" type="presParOf" srcId="{BDB14F88-65A7-194B-B001-065622E8F88A}" destId="{661A446D-2EC4-4C4B-9874-079499FB2E9F}" srcOrd="0" destOrd="0" presId="urn:microsoft.com/office/officeart/2005/8/layout/vList2"/>
    <dgm:cxn modelId="{809191E8-CE61-2348-845C-07AF66C6B7F1}" type="presParOf" srcId="{BDB14F88-65A7-194B-B001-065622E8F88A}" destId="{37D22279-4B28-764F-B6A7-DAA3A1DFEF7A}" srcOrd="1" destOrd="0" presId="urn:microsoft.com/office/officeart/2005/8/layout/vList2"/>
    <dgm:cxn modelId="{E6BC0817-2450-7E43-809F-320C70485779}" type="presParOf" srcId="{BDB14F88-65A7-194B-B001-065622E8F88A}" destId="{EB5046B5-6BB7-AD4F-B6DA-D61F01750197}"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A84836-9A97-4EC2-A10D-EA4016B45A73}"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6619B7A7-0F59-4C5F-978D-A51FFFAAC636}">
      <dgm:prSet/>
      <dgm:spPr/>
      <dgm:t>
        <a:bodyPr/>
        <a:lstStyle/>
        <a:p>
          <a:r>
            <a:rPr lang="es-ES"/>
            <a:t>Importancia de la Atención Primaria: </a:t>
          </a:r>
          <a:endParaRPr lang="en-US"/>
        </a:p>
      </dgm:t>
    </dgm:pt>
    <dgm:pt modelId="{04EE1FF0-045E-4B27-BE30-2AC5AB32C7B5}" type="parTrans" cxnId="{9E47A73E-C9C2-4764-8314-9AEEF974EA33}">
      <dgm:prSet/>
      <dgm:spPr/>
      <dgm:t>
        <a:bodyPr/>
        <a:lstStyle/>
        <a:p>
          <a:endParaRPr lang="en-US"/>
        </a:p>
      </dgm:t>
    </dgm:pt>
    <dgm:pt modelId="{18FD13B5-9353-4129-B453-7C3EFFE85E2D}" type="sibTrans" cxnId="{9E47A73E-C9C2-4764-8314-9AEEF974EA33}">
      <dgm:prSet/>
      <dgm:spPr/>
      <dgm:t>
        <a:bodyPr/>
        <a:lstStyle/>
        <a:p>
          <a:endParaRPr lang="en-US"/>
        </a:p>
      </dgm:t>
    </dgm:pt>
    <dgm:pt modelId="{98AC3B9C-B777-441D-8EED-42AF571DC498}">
      <dgm:prSet/>
      <dgm:spPr/>
      <dgm:t>
        <a:bodyPr/>
        <a:lstStyle/>
        <a:p>
          <a:r>
            <a:rPr lang="es-ES" b="1"/>
            <a:t>Acceso fácil:</a:t>
          </a:r>
          <a:r>
            <a:rPr lang="es-ES"/>
            <a:t> </a:t>
          </a:r>
          <a:endParaRPr lang="en-US"/>
        </a:p>
      </dgm:t>
    </dgm:pt>
    <dgm:pt modelId="{817AA0BD-FBB4-4127-883B-0087182C563C}" type="parTrans" cxnId="{0F048D91-76DB-4247-A187-BEA901FE8A69}">
      <dgm:prSet/>
      <dgm:spPr/>
      <dgm:t>
        <a:bodyPr/>
        <a:lstStyle/>
        <a:p>
          <a:endParaRPr lang="en-US"/>
        </a:p>
      </dgm:t>
    </dgm:pt>
    <dgm:pt modelId="{6B9B620A-F47F-4136-8E98-F90930E26510}" type="sibTrans" cxnId="{0F048D91-76DB-4247-A187-BEA901FE8A69}">
      <dgm:prSet/>
      <dgm:spPr/>
      <dgm:t>
        <a:bodyPr/>
        <a:lstStyle/>
        <a:p>
          <a:endParaRPr lang="en-US"/>
        </a:p>
      </dgm:t>
    </dgm:pt>
    <dgm:pt modelId="{9A47BE88-D307-4337-8DF8-7EF99978BBED}">
      <dgm:prSet/>
      <dgm:spPr/>
      <dgm:t>
        <a:bodyPr/>
        <a:lstStyle/>
        <a:p>
          <a:r>
            <a:rPr lang="es-ES"/>
            <a:t>Es el primer nivel de atención (junto con la s Urgencias) y el más accesible para la población. </a:t>
          </a:r>
          <a:endParaRPr lang="en-US"/>
        </a:p>
      </dgm:t>
    </dgm:pt>
    <dgm:pt modelId="{77865509-BD22-4315-AA72-F4CEA328D03E}" type="parTrans" cxnId="{6102280A-47CD-4302-AC35-EC5768A43F74}">
      <dgm:prSet/>
      <dgm:spPr/>
      <dgm:t>
        <a:bodyPr/>
        <a:lstStyle/>
        <a:p>
          <a:endParaRPr lang="en-US"/>
        </a:p>
      </dgm:t>
    </dgm:pt>
    <dgm:pt modelId="{675BAF6F-FDCF-4D04-906F-857E31C5E377}" type="sibTrans" cxnId="{6102280A-47CD-4302-AC35-EC5768A43F74}">
      <dgm:prSet/>
      <dgm:spPr/>
      <dgm:t>
        <a:bodyPr/>
        <a:lstStyle/>
        <a:p>
          <a:endParaRPr lang="en-US"/>
        </a:p>
      </dgm:t>
    </dgm:pt>
    <dgm:pt modelId="{BBB7C50B-9A73-4820-A993-6EFE6E712F9A}">
      <dgm:prSet/>
      <dgm:spPr/>
      <dgm:t>
        <a:bodyPr/>
        <a:lstStyle/>
        <a:p>
          <a:r>
            <a:rPr lang="es-ES" b="1"/>
            <a:t>Enfoque comunitario:</a:t>
          </a:r>
          <a:r>
            <a:rPr lang="es-ES"/>
            <a:t> </a:t>
          </a:r>
          <a:endParaRPr lang="en-US"/>
        </a:p>
      </dgm:t>
    </dgm:pt>
    <dgm:pt modelId="{D81490B3-1186-436A-8EA1-4246FA277237}" type="parTrans" cxnId="{CB4C16E9-9217-4A9D-B47C-EF204A9A3634}">
      <dgm:prSet/>
      <dgm:spPr/>
      <dgm:t>
        <a:bodyPr/>
        <a:lstStyle/>
        <a:p>
          <a:endParaRPr lang="en-US"/>
        </a:p>
      </dgm:t>
    </dgm:pt>
    <dgm:pt modelId="{CE43DF65-3D22-4D40-B6DE-68DDD54DFDB8}" type="sibTrans" cxnId="{CB4C16E9-9217-4A9D-B47C-EF204A9A3634}">
      <dgm:prSet/>
      <dgm:spPr/>
      <dgm:t>
        <a:bodyPr/>
        <a:lstStyle/>
        <a:p>
          <a:endParaRPr lang="en-US"/>
        </a:p>
      </dgm:t>
    </dgm:pt>
    <dgm:pt modelId="{489BD900-F7D5-45EB-90F7-29601C611E66}">
      <dgm:prSet/>
      <dgm:spPr/>
      <dgm:t>
        <a:bodyPr/>
        <a:lstStyle/>
        <a:p>
          <a:r>
            <a:rPr lang="es-ES"/>
            <a:t>Permite abordar la salud mental desde una perspectiva integral, considerando el contexto social y familiar del paciente. </a:t>
          </a:r>
          <a:endParaRPr lang="en-US"/>
        </a:p>
      </dgm:t>
    </dgm:pt>
    <dgm:pt modelId="{10C33006-C8ED-4905-B2F3-39FA62C1C8E0}" type="parTrans" cxnId="{D6DCEBF0-8DFB-47C1-97D3-E9ECA02231FD}">
      <dgm:prSet/>
      <dgm:spPr/>
      <dgm:t>
        <a:bodyPr/>
        <a:lstStyle/>
        <a:p>
          <a:endParaRPr lang="en-US"/>
        </a:p>
      </dgm:t>
    </dgm:pt>
    <dgm:pt modelId="{0AB3E6ED-2B21-4A8A-BDD5-7A81481ED734}" type="sibTrans" cxnId="{D6DCEBF0-8DFB-47C1-97D3-E9ECA02231FD}">
      <dgm:prSet/>
      <dgm:spPr/>
      <dgm:t>
        <a:bodyPr/>
        <a:lstStyle/>
        <a:p>
          <a:endParaRPr lang="en-US"/>
        </a:p>
      </dgm:t>
    </dgm:pt>
    <dgm:pt modelId="{F33D91DE-4F21-4EBF-99DB-A849EE34CCF9}">
      <dgm:prSet/>
      <dgm:spPr/>
      <dgm:t>
        <a:bodyPr/>
        <a:lstStyle/>
        <a:p>
          <a:r>
            <a:rPr lang="es-ES" b="1"/>
            <a:t>Promoción y prevención:</a:t>
          </a:r>
          <a:r>
            <a:rPr lang="es-ES"/>
            <a:t> </a:t>
          </a:r>
          <a:endParaRPr lang="en-US"/>
        </a:p>
      </dgm:t>
    </dgm:pt>
    <dgm:pt modelId="{0EB0BDC3-7E2E-496D-8E29-B485459D29F0}" type="parTrans" cxnId="{678B9E7D-44C1-4318-BECA-1932F8E17EDA}">
      <dgm:prSet/>
      <dgm:spPr/>
      <dgm:t>
        <a:bodyPr/>
        <a:lstStyle/>
        <a:p>
          <a:endParaRPr lang="en-US"/>
        </a:p>
      </dgm:t>
    </dgm:pt>
    <dgm:pt modelId="{7FB4C663-8463-4334-A1F9-690C389EDD47}" type="sibTrans" cxnId="{678B9E7D-44C1-4318-BECA-1932F8E17EDA}">
      <dgm:prSet/>
      <dgm:spPr/>
      <dgm:t>
        <a:bodyPr/>
        <a:lstStyle/>
        <a:p>
          <a:endParaRPr lang="en-US"/>
        </a:p>
      </dgm:t>
    </dgm:pt>
    <dgm:pt modelId="{2A07B85B-850A-48D4-BE06-8EE1415887F0}">
      <dgm:prSet/>
      <dgm:spPr/>
      <dgm:t>
        <a:bodyPr/>
        <a:lstStyle/>
        <a:p>
          <a:r>
            <a:rPr lang="es-ES"/>
            <a:t>Es fundamental para la detección temprana, la prevención de complicaciones y la promoción de la salud mental. </a:t>
          </a:r>
          <a:endParaRPr lang="en-US"/>
        </a:p>
      </dgm:t>
    </dgm:pt>
    <dgm:pt modelId="{53653CA9-D4A8-4E13-A361-268407995B62}" type="parTrans" cxnId="{4C07937A-1FAA-4534-9CE9-836A27A69EB7}">
      <dgm:prSet/>
      <dgm:spPr/>
      <dgm:t>
        <a:bodyPr/>
        <a:lstStyle/>
        <a:p>
          <a:endParaRPr lang="en-US"/>
        </a:p>
      </dgm:t>
    </dgm:pt>
    <dgm:pt modelId="{8C904C48-87BC-4595-8B94-51D36F379E43}" type="sibTrans" cxnId="{4C07937A-1FAA-4534-9CE9-836A27A69EB7}">
      <dgm:prSet/>
      <dgm:spPr/>
      <dgm:t>
        <a:bodyPr/>
        <a:lstStyle/>
        <a:p>
          <a:endParaRPr lang="en-US"/>
        </a:p>
      </dgm:t>
    </dgm:pt>
    <dgm:pt modelId="{01B506B3-CED3-4209-B353-FEAEE6889310}">
      <dgm:prSet/>
      <dgm:spPr/>
      <dgm:t>
        <a:bodyPr/>
        <a:lstStyle/>
        <a:p>
          <a:r>
            <a:rPr lang="es-ES" b="1"/>
            <a:t>Coordinación con otros niveles:</a:t>
          </a:r>
          <a:r>
            <a:rPr lang="es-ES"/>
            <a:t> </a:t>
          </a:r>
          <a:endParaRPr lang="en-US"/>
        </a:p>
      </dgm:t>
    </dgm:pt>
    <dgm:pt modelId="{0279C4E6-2AD0-4C86-84C3-8483FCD7DBA0}" type="parTrans" cxnId="{8FC85DEC-06B3-4AC4-8619-6C5C201BA49C}">
      <dgm:prSet/>
      <dgm:spPr/>
      <dgm:t>
        <a:bodyPr/>
        <a:lstStyle/>
        <a:p>
          <a:endParaRPr lang="en-US"/>
        </a:p>
      </dgm:t>
    </dgm:pt>
    <dgm:pt modelId="{24C6FC07-4247-4008-9623-ABF9245ACCAB}" type="sibTrans" cxnId="{8FC85DEC-06B3-4AC4-8619-6C5C201BA49C}">
      <dgm:prSet/>
      <dgm:spPr/>
      <dgm:t>
        <a:bodyPr/>
        <a:lstStyle/>
        <a:p>
          <a:endParaRPr lang="en-US"/>
        </a:p>
      </dgm:t>
    </dgm:pt>
    <dgm:pt modelId="{0AEC2E40-0F3B-422B-8AA2-49D0F7CF3B8F}">
      <dgm:prSet/>
      <dgm:spPr/>
      <dgm:t>
        <a:bodyPr/>
        <a:lstStyle/>
        <a:p>
          <a:r>
            <a:rPr lang="es-ES"/>
            <a:t>Facilita la derivación a especialistas o servicios de salud mental cuando sea necesario ( y posible)</a:t>
          </a:r>
          <a:endParaRPr lang="en-US"/>
        </a:p>
      </dgm:t>
    </dgm:pt>
    <dgm:pt modelId="{C90C0A31-9C15-4617-9F82-C8B4086810C9}" type="parTrans" cxnId="{B2AF5652-9CBE-418A-9328-73BC039839E8}">
      <dgm:prSet/>
      <dgm:spPr/>
      <dgm:t>
        <a:bodyPr/>
        <a:lstStyle/>
        <a:p>
          <a:endParaRPr lang="en-US"/>
        </a:p>
      </dgm:t>
    </dgm:pt>
    <dgm:pt modelId="{D3FF3CEC-CDA9-4253-88CD-B4D75C6F718F}" type="sibTrans" cxnId="{B2AF5652-9CBE-418A-9328-73BC039839E8}">
      <dgm:prSet/>
      <dgm:spPr/>
      <dgm:t>
        <a:bodyPr/>
        <a:lstStyle/>
        <a:p>
          <a:endParaRPr lang="en-US"/>
        </a:p>
      </dgm:t>
    </dgm:pt>
    <dgm:pt modelId="{B03233C8-A4DF-6043-B816-7F0F24FE3ABD}" type="pres">
      <dgm:prSet presAssocID="{F8A84836-9A97-4EC2-A10D-EA4016B45A73}" presName="diagram" presStyleCnt="0">
        <dgm:presLayoutVars>
          <dgm:dir/>
          <dgm:resizeHandles val="exact"/>
        </dgm:presLayoutVars>
      </dgm:prSet>
      <dgm:spPr/>
    </dgm:pt>
    <dgm:pt modelId="{3F23E4BF-3B99-3D4E-9A8B-1DA18C7A24C1}" type="pres">
      <dgm:prSet presAssocID="{6619B7A7-0F59-4C5F-978D-A51FFFAAC636}" presName="node" presStyleLbl="node1" presStyleIdx="0" presStyleCnt="9">
        <dgm:presLayoutVars>
          <dgm:bulletEnabled val="1"/>
        </dgm:presLayoutVars>
      </dgm:prSet>
      <dgm:spPr/>
    </dgm:pt>
    <dgm:pt modelId="{C3A6683C-4F7D-C749-B5D9-583FBA8861DE}" type="pres">
      <dgm:prSet presAssocID="{18FD13B5-9353-4129-B453-7C3EFFE85E2D}" presName="sibTrans" presStyleCnt="0"/>
      <dgm:spPr/>
    </dgm:pt>
    <dgm:pt modelId="{A39B3C9F-4B84-9F4D-95C3-3332F2EFD701}" type="pres">
      <dgm:prSet presAssocID="{98AC3B9C-B777-441D-8EED-42AF571DC498}" presName="node" presStyleLbl="node1" presStyleIdx="1" presStyleCnt="9">
        <dgm:presLayoutVars>
          <dgm:bulletEnabled val="1"/>
        </dgm:presLayoutVars>
      </dgm:prSet>
      <dgm:spPr/>
    </dgm:pt>
    <dgm:pt modelId="{08F04F9D-5673-F347-8156-83E649C490BB}" type="pres">
      <dgm:prSet presAssocID="{6B9B620A-F47F-4136-8E98-F90930E26510}" presName="sibTrans" presStyleCnt="0"/>
      <dgm:spPr/>
    </dgm:pt>
    <dgm:pt modelId="{65854EA2-7794-0A4D-A7E9-11823256390F}" type="pres">
      <dgm:prSet presAssocID="{9A47BE88-D307-4337-8DF8-7EF99978BBED}" presName="node" presStyleLbl="node1" presStyleIdx="2" presStyleCnt="9">
        <dgm:presLayoutVars>
          <dgm:bulletEnabled val="1"/>
        </dgm:presLayoutVars>
      </dgm:prSet>
      <dgm:spPr/>
    </dgm:pt>
    <dgm:pt modelId="{EFB0DB33-1927-E74A-90D0-97872F889888}" type="pres">
      <dgm:prSet presAssocID="{675BAF6F-FDCF-4D04-906F-857E31C5E377}" presName="sibTrans" presStyleCnt="0"/>
      <dgm:spPr/>
    </dgm:pt>
    <dgm:pt modelId="{44F57E74-4576-C54D-B896-F6D2C30FE395}" type="pres">
      <dgm:prSet presAssocID="{BBB7C50B-9A73-4820-A993-6EFE6E712F9A}" presName="node" presStyleLbl="node1" presStyleIdx="3" presStyleCnt="9">
        <dgm:presLayoutVars>
          <dgm:bulletEnabled val="1"/>
        </dgm:presLayoutVars>
      </dgm:prSet>
      <dgm:spPr/>
    </dgm:pt>
    <dgm:pt modelId="{F3B45848-F87B-A04B-A767-BA8C975A3A7A}" type="pres">
      <dgm:prSet presAssocID="{CE43DF65-3D22-4D40-B6DE-68DDD54DFDB8}" presName="sibTrans" presStyleCnt="0"/>
      <dgm:spPr/>
    </dgm:pt>
    <dgm:pt modelId="{CF74BF85-AD9B-5B40-9158-CAC16C8BBEEC}" type="pres">
      <dgm:prSet presAssocID="{489BD900-F7D5-45EB-90F7-29601C611E66}" presName="node" presStyleLbl="node1" presStyleIdx="4" presStyleCnt="9">
        <dgm:presLayoutVars>
          <dgm:bulletEnabled val="1"/>
        </dgm:presLayoutVars>
      </dgm:prSet>
      <dgm:spPr/>
    </dgm:pt>
    <dgm:pt modelId="{CA1E916A-F914-9D43-84CC-F05B30EE010D}" type="pres">
      <dgm:prSet presAssocID="{0AB3E6ED-2B21-4A8A-BDD5-7A81481ED734}" presName="sibTrans" presStyleCnt="0"/>
      <dgm:spPr/>
    </dgm:pt>
    <dgm:pt modelId="{6BFC103F-4AE4-C845-B0E2-7BB2ED8D57BA}" type="pres">
      <dgm:prSet presAssocID="{F33D91DE-4F21-4EBF-99DB-A849EE34CCF9}" presName="node" presStyleLbl="node1" presStyleIdx="5" presStyleCnt="9">
        <dgm:presLayoutVars>
          <dgm:bulletEnabled val="1"/>
        </dgm:presLayoutVars>
      </dgm:prSet>
      <dgm:spPr/>
    </dgm:pt>
    <dgm:pt modelId="{F82E2BFA-F77E-704B-AF4F-02F9D19F6C99}" type="pres">
      <dgm:prSet presAssocID="{7FB4C663-8463-4334-A1F9-690C389EDD47}" presName="sibTrans" presStyleCnt="0"/>
      <dgm:spPr/>
    </dgm:pt>
    <dgm:pt modelId="{BB08A939-48FB-7941-BD36-13E1C568A230}" type="pres">
      <dgm:prSet presAssocID="{2A07B85B-850A-48D4-BE06-8EE1415887F0}" presName="node" presStyleLbl="node1" presStyleIdx="6" presStyleCnt="9">
        <dgm:presLayoutVars>
          <dgm:bulletEnabled val="1"/>
        </dgm:presLayoutVars>
      </dgm:prSet>
      <dgm:spPr/>
    </dgm:pt>
    <dgm:pt modelId="{77101CF7-131A-7740-9030-C62DBF260426}" type="pres">
      <dgm:prSet presAssocID="{8C904C48-87BC-4595-8B94-51D36F379E43}" presName="sibTrans" presStyleCnt="0"/>
      <dgm:spPr/>
    </dgm:pt>
    <dgm:pt modelId="{34F3AE82-01F3-8848-AD4C-2B24A0336766}" type="pres">
      <dgm:prSet presAssocID="{01B506B3-CED3-4209-B353-FEAEE6889310}" presName="node" presStyleLbl="node1" presStyleIdx="7" presStyleCnt="9">
        <dgm:presLayoutVars>
          <dgm:bulletEnabled val="1"/>
        </dgm:presLayoutVars>
      </dgm:prSet>
      <dgm:spPr/>
    </dgm:pt>
    <dgm:pt modelId="{0225F19B-570C-FA44-AD89-CA071359D97E}" type="pres">
      <dgm:prSet presAssocID="{24C6FC07-4247-4008-9623-ABF9245ACCAB}" presName="sibTrans" presStyleCnt="0"/>
      <dgm:spPr/>
    </dgm:pt>
    <dgm:pt modelId="{A837EF94-34C4-C246-9C7A-F659038E92BD}" type="pres">
      <dgm:prSet presAssocID="{0AEC2E40-0F3B-422B-8AA2-49D0F7CF3B8F}" presName="node" presStyleLbl="node1" presStyleIdx="8" presStyleCnt="9">
        <dgm:presLayoutVars>
          <dgm:bulletEnabled val="1"/>
        </dgm:presLayoutVars>
      </dgm:prSet>
      <dgm:spPr/>
    </dgm:pt>
  </dgm:ptLst>
  <dgm:cxnLst>
    <dgm:cxn modelId="{6102280A-47CD-4302-AC35-EC5768A43F74}" srcId="{F8A84836-9A97-4EC2-A10D-EA4016B45A73}" destId="{9A47BE88-D307-4337-8DF8-7EF99978BBED}" srcOrd="2" destOrd="0" parTransId="{77865509-BD22-4315-AA72-F4CEA328D03E}" sibTransId="{675BAF6F-FDCF-4D04-906F-857E31C5E377}"/>
    <dgm:cxn modelId="{DE2B1E10-D371-3646-84D2-12B2558BE884}" type="presOf" srcId="{2A07B85B-850A-48D4-BE06-8EE1415887F0}" destId="{BB08A939-48FB-7941-BD36-13E1C568A230}" srcOrd="0" destOrd="0" presId="urn:microsoft.com/office/officeart/2005/8/layout/default"/>
    <dgm:cxn modelId="{34DA8E1C-B560-854F-B4F4-0F71459E36AC}" type="presOf" srcId="{489BD900-F7D5-45EB-90F7-29601C611E66}" destId="{CF74BF85-AD9B-5B40-9158-CAC16C8BBEEC}" srcOrd="0" destOrd="0" presId="urn:microsoft.com/office/officeart/2005/8/layout/default"/>
    <dgm:cxn modelId="{825CF828-9B4E-B54A-A2AD-E5EC0206DEE4}" type="presOf" srcId="{01B506B3-CED3-4209-B353-FEAEE6889310}" destId="{34F3AE82-01F3-8848-AD4C-2B24A0336766}" srcOrd="0" destOrd="0" presId="urn:microsoft.com/office/officeart/2005/8/layout/default"/>
    <dgm:cxn modelId="{9E47A73E-C9C2-4764-8314-9AEEF974EA33}" srcId="{F8A84836-9A97-4EC2-A10D-EA4016B45A73}" destId="{6619B7A7-0F59-4C5F-978D-A51FFFAAC636}" srcOrd="0" destOrd="0" parTransId="{04EE1FF0-045E-4B27-BE30-2AC5AB32C7B5}" sibTransId="{18FD13B5-9353-4129-B453-7C3EFFE85E2D}"/>
    <dgm:cxn modelId="{B2AF5652-9CBE-418A-9328-73BC039839E8}" srcId="{F8A84836-9A97-4EC2-A10D-EA4016B45A73}" destId="{0AEC2E40-0F3B-422B-8AA2-49D0F7CF3B8F}" srcOrd="8" destOrd="0" parTransId="{C90C0A31-9C15-4617-9F82-C8B4086810C9}" sibTransId="{D3FF3CEC-CDA9-4253-88CD-B4D75C6F718F}"/>
    <dgm:cxn modelId="{4C07937A-1FAA-4534-9CE9-836A27A69EB7}" srcId="{F8A84836-9A97-4EC2-A10D-EA4016B45A73}" destId="{2A07B85B-850A-48D4-BE06-8EE1415887F0}" srcOrd="6" destOrd="0" parTransId="{53653CA9-D4A8-4E13-A361-268407995B62}" sibTransId="{8C904C48-87BC-4595-8B94-51D36F379E43}"/>
    <dgm:cxn modelId="{678B9E7D-44C1-4318-BECA-1932F8E17EDA}" srcId="{F8A84836-9A97-4EC2-A10D-EA4016B45A73}" destId="{F33D91DE-4F21-4EBF-99DB-A849EE34CCF9}" srcOrd="5" destOrd="0" parTransId="{0EB0BDC3-7E2E-496D-8E29-B485459D29F0}" sibTransId="{7FB4C663-8463-4334-A1F9-690C389EDD47}"/>
    <dgm:cxn modelId="{0F048D91-76DB-4247-A187-BEA901FE8A69}" srcId="{F8A84836-9A97-4EC2-A10D-EA4016B45A73}" destId="{98AC3B9C-B777-441D-8EED-42AF571DC498}" srcOrd="1" destOrd="0" parTransId="{817AA0BD-FBB4-4127-883B-0087182C563C}" sibTransId="{6B9B620A-F47F-4136-8E98-F90930E26510}"/>
    <dgm:cxn modelId="{EC60F392-492C-984B-8039-D8F61D465354}" type="presOf" srcId="{F33D91DE-4F21-4EBF-99DB-A849EE34CCF9}" destId="{6BFC103F-4AE4-C845-B0E2-7BB2ED8D57BA}" srcOrd="0" destOrd="0" presId="urn:microsoft.com/office/officeart/2005/8/layout/default"/>
    <dgm:cxn modelId="{84E45F96-7841-8240-A293-CA36B302B23A}" type="presOf" srcId="{BBB7C50B-9A73-4820-A993-6EFE6E712F9A}" destId="{44F57E74-4576-C54D-B896-F6D2C30FE395}" srcOrd="0" destOrd="0" presId="urn:microsoft.com/office/officeart/2005/8/layout/default"/>
    <dgm:cxn modelId="{8276AC9B-17F0-3C4A-B249-A36C78A021CC}" type="presOf" srcId="{F8A84836-9A97-4EC2-A10D-EA4016B45A73}" destId="{B03233C8-A4DF-6043-B816-7F0F24FE3ABD}" srcOrd="0" destOrd="0" presId="urn:microsoft.com/office/officeart/2005/8/layout/default"/>
    <dgm:cxn modelId="{02A9FDC8-B1AE-7542-BCF0-4AEC4FE7E635}" type="presOf" srcId="{0AEC2E40-0F3B-422B-8AA2-49D0F7CF3B8F}" destId="{A837EF94-34C4-C246-9C7A-F659038E92BD}" srcOrd="0" destOrd="0" presId="urn:microsoft.com/office/officeart/2005/8/layout/default"/>
    <dgm:cxn modelId="{6EAFB7D0-120F-F849-8C38-188AD0736142}" type="presOf" srcId="{98AC3B9C-B777-441D-8EED-42AF571DC498}" destId="{A39B3C9F-4B84-9F4D-95C3-3332F2EFD701}" srcOrd="0" destOrd="0" presId="urn:microsoft.com/office/officeart/2005/8/layout/default"/>
    <dgm:cxn modelId="{CB4C16E9-9217-4A9D-B47C-EF204A9A3634}" srcId="{F8A84836-9A97-4EC2-A10D-EA4016B45A73}" destId="{BBB7C50B-9A73-4820-A993-6EFE6E712F9A}" srcOrd="3" destOrd="0" parTransId="{D81490B3-1186-436A-8EA1-4246FA277237}" sibTransId="{CE43DF65-3D22-4D40-B6DE-68DDD54DFDB8}"/>
    <dgm:cxn modelId="{8FC85DEC-06B3-4AC4-8619-6C5C201BA49C}" srcId="{F8A84836-9A97-4EC2-A10D-EA4016B45A73}" destId="{01B506B3-CED3-4209-B353-FEAEE6889310}" srcOrd="7" destOrd="0" parTransId="{0279C4E6-2AD0-4C86-84C3-8483FCD7DBA0}" sibTransId="{24C6FC07-4247-4008-9623-ABF9245ACCAB}"/>
    <dgm:cxn modelId="{7F4DF1ED-3099-144C-985C-598D3C4428E0}" type="presOf" srcId="{6619B7A7-0F59-4C5F-978D-A51FFFAAC636}" destId="{3F23E4BF-3B99-3D4E-9A8B-1DA18C7A24C1}" srcOrd="0" destOrd="0" presId="urn:microsoft.com/office/officeart/2005/8/layout/default"/>
    <dgm:cxn modelId="{D6DCEBF0-8DFB-47C1-97D3-E9ECA02231FD}" srcId="{F8A84836-9A97-4EC2-A10D-EA4016B45A73}" destId="{489BD900-F7D5-45EB-90F7-29601C611E66}" srcOrd="4" destOrd="0" parTransId="{10C33006-C8ED-4905-B2F3-39FA62C1C8E0}" sibTransId="{0AB3E6ED-2B21-4A8A-BDD5-7A81481ED734}"/>
    <dgm:cxn modelId="{A41481F2-10F6-7A4E-8505-8E80A1DCB750}" type="presOf" srcId="{9A47BE88-D307-4337-8DF8-7EF99978BBED}" destId="{65854EA2-7794-0A4D-A7E9-11823256390F}" srcOrd="0" destOrd="0" presId="urn:microsoft.com/office/officeart/2005/8/layout/default"/>
    <dgm:cxn modelId="{987564AD-6AFA-EF4C-8CC7-96D3874846CF}" type="presParOf" srcId="{B03233C8-A4DF-6043-B816-7F0F24FE3ABD}" destId="{3F23E4BF-3B99-3D4E-9A8B-1DA18C7A24C1}" srcOrd="0" destOrd="0" presId="urn:microsoft.com/office/officeart/2005/8/layout/default"/>
    <dgm:cxn modelId="{76457E98-7212-4447-89FD-8DBA966375F9}" type="presParOf" srcId="{B03233C8-A4DF-6043-B816-7F0F24FE3ABD}" destId="{C3A6683C-4F7D-C749-B5D9-583FBA8861DE}" srcOrd="1" destOrd="0" presId="urn:microsoft.com/office/officeart/2005/8/layout/default"/>
    <dgm:cxn modelId="{8EF8376B-12FE-634D-84C9-38D4C08C432F}" type="presParOf" srcId="{B03233C8-A4DF-6043-B816-7F0F24FE3ABD}" destId="{A39B3C9F-4B84-9F4D-95C3-3332F2EFD701}" srcOrd="2" destOrd="0" presId="urn:microsoft.com/office/officeart/2005/8/layout/default"/>
    <dgm:cxn modelId="{D69F0B28-7088-4741-99BF-04E369458964}" type="presParOf" srcId="{B03233C8-A4DF-6043-B816-7F0F24FE3ABD}" destId="{08F04F9D-5673-F347-8156-83E649C490BB}" srcOrd="3" destOrd="0" presId="urn:microsoft.com/office/officeart/2005/8/layout/default"/>
    <dgm:cxn modelId="{05CE68F4-F367-9946-8311-A0CEE5B9BBC5}" type="presParOf" srcId="{B03233C8-A4DF-6043-B816-7F0F24FE3ABD}" destId="{65854EA2-7794-0A4D-A7E9-11823256390F}" srcOrd="4" destOrd="0" presId="urn:microsoft.com/office/officeart/2005/8/layout/default"/>
    <dgm:cxn modelId="{B026B6EA-B2D0-6D44-96A2-2C8DCA74A169}" type="presParOf" srcId="{B03233C8-A4DF-6043-B816-7F0F24FE3ABD}" destId="{EFB0DB33-1927-E74A-90D0-97872F889888}" srcOrd="5" destOrd="0" presId="urn:microsoft.com/office/officeart/2005/8/layout/default"/>
    <dgm:cxn modelId="{09DD71EC-9364-4343-8E5D-6F3D2F6B6127}" type="presParOf" srcId="{B03233C8-A4DF-6043-B816-7F0F24FE3ABD}" destId="{44F57E74-4576-C54D-B896-F6D2C30FE395}" srcOrd="6" destOrd="0" presId="urn:microsoft.com/office/officeart/2005/8/layout/default"/>
    <dgm:cxn modelId="{D9AD42C9-40BF-5D4E-8271-B057C901B6A9}" type="presParOf" srcId="{B03233C8-A4DF-6043-B816-7F0F24FE3ABD}" destId="{F3B45848-F87B-A04B-A767-BA8C975A3A7A}" srcOrd="7" destOrd="0" presId="urn:microsoft.com/office/officeart/2005/8/layout/default"/>
    <dgm:cxn modelId="{69807703-8F14-3F4F-8AE4-35BCA6F58EF4}" type="presParOf" srcId="{B03233C8-A4DF-6043-B816-7F0F24FE3ABD}" destId="{CF74BF85-AD9B-5B40-9158-CAC16C8BBEEC}" srcOrd="8" destOrd="0" presId="urn:microsoft.com/office/officeart/2005/8/layout/default"/>
    <dgm:cxn modelId="{13EA9901-A7A4-3042-800A-60A9888CD062}" type="presParOf" srcId="{B03233C8-A4DF-6043-B816-7F0F24FE3ABD}" destId="{CA1E916A-F914-9D43-84CC-F05B30EE010D}" srcOrd="9" destOrd="0" presId="urn:microsoft.com/office/officeart/2005/8/layout/default"/>
    <dgm:cxn modelId="{433B3079-4A2C-FC40-97BA-54F742BFAF53}" type="presParOf" srcId="{B03233C8-A4DF-6043-B816-7F0F24FE3ABD}" destId="{6BFC103F-4AE4-C845-B0E2-7BB2ED8D57BA}" srcOrd="10" destOrd="0" presId="urn:microsoft.com/office/officeart/2005/8/layout/default"/>
    <dgm:cxn modelId="{0906CCE0-ED00-3A4E-ABC3-1F51DD0A4A73}" type="presParOf" srcId="{B03233C8-A4DF-6043-B816-7F0F24FE3ABD}" destId="{F82E2BFA-F77E-704B-AF4F-02F9D19F6C99}" srcOrd="11" destOrd="0" presId="urn:microsoft.com/office/officeart/2005/8/layout/default"/>
    <dgm:cxn modelId="{469528F4-CAA7-D347-8B33-EE8567F004AE}" type="presParOf" srcId="{B03233C8-A4DF-6043-B816-7F0F24FE3ABD}" destId="{BB08A939-48FB-7941-BD36-13E1C568A230}" srcOrd="12" destOrd="0" presId="urn:microsoft.com/office/officeart/2005/8/layout/default"/>
    <dgm:cxn modelId="{5D7D34E4-5D39-3E4B-B1E8-0A0BEA8CC7D7}" type="presParOf" srcId="{B03233C8-A4DF-6043-B816-7F0F24FE3ABD}" destId="{77101CF7-131A-7740-9030-C62DBF260426}" srcOrd="13" destOrd="0" presId="urn:microsoft.com/office/officeart/2005/8/layout/default"/>
    <dgm:cxn modelId="{FE361FBB-0465-BE48-AD70-49E3F11D1BAC}" type="presParOf" srcId="{B03233C8-A4DF-6043-B816-7F0F24FE3ABD}" destId="{34F3AE82-01F3-8848-AD4C-2B24A0336766}" srcOrd="14" destOrd="0" presId="urn:microsoft.com/office/officeart/2005/8/layout/default"/>
    <dgm:cxn modelId="{54E6BB4D-DDE7-8C4E-AD6A-CA14E636216D}" type="presParOf" srcId="{B03233C8-A4DF-6043-B816-7F0F24FE3ABD}" destId="{0225F19B-570C-FA44-AD89-CA071359D97E}" srcOrd="15" destOrd="0" presId="urn:microsoft.com/office/officeart/2005/8/layout/default"/>
    <dgm:cxn modelId="{208EE86F-D5B1-8F47-833F-D7D810712D58}" type="presParOf" srcId="{B03233C8-A4DF-6043-B816-7F0F24FE3ABD}" destId="{A837EF94-34C4-C246-9C7A-F659038E92BD}"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8BBB45-B772-44EE-ACFE-9C5F965F0EE4}"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4C98154-AA95-4A67-84D3-C06D25DE7473}">
      <dgm:prSet/>
      <dgm:spPr/>
      <dgm:t>
        <a:bodyPr/>
        <a:lstStyle/>
        <a:p>
          <a:r>
            <a:rPr lang="es-ES"/>
            <a:t>El propio ámbito laboral también se presta en muchas ocasiones a ser depositario de problemas personales del trabajador (vitales, conyugales, económicos, etc.), a situaciones de conflictos laborales con superiores, subordinados o compañeros, a ser también depositario muchas veces de frustraciones profesionales, a ser un ámbito de la vida al que "es mejor evitar en la medida de lo posible.</a:t>
          </a:r>
          <a:endParaRPr lang="en-US"/>
        </a:p>
      </dgm:t>
    </dgm:pt>
    <dgm:pt modelId="{814C3F0F-1D4C-495D-A45F-F2FCF58ED027}" type="parTrans" cxnId="{B1875D2A-DD67-440D-AB24-85E5E5AE14E8}">
      <dgm:prSet/>
      <dgm:spPr/>
      <dgm:t>
        <a:bodyPr/>
        <a:lstStyle/>
        <a:p>
          <a:endParaRPr lang="en-US"/>
        </a:p>
      </dgm:t>
    </dgm:pt>
    <dgm:pt modelId="{40A52454-DFAF-4A37-874C-5555F525CB9F}" type="sibTrans" cxnId="{B1875D2A-DD67-440D-AB24-85E5E5AE14E8}">
      <dgm:prSet/>
      <dgm:spPr/>
      <dgm:t>
        <a:bodyPr/>
        <a:lstStyle/>
        <a:p>
          <a:endParaRPr lang="en-US"/>
        </a:p>
      </dgm:t>
    </dgm:pt>
    <dgm:pt modelId="{1C373623-409D-4133-8A44-6BA461BB5C47}">
      <dgm:prSet/>
      <dgm:spPr/>
      <dgm:t>
        <a:bodyPr/>
        <a:lstStyle/>
        <a:p>
          <a:r>
            <a:rPr lang="es-ES"/>
            <a:t>En definitiva, todo ello, hace que la probabilidad de crearse para el Médico una situación difícil de analizar, delimitar y encauzar, es altamente probable que suceda.</a:t>
          </a:r>
          <a:endParaRPr lang="en-US"/>
        </a:p>
      </dgm:t>
    </dgm:pt>
    <dgm:pt modelId="{0058397F-61C3-49A3-8A43-46EF45287CF7}" type="parTrans" cxnId="{EB36F5BE-60CA-4F54-96F8-B6B6BF785634}">
      <dgm:prSet/>
      <dgm:spPr/>
      <dgm:t>
        <a:bodyPr/>
        <a:lstStyle/>
        <a:p>
          <a:endParaRPr lang="en-US"/>
        </a:p>
      </dgm:t>
    </dgm:pt>
    <dgm:pt modelId="{B82F46C1-FCDA-42B2-A705-0CE6975E3FF1}" type="sibTrans" cxnId="{EB36F5BE-60CA-4F54-96F8-B6B6BF785634}">
      <dgm:prSet/>
      <dgm:spPr/>
      <dgm:t>
        <a:bodyPr/>
        <a:lstStyle/>
        <a:p>
          <a:endParaRPr lang="en-US"/>
        </a:p>
      </dgm:t>
    </dgm:pt>
    <dgm:pt modelId="{16733A34-2E55-47C2-A564-879F79898B95}" type="pres">
      <dgm:prSet presAssocID="{318BBB45-B772-44EE-ACFE-9C5F965F0EE4}" presName="root" presStyleCnt="0">
        <dgm:presLayoutVars>
          <dgm:dir/>
          <dgm:resizeHandles val="exact"/>
        </dgm:presLayoutVars>
      </dgm:prSet>
      <dgm:spPr/>
    </dgm:pt>
    <dgm:pt modelId="{9B4E6565-840C-4294-A6E1-C5F2839A7DEE}" type="pres">
      <dgm:prSet presAssocID="{84C98154-AA95-4A67-84D3-C06D25DE7473}" presName="compNode" presStyleCnt="0"/>
      <dgm:spPr/>
    </dgm:pt>
    <dgm:pt modelId="{C2132D73-B1E8-4934-8015-7FE0C3856DCA}" type="pres">
      <dgm:prSet presAssocID="{84C98154-AA95-4A67-84D3-C06D25DE747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ante"/>
        </a:ext>
      </dgm:extLst>
    </dgm:pt>
    <dgm:pt modelId="{02CD7004-A658-4D4B-A29F-C4D59C2B7926}" type="pres">
      <dgm:prSet presAssocID="{84C98154-AA95-4A67-84D3-C06D25DE7473}" presName="spaceRect" presStyleCnt="0"/>
      <dgm:spPr/>
    </dgm:pt>
    <dgm:pt modelId="{7ED37056-8B0E-40BF-8CE2-4E6C21C914CA}" type="pres">
      <dgm:prSet presAssocID="{84C98154-AA95-4A67-84D3-C06D25DE7473}" presName="textRect" presStyleLbl="revTx" presStyleIdx="0" presStyleCnt="2">
        <dgm:presLayoutVars>
          <dgm:chMax val="1"/>
          <dgm:chPref val="1"/>
        </dgm:presLayoutVars>
      </dgm:prSet>
      <dgm:spPr/>
    </dgm:pt>
    <dgm:pt modelId="{597F7CBD-2AE5-4A3F-BD60-40E613234797}" type="pres">
      <dgm:prSet presAssocID="{40A52454-DFAF-4A37-874C-5555F525CB9F}" presName="sibTrans" presStyleCnt="0"/>
      <dgm:spPr/>
    </dgm:pt>
    <dgm:pt modelId="{747C659A-354A-430E-8B44-081A33E76F43}" type="pres">
      <dgm:prSet presAssocID="{1C373623-409D-4133-8A44-6BA461BB5C47}" presName="compNode" presStyleCnt="0"/>
      <dgm:spPr/>
    </dgm:pt>
    <dgm:pt modelId="{A48B3071-9318-4565-92D4-3D0F164C3FEC}" type="pres">
      <dgm:prSet presAssocID="{1C373623-409D-4133-8A44-6BA461BB5C47}"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stetoscopio"/>
        </a:ext>
      </dgm:extLst>
    </dgm:pt>
    <dgm:pt modelId="{516C4AF3-0D65-4863-88AA-9A631B221237}" type="pres">
      <dgm:prSet presAssocID="{1C373623-409D-4133-8A44-6BA461BB5C47}" presName="spaceRect" presStyleCnt="0"/>
      <dgm:spPr/>
    </dgm:pt>
    <dgm:pt modelId="{EB42DE35-2C9F-4F17-B5BD-E1840EA3C153}" type="pres">
      <dgm:prSet presAssocID="{1C373623-409D-4133-8A44-6BA461BB5C47}" presName="textRect" presStyleLbl="revTx" presStyleIdx="1" presStyleCnt="2">
        <dgm:presLayoutVars>
          <dgm:chMax val="1"/>
          <dgm:chPref val="1"/>
        </dgm:presLayoutVars>
      </dgm:prSet>
      <dgm:spPr/>
    </dgm:pt>
  </dgm:ptLst>
  <dgm:cxnLst>
    <dgm:cxn modelId="{B1875D2A-DD67-440D-AB24-85E5E5AE14E8}" srcId="{318BBB45-B772-44EE-ACFE-9C5F965F0EE4}" destId="{84C98154-AA95-4A67-84D3-C06D25DE7473}" srcOrd="0" destOrd="0" parTransId="{814C3F0F-1D4C-495D-A45F-F2FCF58ED027}" sibTransId="{40A52454-DFAF-4A37-874C-5555F525CB9F}"/>
    <dgm:cxn modelId="{52F44F3D-4EC0-4D8C-ADC3-A077FEC84308}" type="presOf" srcId="{1C373623-409D-4133-8A44-6BA461BB5C47}" destId="{EB42DE35-2C9F-4F17-B5BD-E1840EA3C153}" srcOrd="0" destOrd="0" presId="urn:microsoft.com/office/officeart/2018/2/layout/IconLabelList"/>
    <dgm:cxn modelId="{74384142-3673-4FFB-AC7E-DFD9F7A00ECE}" type="presOf" srcId="{84C98154-AA95-4A67-84D3-C06D25DE7473}" destId="{7ED37056-8B0E-40BF-8CE2-4E6C21C914CA}" srcOrd="0" destOrd="0" presId="urn:microsoft.com/office/officeart/2018/2/layout/IconLabelList"/>
    <dgm:cxn modelId="{A8BE294E-580A-4DF9-AF99-CBA110BF1FD0}" type="presOf" srcId="{318BBB45-B772-44EE-ACFE-9C5F965F0EE4}" destId="{16733A34-2E55-47C2-A564-879F79898B95}" srcOrd="0" destOrd="0" presId="urn:microsoft.com/office/officeart/2018/2/layout/IconLabelList"/>
    <dgm:cxn modelId="{EB36F5BE-60CA-4F54-96F8-B6B6BF785634}" srcId="{318BBB45-B772-44EE-ACFE-9C5F965F0EE4}" destId="{1C373623-409D-4133-8A44-6BA461BB5C47}" srcOrd="1" destOrd="0" parTransId="{0058397F-61C3-49A3-8A43-46EF45287CF7}" sibTransId="{B82F46C1-FCDA-42B2-A705-0CE6975E3FF1}"/>
    <dgm:cxn modelId="{1CA866DC-6AB7-44FD-AC99-E90515F82DAE}" type="presParOf" srcId="{16733A34-2E55-47C2-A564-879F79898B95}" destId="{9B4E6565-840C-4294-A6E1-C5F2839A7DEE}" srcOrd="0" destOrd="0" presId="urn:microsoft.com/office/officeart/2018/2/layout/IconLabelList"/>
    <dgm:cxn modelId="{EC2CBE74-B598-46C9-BBBD-9C3B2DFC8D19}" type="presParOf" srcId="{9B4E6565-840C-4294-A6E1-C5F2839A7DEE}" destId="{C2132D73-B1E8-4934-8015-7FE0C3856DCA}" srcOrd="0" destOrd="0" presId="urn:microsoft.com/office/officeart/2018/2/layout/IconLabelList"/>
    <dgm:cxn modelId="{C68C0342-8223-48DF-B755-66D02FC97FD8}" type="presParOf" srcId="{9B4E6565-840C-4294-A6E1-C5F2839A7DEE}" destId="{02CD7004-A658-4D4B-A29F-C4D59C2B7926}" srcOrd="1" destOrd="0" presId="urn:microsoft.com/office/officeart/2018/2/layout/IconLabelList"/>
    <dgm:cxn modelId="{BD57E860-E5C2-4571-A16C-6A9A34990160}" type="presParOf" srcId="{9B4E6565-840C-4294-A6E1-C5F2839A7DEE}" destId="{7ED37056-8B0E-40BF-8CE2-4E6C21C914CA}" srcOrd="2" destOrd="0" presId="urn:microsoft.com/office/officeart/2018/2/layout/IconLabelList"/>
    <dgm:cxn modelId="{1A33CA2C-55FE-49AD-ADE8-C697E7652848}" type="presParOf" srcId="{16733A34-2E55-47C2-A564-879F79898B95}" destId="{597F7CBD-2AE5-4A3F-BD60-40E613234797}" srcOrd="1" destOrd="0" presId="urn:microsoft.com/office/officeart/2018/2/layout/IconLabelList"/>
    <dgm:cxn modelId="{8E804C3B-C8C2-489F-A3C4-D22359A75CC9}" type="presParOf" srcId="{16733A34-2E55-47C2-A564-879F79898B95}" destId="{747C659A-354A-430E-8B44-081A33E76F43}" srcOrd="2" destOrd="0" presId="urn:microsoft.com/office/officeart/2018/2/layout/IconLabelList"/>
    <dgm:cxn modelId="{0B9C2AEA-9377-4EB5-811A-BD7C4B723C2F}" type="presParOf" srcId="{747C659A-354A-430E-8B44-081A33E76F43}" destId="{A48B3071-9318-4565-92D4-3D0F164C3FEC}" srcOrd="0" destOrd="0" presId="urn:microsoft.com/office/officeart/2018/2/layout/IconLabelList"/>
    <dgm:cxn modelId="{2A1FF267-AC83-4FC8-9E02-502C068C5F0B}" type="presParOf" srcId="{747C659A-354A-430E-8B44-081A33E76F43}" destId="{516C4AF3-0D65-4863-88AA-9A631B221237}" srcOrd="1" destOrd="0" presId="urn:microsoft.com/office/officeart/2018/2/layout/IconLabelList"/>
    <dgm:cxn modelId="{961CF062-AE47-4A16-97C4-91F1BA880D87}" type="presParOf" srcId="{747C659A-354A-430E-8B44-081A33E76F43}" destId="{EB42DE35-2C9F-4F17-B5BD-E1840EA3C15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EDA8F0-F92E-492D-A1A2-54EFF52A82EC}" type="doc">
      <dgm:prSet loTypeId="urn:microsoft.com/office/officeart/2005/8/layout/arrow5" loCatId="relationship" qsTypeId="urn:microsoft.com/office/officeart/2005/8/quickstyle/simple5" qsCatId="simple" csTypeId="urn:microsoft.com/office/officeart/2005/8/colors/colorful2" csCatId="colorful"/>
      <dgm:spPr/>
      <dgm:t>
        <a:bodyPr/>
        <a:lstStyle/>
        <a:p>
          <a:endParaRPr lang="en-US"/>
        </a:p>
      </dgm:t>
    </dgm:pt>
    <dgm:pt modelId="{549B5308-C677-4E48-8538-B89B15595EAD}">
      <dgm:prSet/>
      <dgm:spPr/>
      <dgm:t>
        <a:bodyPr/>
        <a:lstStyle/>
        <a:p>
          <a:r>
            <a:rPr lang="es-ES"/>
            <a:t>Activación conductual.Aunque corresponde a una técnica que requiere entrenamiento, se pueden ofrecer algunos lineamientos basados en ella, pues se ha mostrado su eficacia. La idea es programar actividades con la instrucción de «así no tengas ganas o energía». </a:t>
          </a:r>
          <a:endParaRPr lang="en-US"/>
        </a:p>
      </dgm:t>
    </dgm:pt>
    <dgm:pt modelId="{6E928C93-36BA-4C93-B18A-C12CA6A0C114}" type="parTrans" cxnId="{1D758806-F7E1-4292-897F-9E8526B7FEAE}">
      <dgm:prSet/>
      <dgm:spPr/>
      <dgm:t>
        <a:bodyPr/>
        <a:lstStyle/>
        <a:p>
          <a:endParaRPr lang="en-US"/>
        </a:p>
      </dgm:t>
    </dgm:pt>
    <dgm:pt modelId="{E7965D6B-6E01-41DE-83CB-27FCEC0CAA43}" type="sibTrans" cxnId="{1D758806-F7E1-4292-897F-9E8526B7FEAE}">
      <dgm:prSet/>
      <dgm:spPr/>
      <dgm:t>
        <a:bodyPr/>
        <a:lstStyle/>
        <a:p>
          <a:endParaRPr lang="en-US"/>
        </a:p>
      </dgm:t>
    </dgm:pt>
    <dgm:pt modelId="{4C180E3E-22FD-47CF-BF62-D5D904C2011F}">
      <dgm:prSet/>
      <dgm:spPr/>
      <dgm:t>
        <a:bodyPr/>
        <a:lstStyle/>
        <a:p>
          <a:r>
            <a:rPr lang="es-ES"/>
            <a:t>Debe explicarse que su realización no puede postergarse «hasta que mejore», sino que uno se mejora con la realización de actividades. Debe ayudarse a planificar un horario para distintas actividades, por ejemplo, los quehaceres obligatorios, pasar tiempo con la familia y las placenteras.</a:t>
          </a:r>
          <a:endParaRPr lang="en-US"/>
        </a:p>
      </dgm:t>
    </dgm:pt>
    <dgm:pt modelId="{51BD1B26-2AD8-4F47-879A-631808920E8E}" type="parTrans" cxnId="{D2AFFAE0-6DBC-43B4-A351-900C3D621D14}">
      <dgm:prSet/>
      <dgm:spPr/>
      <dgm:t>
        <a:bodyPr/>
        <a:lstStyle/>
        <a:p>
          <a:endParaRPr lang="en-US"/>
        </a:p>
      </dgm:t>
    </dgm:pt>
    <dgm:pt modelId="{FCAC7692-E173-4DB0-A0F6-7D0644FE6CD7}" type="sibTrans" cxnId="{D2AFFAE0-6DBC-43B4-A351-900C3D621D14}">
      <dgm:prSet/>
      <dgm:spPr/>
      <dgm:t>
        <a:bodyPr/>
        <a:lstStyle/>
        <a:p>
          <a:endParaRPr lang="en-US"/>
        </a:p>
      </dgm:t>
    </dgm:pt>
    <dgm:pt modelId="{50BB8AC0-EE6B-2B46-BCEB-73A35D7A8A1C}" type="pres">
      <dgm:prSet presAssocID="{5AEDA8F0-F92E-492D-A1A2-54EFF52A82EC}" presName="diagram" presStyleCnt="0">
        <dgm:presLayoutVars>
          <dgm:dir/>
          <dgm:resizeHandles val="exact"/>
        </dgm:presLayoutVars>
      </dgm:prSet>
      <dgm:spPr/>
    </dgm:pt>
    <dgm:pt modelId="{2A1E048E-80B1-094C-8C4A-E09B8A172745}" type="pres">
      <dgm:prSet presAssocID="{549B5308-C677-4E48-8538-B89B15595EAD}" presName="arrow" presStyleLbl="node1" presStyleIdx="0" presStyleCnt="2">
        <dgm:presLayoutVars>
          <dgm:bulletEnabled val="1"/>
        </dgm:presLayoutVars>
      </dgm:prSet>
      <dgm:spPr/>
    </dgm:pt>
    <dgm:pt modelId="{7F65DC2F-C32C-D54B-9787-8DE78C7FEFD0}" type="pres">
      <dgm:prSet presAssocID="{4C180E3E-22FD-47CF-BF62-D5D904C2011F}" presName="arrow" presStyleLbl="node1" presStyleIdx="1" presStyleCnt="2">
        <dgm:presLayoutVars>
          <dgm:bulletEnabled val="1"/>
        </dgm:presLayoutVars>
      </dgm:prSet>
      <dgm:spPr/>
    </dgm:pt>
  </dgm:ptLst>
  <dgm:cxnLst>
    <dgm:cxn modelId="{1D758806-F7E1-4292-897F-9E8526B7FEAE}" srcId="{5AEDA8F0-F92E-492D-A1A2-54EFF52A82EC}" destId="{549B5308-C677-4E48-8538-B89B15595EAD}" srcOrd="0" destOrd="0" parTransId="{6E928C93-36BA-4C93-B18A-C12CA6A0C114}" sibTransId="{E7965D6B-6E01-41DE-83CB-27FCEC0CAA43}"/>
    <dgm:cxn modelId="{2B49FAA2-D89C-C346-85B4-839D7780B66A}" type="presOf" srcId="{4C180E3E-22FD-47CF-BF62-D5D904C2011F}" destId="{7F65DC2F-C32C-D54B-9787-8DE78C7FEFD0}" srcOrd="0" destOrd="0" presId="urn:microsoft.com/office/officeart/2005/8/layout/arrow5"/>
    <dgm:cxn modelId="{B1831BD8-168B-124E-965E-087416D00EF2}" type="presOf" srcId="{5AEDA8F0-F92E-492D-A1A2-54EFF52A82EC}" destId="{50BB8AC0-EE6B-2B46-BCEB-73A35D7A8A1C}" srcOrd="0" destOrd="0" presId="urn:microsoft.com/office/officeart/2005/8/layout/arrow5"/>
    <dgm:cxn modelId="{7E1A10DA-8978-CF4B-B15B-EB6EAB5F9F89}" type="presOf" srcId="{549B5308-C677-4E48-8538-B89B15595EAD}" destId="{2A1E048E-80B1-094C-8C4A-E09B8A172745}" srcOrd="0" destOrd="0" presId="urn:microsoft.com/office/officeart/2005/8/layout/arrow5"/>
    <dgm:cxn modelId="{D2AFFAE0-6DBC-43B4-A351-900C3D621D14}" srcId="{5AEDA8F0-F92E-492D-A1A2-54EFF52A82EC}" destId="{4C180E3E-22FD-47CF-BF62-D5D904C2011F}" srcOrd="1" destOrd="0" parTransId="{51BD1B26-2AD8-4F47-879A-631808920E8E}" sibTransId="{FCAC7692-E173-4DB0-A0F6-7D0644FE6CD7}"/>
    <dgm:cxn modelId="{1D04C736-D505-A94E-A103-A1A7796E84FC}" type="presParOf" srcId="{50BB8AC0-EE6B-2B46-BCEB-73A35D7A8A1C}" destId="{2A1E048E-80B1-094C-8C4A-E09B8A172745}" srcOrd="0" destOrd="0" presId="urn:microsoft.com/office/officeart/2005/8/layout/arrow5"/>
    <dgm:cxn modelId="{BF2CFCEC-9712-FD43-B9AA-EF82AE85ECB4}" type="presParOf" srcId="{50BB8AC0-EE6B-2B46-BCEB-73A35D7A8A1C}" destId="{7F65DC2F-C32C-D54B-9787-8DE78C7FEFD0}"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887028-D0A3-4235-91F5-0CBFF42F0E95}" type="doc">
      <dgm:prSet loTypeId="urn:microsoft.com/office/officeart/2016/7/layout/BasicProcessNew" loCatId="process" qsTypeId="urn:microsoft.com/office/officeart/2005/8/quickstyle/simple1" qsCatId="simple" csTypeId="urn:microsoft.com/office/officeart/2005/8/colors/colorful2" csCatId="colorful"/>
      <dgm:spPr/>
      <dgm:t>
        <a:bodyPr/>
        <a:lstStyle/>
        <a:p>
          <a:endParaRPr lang="en-US"/>
        </a:p>
      </dgm:t>
    </dgm:pt>
    <dgm:pt modelId="{000BF4D2-C19C-4060-8706-FF7E02466DC8}">
      <dgm:prSet/>
      <dgm:spPr/>
      <dgm:t>
        <a:bodyPr/>
        <a:lstStyle/>
        <a:p>
          <a:r>
            <a:rPr lang="es-ES"/>
            <a:t>pocos ensayos clínicos sobre la farmacoterapia del TA y lo que se suele utilizar son hipnóticos y ansiolíticos </a:t>
          </a:r>
          <a:endParaRPr lang="en-US"/>
        </a:p>
      </dgm:t>
    </dgm:pt>
    <dgm:pt modelId="{E6D0BB4B-6E71-4200-8FC1-AF4537E51526}" type="parTrans" cxnId="{AFB3200A-D93D-403B-8C63-E85441C1F227}">
      <dgm:prSet/>
      <dgm:spPr/>
      <dgm:t>
        <a:bodyPr/>
        <a:lstStyle/>
        <a:p>
          <a:endParaRPr lang="en-US"/>
        </a:p>
      </dgm:t>
    </dgm:pt>
    <dgm:pt modelId="{31900C69-6AB3-4CC6-9DA9-BD5521AE7F78}" type="sibTrans" cxnId="{AFB3200A-D93D-403B-8C63-E85441C1F227}">
      <dgm:prSet/>
      <dgm:spPr/>
      <dgm:t>
        <a:bodyPr/>
        <a:lstStyle/>
        <a:p>
          <a:endParaRPr lang="en-US"/>
        </a:p>
      </dgm:t>
    </dgm:pt>
    <dgm:pt modelId="{9233AEC7-71EC-4F43-A345-089C5A96993A}">
      <dgm:prSet/>
      <dgm:spPr/>
      <dgm:t>
        <a:bodyPr/>
        <a:lstStyle/>
        <a:p>
          <a:r>
            <a:rPr lang="es-ES"/>
            <a:t>El uso de antidepresivos no debe recomendarse de entrada, pues los estudios demuestran poca o nula mejoría de los síntomas comparados contra placebo y existe poca reproducibilidad de resultado.</a:t>
          </a:r>
          <a:endParaRPr lang="en-US"/>
        </a:p>
      </dgm:t>
    </dgm:pt>
    <dgm:pt modelId="{4894E569-92F5-4BA9-BF66-CDCA32896D6A}" type="parTrans" cxnId="{4B107F46-74FE-4B86-8CF6-DCBCFE19524D}">
      <dgm:prSet/>
      <dgm:spPr/>
      <dgm:t>
        <a:bodyPr/>
        <a:lstStyle/>
        <a:p>
          <a:endParaRPr lang="en-US"/>
        </a:p>
      </dgm:t>
    </dgm:pt>
    <dgm:pt modelId="{B177A98E-AE50-41B3-BC7C-978F0E75AD6E}" type="sibTrans" cxnId="{4B107F46-74FE-4B86-8CF6-DCBCFE19524D}">
      <dgm:prSet/>
      <dgm:spPr/>
      <dgm:t>
        <a:bodyPr/>
        <a:lstStyle/>
        <a:p>
          <a:endParaRPr lang="en-US"/>
        </a:p>
      </dgm:t>
    </dgm:pt>
    <dgm:pt modelId="{CD054692-E253-43DB-96FB-337B3D153751}">
      <dgm:prSet/>
      <dgm:spPr/>
      <dgm:t>
        <a:bodyPr/>
        <a:lstStyle/>
        <a:p>
          <a:r>
            <a:rPr lang="es-ES"/>
            <a:t>Es probable que estos estudios no detecten diferencias por el fenómeno de regresión a la media que tienen los pacientes con TA que, al resolver su evento estresor, presentan mejoría de síntomas. Además, los estudios tienen altas pérdidas durante el seguimiento y los tamaños de muestra son pequeños</a:t>
          </a:r>
          <a:endParaRPr lang="en-US"/>
        </a:p>
      </dgm:t>
    </dgm:pt>
    <dgm:pt modelId="{44AA6E71-9B5C-467E-839B-C9599F87278D}" type="parTrans" cxnId="{07E972A8-A932-4CC8-A3D7-0B190C77ECA7}">
      <dgm:prSet/>
      <dgm:spPr/>
      <dgm:t>
        <a:bodyPr/>
        <a:lstStyle/>
        <a:p>
          <a:endParaRPr lang="en-US"/>
        </a:p>
      </dgm:t>
    </dgm:pt>
    <dgm:pt modelId="{B2D06AA0-FF5B-4020-8060-AE7DAA1EDBDA}" type="sibTrans" cxnId="{07E972A8-A932-4CC8-A3D7-0B190C77ECA7}">
      <dgm:prSet/>
      <dgm:spPr/>
      <dgm:t>
        <a:bodyPr/>
        <a:lstStyle/>
        <a:p>
          <a:endParaRPr lang="en-US"/>
        </a:p>
      </dgm:t>
    </dgm:pt>
    <dgm:pt modelId="{D0047631-6666-41C4-87FB-2A4F839FDBE5}">
      <dgm:prSet/>
      <dgm:spPr/>
      <dgm:t>
        <a:bodyPr/>
        <a:lstStyle/>
        <a:p>
          <a:r>
            <a:rPr lang="es-ES"/>
            <a:t>De esta manera, solo por la evidencia empírica, cualquier recomendación será débil y el tratamiento se deberá individualizar. Siguiendo la máxima de «primero no hacer daño», en tanto el beneficio no sea contundente, la recomendación es usar al mínimo los psicofármacos para alivio sintomático.</a:t>
          </a:r>
          <a:endParaRPr lang="en-US"/>
        </a:p>
      </dgm:t>
    </dgm:pt>
    <dgm:pt modelId="{6342696E-A137-471F-810E-3D1FB0E55D00}" type="parTrans" cxnId="{F859AD0C-3EE2-4DE3-8C78-88070E8D20E0}">
      <dgm:prSet/>
      <dgm:spPr/>
      <dgm:t>
        <a:bodyPr/>
        <a:lstStyle/>
        <a:p>
          <a:endParaRPr lang="en-US"/>
        </a:p>
      </dgm:t>
    </dgm:pt>
    <dgm:pt modelId="{377E747E-559D-4CAC-9436-E82A8E7D3F04}" type="sibTrans" cxnId="{F859AD0C-3EE2-4DE3-8C78-88070E8D20E0}">
      <dgm:prSet/>
      <dgm:spPr/>
      <dgm:t>
        <a:bodyPr/>
        <a:lstStyle/>
        <a:p>
          <a:endParaRPr lang="en-US"/>
        </a:p>
      </dgm:t>
    </dgm:pt>
    <dgm:pt modelId="{8AE2F90C-7A34-2D42-A3B8-40229F7D0A60}" type="pres">
      <dgm:prSet presAssocID="{46887028-D0A3-4235-91F5-0CBFF42F0E95}" presName="Name0" presStyleCnt="0">
        <dgm:presLayoutVars>
          <dgm:dir/>
          <dgm:resizeHandles val="exact"/>
        </dgm:presLayoutVars>
      </dgm:prSet>
      <dgm:spPr/>
    </dgm:pt>
    <dgm:pt modelId="{1330221C-5BCD-4142-8C83-738B21E07B3D}" type="pres">
      <dgm:prSet presAssocID="{000BF4D2-C19C-4060-8706-FF7E02466DC8}" presName="node" presStyleLbl="node1" presStyleIdx="0" presStyleCnt="7">
        <dgm:presLayoutVars>
          <dgm:bulletEnabled val="1"/>
        </dgm:presLayoutVars>
      </dgm:prSet>
      <dgm:spPr/>
    </dgm:pt>
    <dgm:pt modelId="{0E4913A9-3533-C245-A226-788A30CF792E}" type="pres">
      <dgm:prSet presAssocID="{31900C69-6AB3-4CC6-9DA9-BD5521AE7F78}" presName="sibTransSpacerBeforeConnector" presStyleCnt="0"/>
      <dgm:spPr/>
    </dgm:pt>
    <dgm:pt modelId="{1518B040-A736-B548-B2C8-6D4F350FB7B9}" type="pres">
      <dgm:prSet presAssocID="{31900C69-6AB3-4CC6-9DA9-BD5521AE7F78}" presName="sibTrans" presStyleLbl="node1" presStyleIdx="1" presStyleCnt="7"/>
      <dgm:spPr/>
    </dgm:pt>
    <dgm:pt modelId="{2AE66E8E-FE59-5B48-971F-5320CC38FA2A}" type="pres">
      <dgm:prSet presAssocID="{31900C69-6AB3-4CC6-9DA9-BD5521AE7F78}" presName="sibTransSpacerAfterConnector" presStyleCnt="0"/>
      <dgm:spPr/>
    </dgm:pt>
    <dgm:pt modelId="{E91AE36D-AE2D-374A-ADF8-3D09354E577C}" type="pres">
      <dgm:prSet presAssocID="{9233AEC7-71EC-4F43-A345-089C5A96993A}" presName="node" presStyleLbl="node1" presStyleIdx="2" presStyleCnt="7">
        <dgm:presLayoutVars>
          <dgm:bulletEnabled val="1"/>
        </dgm:presLayoutVars>
      </dgm:prSet>
      <dgm:spPr/>
    </dgm:pt>
    <dgm:pt modelId="{1E51CA12-0684-354B-8749-63D3F3E43F13}" type="pres">
      <dgm:prSet presAssocID="{B177A98E-AE50-41B3-BC7C-978F0E75AD6E}" presName="sibTransSpacerBeforeConnector" presStyleCnt="0"/>
      <dgm:spPr/>
    </dgm:pt>
    <dgm:pt modelId="{39442425-D654-A94C-AF6D-6CF9C806C74D}" type="pres">
      <dgm:prSet presAssocID="{B177A98E-AE50-41B3-BC7C-978F0E75AD6E}" presName="sibTrans" presStyleLbl="node1" presStyleIdx="3" presStyleCnt="7"/>
      <dgm:spPr/>
    </dgm:pt>
    <dgm:pt modelId="{4E0FA3B1-94FB-C944-AEC0-E2EF550B0E27}" type="pres">
      <dgm:prSet presAssocID="{B177A98E-AE50-41B3-BC7C-978F0E75AD6E}" presName="sibTransSpacerAfterConnector" presStyleCnt="0"/>
      <dgm:spPr/>
    </dgm:pt>
    <dgm:pt modelId="{010ECC9C-CBE9-C840-8A9E-FCFB2F08D70C}" type="pres">
      <dgm:prSet presAssocID="{CD054692-E253-43DB-96FB-337B3D153751}" presName="node" presStyleLbl="node1" presStyleIdx="4" presStyleCnt="7">
        <dgm:presLayoutVars>
          <dgm:bulletEnabled val="1"/>
        </dgm:presLayoutVars>
      </dgm:prSet>
      <dgm:spPr/>
    </dgm:pt>
    <dgm:pt modelId="{D96F6211-077E-5E44-A263-E5C176175D80}" type="pres">
      <dgm:prSet presAssocID="{B2D06AA0-FF5B-4020-8060-AE7DAA1EDBDA}" presName="sibTransSpacerBeforeConnector" presStyleCnt="0"/>
      <dgm:spPr/>
    </dgm:pt>
    <dgm:pt modelId="{645B1385-ACCB-9B4D-886C-9B5FB20A07D4}" type="pres">
      <dgm:prSet presAssocID="{B2D06AA0-FF5B-4020-8060-AE7DAA1EDBDA}" presName="sibTrans" presStyleLbl="node1" presStyleIdx="5" presStyleCnt="7"/>
      <dgm:spPr/>
    </dgm:pt>
    <dgm:pt modelId="{82D68667-4FBA-754C-9250-64A9DBDF6A26}" type="pres">
      <dgm:prSet presAssocID="{B2D06AA0-FF5B-4020-8060-AE7DAA1EDBDA}" presName="sibTransSpacerAfterConnector" presStyleCnt="0"/>
      <dgm:spPr/>
    </dgm:pt>
    <dgm:pt modelId="{F06A0D39-CAFC-7643-A066-D0E920C49FCB}" type="pres">
      <dgm:prSet presAssocID="{D0047631-6666-41C4-87FB-2A4F839FDBE5}" presName="node" presStyleLbl="node1" presStyleIdx="6" presStyleCnt="7">
        <dgm:presLayoutVars>
          <dgm:bulletEnabled val="1"/>
        </dgm:presLayoutVars>
      </dgm:prSet>
      <dgm:spPr/>
    </dgm:pt>
  </dgm:ptLst>
  <dgm:cxnLst>
    <dgm:cxn modelId="{AFB3200A-D93D-403B-8C63-E85441C1F227}" srcId="{46887028-D0A3-4235-91F5-0CBFF42F0E95}" destId="{000BF4D2-C19C-4060-8706-FF7E02466DC8}" srcOrd="0" destOrd="0" parTransId="{E6D0BB4B-6E71-4200-8FC1-AF4537E51526}" sibTransId="{31900C69-6AB3-4CC6-9DA9-BD5521AE7F78}"/>
    <dgm:cxn modelId="{F859AD0C-3EE2-4DE3-8C78-88070E8D20E0}" srcId="{46887028-D0A3-4235-91F5-0CBFF42F0E95}" destId="{D0047631-6666-41C4-87FB-2A4F839FDBE5}" srcOrd="3" destOrd="0" parTransId="{6342696E-A137-471F-810E-3D1FB0E55D00}" sibTransId="{377E747E-559D-4CAC-9436-E82A8E7D3F04}"/>
    <dgm:cxn modelId="{F2136B13-88A9-6B4F-BA2C-924558476B0E}" type="presOf" srcId="{D0047631-6666-41C4-87FB-2A4F839FDBE5}" destId="{F06A0D39-CAFC-7643-A066-D0E920C49FCB}" srcOrd="0" destOrd="0" presId="urn:microsoft.com/office/officeart/2016/7/layout/BasicProcessNew"/>
    <dgm:cxn modelId="{4B107F46-74FE-4B86-8CF6-DCBCFE19524D}" srcId="{46887028-D0A3-4235-91F5-0CBFF42F0E95}" destId="{9233AEC7-71EC-4F43-A345-089C5A96993A}" srcOrd="1" destOrd="0" parTransId="{4894E569-92F5-4BA9-BF66-CDCA32896D6A}" sibTransId="{B177A98E-AE50-41B3-BC7C-978F0E75AD6E}"/>
    <dgm:cxn modelId="{6C209B5C-24EC-FF49-960F-F2A8912EBEE1}" type="presOf" srcId="{B177A98E-AE50-41B3-BC7C-978F0E75AD6E}" destId="{39442425-D654-A94C-AF6D-6CF9C806C74D}" srcOrd="0" destOrd="0" presId="urn:microsoft.com/office/officeart/2016/7/layout/BasicProcessNew"/>
    <dgm:cxn modelId="{17935960-4A28-9247-948C-6B7C3F99C8D0}" type="presOf" srcId="{000BF4D2-C19C-4060-8706-FF7E02466DC8}" destId="{1330221C-5BCD-4142-8C83-738B21E07B3D}" srcOrd="0" destOrd="0" presId="urn:microsoft.com/office/officeart/2016/7/layout/BasicProcessNew"/>
    <dgm:cxn modelId="{724F7A61-EA17-4546-9C4C-E79F34EF84F1}" type="presOf" srcId="{B2D06AA0-FF5B-4020-8060-AE7DAA1EDBDA}" destId="{645B1385-ACCB-9B4D-886C-9B5FB20A07D4}" srcOrd="0" destOrd="0" presId="urn:microsoft.com/office/officeart/2016/7/layout/BasicProcessNew"/>
    <dgm:cxn modelId="{07E972A8-A932-4CC8-A3D7-0B190C77ECA7}" srcId="{46887028-D0A3-4235-91F5-0CBFF42F0E95}" destId="{CD054692-E253-43DB-96FB-337B3D153751}" srcOrd="2" destOrd="0" parTransId="{44AA6E71-9B5C-467E-839B-C9599F87278D}" sibTransId="{B2D06AA0-FF5B-4020-8060-AE7DAA1EDBDA}"/>
    <dgm:cxn modelId="{8D1B8FB7-5C40-2443-9266-4B5A41984A6B}" type="presOf" srcId="{46887028-D0A3-4235-91F5-0CBFF42F0E95}" destId="{8AE2F90C-7A34-2D42-A3B8-40229F7D0A60}" srcOrd="0" destOrd="0" presId="urn:microsoft.com/office/officeart/2016/7/layout/BasicProcessNew"/>
    <dgm:cxn modelId="{9DDC4EE1-32AD-7741-A7B7-FCD4D676DCB9}" type="presOf" srcId="{CD054692-E253-43DB-96FB-337B3D153751}" destId="{010ECC9C-CBE9-C840-8A9E-FCFB2F08D70C}" srcOrd="0" destOrd="0" presId="urn:microsoft.com/office/officeart/2016/7/layout/BasicProcessNew"/>
    <dgm:cxn modelId="{B02704E9-79C6-7B40-AD8C-BA74EBCC16B0}" type="presOf" srcId="{9233AEC7-71EC-4F43-A345-089C5A96993A}" destId="{E91AE36D-AE2D-374A-ADF8-3D09354E577C}" srcOrd="0" destOrd="0" presId="urn:microsoft.com/office/officeart/2016/7/layout/BasicProcessNew"/>
    <dgm:cxn modelId="{F6473AEE-0F00-9C48-B6F6-B59D921EAB7C}" type="presOf" srcId="{31900C69-6AB3-4CC6-9DA9-BD5521AE7F78}" destId="{1518B040-A736-B548-B2C8-6D4F350FB7B9}" srcOrd="0" destOrd="0" presId="urn:microsoft.com/office/officeart/2016/7/layout/BasicProcessNew"/>
    <dgm:cxn modelId="{92BEB80E-D120-4E4F-BFED-9F63B2085601}" type="presParOf" srcId="{8AE2F90C-7A34-2D42-A3B8-40229F7D0A60}" destId="{1330221C-5BCD-4142-8C83-738B21E07B3D}" srcOrd="0" destOrd="0" presId="urn:microsoft.com/office/officeart/2016/7/layout/BasicProcessNew"/>
    <dgm:cxn modelId="{6FE2F012-3291-FE49-9A7C-F7FAE0CC6DB6}" type="presParOf" srcId="{8AE2F90C-7A34-2D42-A3B8-40229F7D0A60}" destId="{0E4913A9-3533-C245-A226-788A30CF792E}" srcOrd="1" destOrd="0" presId="urn:microsoft.com/office/officeart/2016/7/layout/BasicProcessNew"/>
    <dgm:cxn modelId="{F0C729F1-0E4A-0B4E-BB5D-4DFD773386CB}" type="presParOf" srcId="{8AE2F90C-7A34-2D42-A3B8-40229F7D0A60}" destId="{1518B040-A736-B548-B2C8-6D4F350FB7B9}" srcOrd="2" destOrd="0" presId="urn:microsoft.com/office/officeart/2016/7/layout/BasicProcessNew"/>
    <dgm:cxn modelId="{E936347F-2F14-E743-939A-385562245A45}" type="presParOf" srcId="{8AE2F90C-7A34-2D42-A3B8-40229F7D0A60}" destId="{2AE66E8E-FE59-5B48-971F-5320CC38FA2A}" srcOrd="3" destOrd="0" presId="urn:microsoft.com/office/officeart/2016/7/layout/BasicProcessNew"/>
    <dgm:cxn modelId="{91729DEA-3903-E747-8BCA-9A032B5399B1}" type="presParOf" srcId="{8AE2F90C-7A34-2D42-A3B8-40229F7D0A60}" destId="{E91AE36D-AE2D-374A-ADF8-3D09354E577C}" srcOrd="4" destOrd="0" presId="urn:microsoft.com/office/officeart/2016/7/layout/BasicProcessNew"/>
    <dgm:cxn modelId="{44FC8955-CA87-F74D-AECD-BF823AA07B70}" type="presParOf" srcId="{8AE2F90C-7A34-2D42-A3B8-40229F7D0A60}" destId="{1E51CA12-0684-354B-8749-63D3F3E43F13}" srcOrd="5" destOrd="0" presId="urn:microsoft.com/office/officeart/2016/7/layout/BasicProcessNew"/>
    <dgm:cxn modelId="{9E17A3D3-7FFF-284B-B94A-0518B16EDD3A}" type="presParOf" srcId="{8AE2F90C-7A34-2D42-A3B8-40229F7D0A60}" destId="{39442425-D654-A94C-AF6D-6CF9C806C74D}" srcOrd="6" destOrd="0" presId="urn:microsoft.com/office/officeart/2016/7/layout/BasicProcessNew"/>
    <dgm:cxn modelId="{40B6759F-8157-FB46-840F-322C3E41C32A}" type="presParOf" srcId="{8AE2F90C-7A34-2D42-A3B8-40229F7D0A60}" destId="{4E0FA3B1-94FB-C944-AEC0-E2EF550B0E27}" srcOrd="7" destOrd="0" presId="urn:microsoft.com/office/officeart/2016/7/layout/BasicProcessNew"/>
    <dgm:cxn modelId="{4316E156-7578-154F-BA29-E6B6045F1E7C}" type="presParOf" srcId="{8AE2F90C-7A34-2D42-A3B8-40229F7D0A60}" destId="{010ECC9C-CBE9-C840-8A9E-FCFB2F08D70C}" srcOrd="8" destOrd="0" presId="urn:microsoft.com/office/officeart/2016/7/layout/BasicProcessNew"/>
    <dgm:cxn modelId="{0B336AA8-BD49-1247-831C-6A4D6E8F7995}" type="presParOf" srcId="{8AE2F90C-7A34-2D42-A3B8-40229F7D0A60}" destId="{D96F6211-077E-5E44-A263-E5C176175D80}" srcOrd="9" destOrd="0" presId="urn:microsoft.com/office/officeart/2016/7/layout/BasicProcessNew"/>
    <dgm:cxn modelId="{7C1FCC79-6002-DE4C-B679-AAF430FCEF2B}" type="presParOf" srcId="{8AE2F90C-7A34-2D42-A3B8-40229F7D0A60}" destId="{645B1385-ACCB-9B4D-886C-9B5FB20A07D4}" srcOrd="10" destOrd="0" presId="urn:microsoft.com/office/officeart/2016/7/layout/BasicProcessNew"/>
    <dgm:cxn modelId="{A7B3A0EB-15D1-FC42-8572-196F7B7DC8B1}" type="presParOf" srcId="{8AE2F90C-7A34-2D42-A3B8-40229F7D0A60}" destId="{82D68667-4FBA-754C-9250-64A9DBDF6A26}" srcOrd="11" destOrd="0" presId="urn:microsoft.com/office/officeart/2016/7/layout/BasicProcessNew"/>
    <dgm:cxn modelId="{531723DA-5220-3645-B511-9AB401E1782D}" type="presParOf" srcId="{8AE2F90C-7A34-2D42-A3B8-40229F7D0A60}" destId="{F06A0D39-CAFC-7643-A066-D0E920C49FCB}" srcOrd="12" destOrd="0" presId="urn:microsoft.com/office/officeart/2016/7/layout/Basic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A446D-2EC4-4C4B-9874-079499FB2E9F}">
      <dsp:nvSpPr>
        <dsp:cNvPr id="0" name=""/>
        <dsp:cNvSpPr/>
      </dsp:nvSpPr>
      <dsp:spPr>
        <a:xfrm>
          <a:off x="0" y="206356"/>
          <a:ext cx="6002110" cy="163800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dirty="0"/>
            <a:t>La Psiquiatría es muchas veces un "cajón de sastre" en el que confluyen con frecuencia todo tipo de adversidades, dificultades, etc. (que no son precisamente casos psiquiátricos) y por eso nos encontramos en nuestra práctica diaria con muchos problemas de diferente índole que para nada son psiquiátricos pero que se "filtran" en nuestro ámbito de actuación, muchas veces con nuestro propio consentimiento y  sin ninguna finalidad exclusivamente terapéutica más que la escucha empática.</a:t>
          </a:r>
          <a:endParaRPr lang="en-US" sz="1400" kern="1200" dirty="0"/>
        </a:p>
      </dsp:txBody>
      <dsp:txXfrm>
        <a:off x="79961" y="286317"/>
        <a:ext cx="5842188" cy="1478078"/>
      </dsp:txXfrm>
    </dsp:sp>
    <dsp:sp modelId="{EB5046B5-6BB7-AD4F-B6DA-D61F01750197}">
      <dsp:nvSpPr>
        <dsp:cNvPr id="0" name=""/>
        <dsp:cNvSpPr/>
      </dsp:nvSpPr>
      <dsp:spPr>
        <a:xfrm>
          <a:off x="0" y="1884676"/>
          <a:ext cx="6002110" cy="1638000"/>
        </a:xfrm>
        <a:prstGeom prst="round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ES" sz="1400" kern="1200"/>
            <a:t>Problemas físicos-orgánicos que a veces llegan a nuestra consulta tras haber pasado por otros especialistas, que no han encontrado "beneficio" por estas vías y que se incorporan a al último eslabón que muchas veces es la Salud Mental  a fin de obtener un beneficio que nada tiene que ver con lo terapéutico.</a:t>
          </a:r>
          <a:endParaRPr lang="en-US" sz="1400" kern="1200"/>
        </a:p>
      </dsp:txBody>
      <dsp:txXfrm>
        <a:off x="79961" y="1964637"/>
        <a:ext cx="5842188" cy="14780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3E4BF-3B99-3D4E-9A8B-1DA18C7A24C1}">
      <dsp:nvSpPr>
        <dsp:cNvPr id="0" name=""/>
        <dsp:cNvSpPr/>
      </dsp:nvSpPr>
      <dsp:spPr>
        <a:xfrm>
          <a:off x="18756" y="580"/>
          <a:ext cx="1863936" cy="111836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a:t>Importancia de la Atención Primaria: </a:t>
          </a:r>
          <a:endParaRPr lang="en-US" sz="1200" kern="1200"/>
        </a:p>
      </dsp:txBody>
      <dsp:txXfrm>
        <a:off x="18756" y="580"/>
        <a:ext cx="1863936" cy="1118361"/>
      </dsp:txXfrm>
    </dsp:sp>
    <dsp:sp modelId="{A39B3C9F-4B84-9F4D-95C3-3332F2EFD701}">
      <dsp:nvSpPr>
        <dsp:cNvPr id="0" name=""/>
        <dsp:cNvSpPr/>
      </dsp:nvSpPr>
      <dsp:spPr>
        <a:xfrm>
          <a:off x="2069086" y="580"/>
          <a:ext cx="1863936" cy="1118361"/>
        </a:xfrm>
        <a:prstGeom prst="rect">
          <a:avLst/>
        </a:prstGeom>
        <a:solidFill>
          <a:schemeClr val="accent2">
            <a:hueOff val="805452"/>
            <a:satOff val="-2312"/>
            <a:lumOff val="-370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a:t>Acceso fácil:</a:t>
          </a:r>
          <a:r>
            <a:rPr lang="es-ES" sz="1200" kern="1200"/>
            <a:t> </a:t>
          </a:r>
          <a:endParaRPr lang="en-US" sz="1200" kern="1200"/>
        </a:p>
      </dsp:txBody>
      <dsp:txXfrm>
        <a:off x="2069086" y="580"/>
        <a:ext cx="1863936" cy="1118361"/>
      </dsp:txXfrm>
    </dsp:sp>
    <dsp:sp modelId="{65854EA2-7794-0A4D-A7E9-11823256390F}">
      <dsp:nvSpPr>
        <dsp:cNvPr id="0" name=""/>
        <dsp:cNvSpPr/>
      </dsp:nvSpPr>
      <dsp:spPr>
        <a:xfrm>
          <a:off x="4119416" y="580"/>
          <a:ext cx="1863936" cy="1118361"/>
        </a:xfrm>
        <a:prstGeom prst="rect">
          <a:avLst/>
        </a:prstGeom>
        <a:solidFill>
          <a:schemeClr val="accent2">
            <a:hueOff val="1610903"/>
            <a:satOff val="-4623"/>
            <a:lumOff val="-740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a:t>Es el primer nivel de atención (junto con la s Urgencias) y el más accesible para la población. </a:t>
          </a:r>
          <a:endParaRPr lang="en-US" sz="1200" kern="1200"/>
        </a:p>
      </dsp:txBody>
      <dsp:txXfrm>
        <a:off x="4119416" y="580"/>
        <a:ext cx="1863936" cy="1118361"/>
      </dsp:txXfrm>
    </dsp:sp>
    <dsp:sp modelId="{44F57E74-4576-C54D-B896-F6D2C30FE395}">
      <dsp:nvSpPr>
        <dsp:cNvPr id="0" name=""/>
        <dsp:cNvSpPr/>
      </dsp:nvSpPr>
      <dsp:spPr>
        <a:xfrm>
          <a:off x="18756" y="1305336"/>
          <a:ext cx="1863936" cy="1118361"/>
        </a:xfrm>
        <a:prstGeom prst="rect">
          <a:avLst/>
        </a:prstGeom>
        <a:solidFill>
          <a:schemeClr val="accent2">
            <a:hueOff val="2416355"/>
            <a:satOff val="-6935"/>
            <a:lumOff val="-1110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a:t>Enfoque comunitario:</a:t>
          </a:r>
          <a:r>
            <a:rPr lang="es-ES" sz="1200" kern="1200"/>
            <a:t> </a:t>
          </a:r>
          <a:endParaRPr lang="en-US" sz="1200" kern="1200"/>
        </a:p>
      </dsp:txBody>
      <dsp:txXfrm>
        <a:off x="18756" y="1305336"/>
        <a:ext cx="1863936" cy="1118361"/>
      </dsp:txXfrm>
    </dsp:sp>
    <dsp:sp modelId="{CF74BF85-AD9B-5B40-9158-CAC16C8BBEEC}">
      <dsp:nvSpPr>
        <dsp:cNvPr id="0" name=""/>
        <dsp:cNvSpPr/>
      </dsp:nvSpPr>
      <dsp:spPr>
        <a:xfrm>
          <a:off x="2069086" y="1305336"/>
          <a:ext cx="1863936" cy="1118361"/>
        </a:xfrm>
        <a:prstGeom prst="rect">
          <a:avLst/>
        </a:prstGeom>
        <a:solidFill>
          <a:schemeClr val="accent2">
            <a:hueOff val="3221806"/>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a:t>Permite abordar la salud mental desde una perspectiva integral, considerando el contexto social y familiar del paciente. </a:t>
          </a:r>
          <a:endParaRPr lang="en-US" sz="1200" kern="1200"/>
        </a:p>
      </dsp:txBody>
      <dsp:txXfrm>
        <a:off x="2069086" y="1305336"/>
        <a:ext cx="1863936" cy="1118361"/>
      </dsp:txXfrm>
    </dsp:sp>
    <dsp:sp modelId="{6BFC103F-4AE4-C845-B0E2-7BB2ED8D57BA}">
      <dsp:nvSpPr>
        <dsp:cNvPr id="0" name=""/>
        <dsp:cNvSpPr/>
      </dsp:nvSpPr>
      <dsp:spPr>
        <a:xfrm>
          <a:off x="4119416" y="1305336"/>
          <a:ext cx="1863936" cy="1118361"/>
        </a:xfrm>
        <a:prstGeom prst="rect">
          <a:avLst/>
        </a:prstGeom>
        <a:solidFill>
          <a:schemeClr val="accent2">
            <a:hueOff val="4027258"/>
            <a:satOff val="-11558"/>
            <a:lumOff val="-18506"/>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a:t>Promoción y prevención:</a:t>
          </a:r>
          <a:r>
            <a:rPr lang="es-ES" sz="1200" kern="1200"/>
            <a:t> </a:t>
          </a:r>
          <a:endParaRPr lang="en-US" sz="1200" kern="1200"/>
        </a:p>
      </dsp:txBody>
      <dsp:txXfrm>
        <a:off x="4119416" y="1305336"/>
        <a:ext cx="1863936" cy="1118361"/>
      </dsp:txXfrm>
    </dsp:sp>
    <dsp:sp modelId="{BB08A939-48FB-7941-BD36-13E1C568A230}">
      <dsp:nvSpPr>
        <dsp:cNvPr id="0" name=""/>
        <dsp:cNvSpPr/>
      </dsp:nvSpPr>
      <dsp:spPr>
        <a:xfrm>
          <a:off x="18756" y="2610091"/>
          <a:ext cx="1863936" cy="1118361"/>
        </a:xfrm>
        <a:prstGeom prst="rect">
          <a:avLst/>
        </a:prstGeom>
        <a:solidFill>
          <a:schemeClr val="accent2">
            <a:hueOff val="4832709"/>
            <a:satOff val="-13870"/>
            <a:lumOff val="-2220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a:t>Es fundamental para la detección temprana, la prevención de complicaciones y la promoción de la salud mental. </a:t>
          </a:r>
          <a:endParaRPr lang="en-US" sz="1200" kern="1200"/>
        </a:p>
      </dsp:txBody>
      <dsp:txXfrm>
        <a:off x="18756" y="2610091"/>
        <a:ext cx="1863936" cy="1118361"/>
      </dsp:txXfrm>
    </dsp:sp>
    <dsp:sp modelId="{34F3AE82-01F3-8848-AD4C-2B24A0336766}">
      <dsp:nvSpPr>
        <dsp:cNvPr id="0" name=""/>
        <dsp:cNvSpPr/>
      </dsp:nvSpPr>
      <dsp:spPr>
        <a:xfrm>
          <a:off x="2069086" y="2610091"/>
          <a:ext cx="1863936" cy="1118361"/>
        </a:xfrm>
        <a:prstGeom prst="rect">
          <a:avLst/>
        </a:prstGeom>
        <a:solidFill>
          <a:schemeClr val="accent2">
            <a:hueOff val="5638161"/>
            <a:satOff val="-16181"/>
            <a:lumOff val="-25908"/>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a:t>Coordinación con otros niveles:</a:t>
          </a:r>
          <a:r>
            <a:rPr lang="es-ES" sz="1200" kern="1200"/>
            <a:t> </a:t>
          </a:r>
          <a:endParaRPr lang="en-US" sz="1200" kern="1200"/>
        </a:p>
      </dsp:txBody>
      <dsp:txXfrm>
        <a:off x="2069086" y="2610091"/>
        <a:ext cx="1863936" cy="1118361"/>
      </dsp:txXfrm>
    </dsp:sp>
    <dsp:sp modelId="{A837EF94-34C4-C246-9C7A-F659038E92BD}">
      <dsp:nvSpPr>
        <dsp:cNvPr id="0" name=""/>
        <dsp:cNvSpPr/>
      </dsp:nvSpPr>
      <dsp:spPr>
        <a:xfrm>
          <a:off x="4119416" y="2610091"/>
          <a:ext cx="1863936" cy="1118361"/>
        </a:xfrm>
        <a:prstGeom prst="rect">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a:t>Facilita la derivación a especialistas o servicios de salud mental cuando sea necesario ( y posible)</a:t>
          </a:r>
          <a:endParaRPr lang="en-US" sz="1200" kern="1200"/>
        </a:p>
      </dsp:txBody>
      <dsp:txXfrm>
        <a:off x="4119416" y="2610091"/>
        <a:ext cx="1863936" cy="11183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32D73-B1E8-4934-8015-7FE0C3856DCA}">
      <dsp:nvSpPr>
        <dsp:cNvPr id="0" name=""/>
        <dsp:cNvSpPr/>
      </dsp:nvSpPr>
      <dsp:spPr>
        <a:xfrm>
          <a:off x="770742" y="222066"/>
          <a:ext cx="1235250" cy="12352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ED37056-8B0E-40BF-8CE2-4E6C21C914CA}">
      <dsp:nvSpPr>
        <dsp:cNvPr id="0" name=""/>
        <dsp:cNvSpPr/>
      </dsp:nvSpPr>
      <dsp:spPr>
        <a:xfrm>
          <a:off x="15867" y="1950248"/>
          <a:ext cx="2745000" cy="15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kern="1200"/>
            <a:t>El propio ámbito laboral también se presta en muchas ocasiones a ser depositario de problemas personales del trabajador (vitales, conyugales, económicos, etc.), a situaciones de conflictos laborales con superiores, subordinados o compañeros, a ser también depositario muchas veces de frustraciones profesionales, a ser un ámbito de la vida al que "es mejor evitar en la medida de lo posible.</a:t>
          </a:r>
          <a:endParaRPr lang="en-US" sz="1100" kern="1200"/>
        </a:p>
      </dsp:txBody>
      <dsp:txXfrm>
        <a:off x="15867" y="1950248"/>
        <a:ext cx="2745000" cy="1556718"/>
      </dsp:txXfrm>
    </dsp:sp>
    <dsp:sp modelId="{A48B3071-9318-4565-92D4-3D0F164C3FEC}">
      <dsp:nvSpPr>
        <dsp:cNvPr id="0" name=""/>
        <dsp:cNvSpPr/>
      </dsp:nvSpPr>
      <dsp:spPr>
        <a:xfrm>
          <a:off x="3996117" y="222066"/>
          <a:ext cx="1235250" cy="12352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B42DE35-2C9F-4F17-B5BD-E1840EA3C153}">
      <dsp:nvSpPr>
        <dsp:cNvPr id="0" name=""/>
        <dsp:cNvSpPr/>
      </dsp:nvSpPr>
      <dsp:spPr>
        <a:xfrm>
          <a:off x="3241242" y="1950248"/>
          <a:ext cx="2745000" cy="15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kern="1200"/>
            <a:t>En definitiva, todo ello, hace que la probabilidad de crearse para el Médico una situación difícil de analizar, delimitar y encauzar, es altamente probable que suceda.</a:t>
          </a:r>
          <a:endParaRPr lang="en-US" sz="1100" kern="1200"/>
        </a:p>
      </dsp:txBody>
      <dsp:txXfrm>
        <a:off x="3241242" y="1950248"/>
        <a:ext cx="2745000" cy="15567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E048E-80B1-094C-8C4A-E09B8A172745}">
      <dsp:nvSpPr>
        <dsp:cNvPr id="0" name=""/>
        <dsp:cNvSpPr/>
      </dsp:nvSpPr>
      <dsp:spPr>
        <a:xfrm rot="16200000">
          <a:off x="796" y="882721"/>
          <a:ext cx="2585895" cy="2585895"/>
        </a:xfrm>
        <a:prstGeom prst="downArrow">
          <a:avLst>
            <a:gd name="adj1" fmla="val 50000"/>
            <a:gd name="adj2" fmla="val 35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a:t>Activación conductual.Aunque corresponde a una técnica que requiere entrenamiento, se pueden ofrecer algunos lineamientos basados en ella, pues se ha mostrado su eficacia. La idea es programar actividades con la instrucción de «así no tengas ganas o energía». </a:t>
          </a:r>
          <a:endParaRPr lang="en-US" sz="900" kern="1200"/>
        </a:p>
      </dsp:txBody>
      <dsp:txXfrm rot="5400000">
        <a:off x="796" y="1529195"/>
        <a:ext cx="2133363" cy="1292947"/>
      </dsp:txXfrm>
    </dsp:sp>
    <dsp:sp modelId="{7F65DC2F-C32C-D54B-9787-8DE78C7FEFD0}">
      <dsp:nvSpPr>
        <dsp:cNvPr id="0" name=""/>
        <dsp:cNvSpPr/>
      </dsp:nvSpPr>
      <dsp:spPr>
        <a:xfrm rot="5400000">
          <a:off x="2800810" y="882721"/>
          <a:ext cx="2585895" cy="2585895"/>
        </a:xfrm>
        <a:prstGeom prst="downArrow">
          <a:avLst>
            <a:gd name="adj1" fmla="val 50000"/>
            <a:gd name="adj2" fmla="val 35000"/>
          </a:avLst>
        </a:prstGeom>
        <a:gradFill rotWithShape="0">
          <a:gsLst>
            <a:gs pos="0">
              <a:schemeClr val="accent2">
                <a:hueOff val="6443612"/>
                <a:satOff val="-18493"/>
                <a:lumOff val="-29609"/>
                <a:alphaOff val="0"/>
                <a:satMod val="103000"/>
                <a:lumMod val="102000"/>
                <a:tint val="94000"/>
              </a:schemeClr>
            </a:gs>
            <a:gs pos="50000">
              <a:schemeClr val="accent2">
                <a:hueOff val="6443612"/>
                <a:satOff val="-18493"/>
                <a:lumOff val="-29609"/>
                <a:alphaOff val="0"/>
                <a:satMod val="110000"/>
                <a:lumMod val="100000"/>
                <a:shade val="100000"/>
              </a:schemeClr>
            </a:gs>
            <a:gs pos="100000">
              <a:schemeClr val="accent2">
                <a:hueOff val="6443612"/>
                <a:satOff val="-18493"/>
                <a:lumOff val="-2960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a:t>Debe explicarse que su realización no puede postergarse «hasta que mejore», sino que uno se mejora con la realización de actividades. Debe ayudarse a planificar un horario para distintas actividades, por ejemplo, los quehaceres obligatorios, pasar tiempo con la familia y las placenteras.</a:t>
          </a:r>
          <a:endParaRPr lang="en-US" sz="900" kern="1200"/>
        </a:p>
      </dsp:txBody>
      <dsp:txXfrm rot="-5400000">
        <a:off x="3253342" y="1529195"/>
        <a:ext cx="2133363" cy="12929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221C-5BCD-4142-8C83-738B21E07B3D}">
      <dsp:nvSpPr>
        <dsp:cNvPr id="0" name=""/>
        <dsp:cNvSpPr/>
      </dsp:nvSpPr>
      <dsp:spPr>
        <a:xfrm>
          <a:off x="3365" y="0"/>
          <a:ext cx="1299967" cy="372903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488950">
            <a:lnSpc>
              <a:spcPct val="90000"/>
            </a:lnSpc>
            <a:spcBef>
              <a:spcPct val="0"/>
            </a:spcBef>
            <a:spcAft>
              <a:spcPct val="35000"/>
            </a:spcAft>
            <a:buNone/>
          </a:pPr>
          <a:r>
            <a:rPr lang="es-ES" sz="1100" kern="1200"/>
            <a:t>pocos ensayos clínicos sobre la farmacoterapia del TA y lo que se suele utilizar son hipnóticos y ansiolíticos </a:t>
          </a:r>
          <a:endParaRPr lang="en-US" sz="1100" kern="1200"/>
        </a:p>
      </dsp:txBody>
      <dsp:txXfrm>
        <a:off x="3365" y="0"/>
        <a:ext cx="1299967" cy="3729034"/>
      </dsp:txXfrm>
    </dsp:sp>
    <dsp:sp modelId="{1518B040-A736-B548-B2C8-6D4F350FB7B9}">
      <dsp:nvSpPr>
        <dsp:cNvPr id="0" name=""/>
        <dsp:cNvSpPr/>
      </dsp:nvSpPr>
      <dsp:spPr>
        <a:xfrm>
          <a:off x="1338420" y="1743017"/>
          <a:ext cx="194995" cy="243000"/>
        </a:xfrm>
        <a:prstGeom prst="rightArrow">
          <a:avLst>
            <a:gd name="adj1" fmla="val 50000"/>
            <a:gd name="adj2" fmla="val 50000"/>
          </a:avLst>
        </a:prstGeom>
        <a:solidFill>
          <a:schemeClr val="accent2">
            <a:hueOff val="1073935"/>
            <a:satOff val="-3082"/>
            <a:lumOff val="-493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1AE36D-AE2D-374A-ADF8-3D09354E577C}">
      <dsp:nvSpPr>
        <dsp:cNvPr id="0" name=""/>
        <dsp:cNvSpPr/>
      </dsp:nvSpPr>
      <dsp:spPr>
        <a:xfrm>
          <a:off x="1568502" y="0"/>
          <a:ext cx="1299967" cy="3729034"/>
        </a:xfrm>
        <a:prstGeom prst="rect">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488950">
            <a:lnSpc>
              <a:spcPct val="90000"/>
            </a:lnSpc>
            <a:spcBef>
              <a:spcPct val="0"/>
            </a:spcBef>
            <a:spcAft>
              <a:spcPct val="35000"/>
            </a:spcAft>
            <a:buNone/>
          </a:pPr>
          <a:r>
            <a:rPr lang="es-ES" sz="1100" kern="1200"/>
            <a:t>El uso de antidepresivos no debe recomendarse de entrada, pues los estudios demuestran poca o nula mejoría de los síntomas comparados contra placebo y existe poca reproducibilidad de resultado.</a:t>
          </a:r>
          <a:endParaRPr lang="en-US" sz="1100" kern="1200"/>
        </a:p>
      </dsp:txBody>
      <dsp:txXfrm>
        <a:off x="1568502" y="0"/>
        <a:ext cx="1299967" cy="3729034"/>
      </dsp:txXfrm>
    </dsp:sp>
    <dsp:sp modelId="{39442425-D654-A94C-AF6D-6CF9C806C74D}">
      <dsp:nvSpPr>
        <dsp:cNvPr id="0" name=""/>
        <dsp:cNvSpPr/>
      </dsp:nvSpPr>
      <dsp:spPr>
        <a:xfrm>
          <a:off x="2903557" y="1743017"/>
          <a:ext cx="194995" cy="243000"/>
        </a:xfrm>
        <a:prstGeom prst="rightArrow">
          <a:avLst>
            <a:gd name="adj1" fmla="val 50000"/>
            <a:gd name="adj2" fmla="val 50000"/>
          </a:avLst>
        </a:prstGeom>
        <a:solidFill>
          <a:schemeClr val="accent2">
            <a:hueOff val="3221806"/>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ECC9C-CBE9-C840-8A9E-FCFB2F08D70C}">
      <dsp:nvSpPr>
        <dsp:cNvPr id="0" name=""/>
        <dsp:cNvSpPr/>
      </dsp:nvSpPr>
      <dsp:spPr>
        <a:xfrm>
          <a:off x="3133639" y="0"/>
          <a:ext cx="1299967" cy="3729034"/>
        </a:xfrm>
        <a:prstGeom prst="rect">
          <a:avLst/>
        </a:prstGeom>
        <a:solidFill>
          <a:schemeClr val="accent2">
            <a:hueOff val="4295742"/>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488950">
            <a:lnSpc>
              <a:spcPct val="90000"/>
            </a:lnSpc>
            <a:spcBef>
              <a:spcPct val="0"/>
            </a:spcBef>
            <a:spcAft>
              <a:spcPct val="35000"/>
            </a:spcAft>
            <a:buNone/>
          </a:pPr>
          <a:r>
            <a:rPr lang="es-ES" sz="1100" kern="1200"/>
            <a:t>Es probable que estos estudios no detecten diferencias por el fenómeno de regresión a la media que tienen los pacientes con TA que, al resolver su evento estresor, presentan mejoría de síntomas. Además, los estudios tienen altas pérdidas durante el seguimiento y los tamaños de muestra son pequeños</a:t>
          </a:r>
          <a:endParaRPr lang="en-US" sz="1100" kern="1200"/>
        </a:p>
      </dsp:txBody>
      <dsp:txXfrm>
        <a:off x="3133639" y="0"/>
        <a:ext cx="1299967" cy="3729034"/>
      </dsp:txXfrm>
    </dsp:sp>
    <dsp:sp modelId="{645B1385-ACCB-9B4D-886C-9B5FB20A07D4}">
      <dsp:nvSpPr>
        <dsp:cNvPr id="0" name=""/>
        <dsp:cNvSpPr/>
      </dsp:nvSpPr>
      <dsp:spPr>
        <a:xfrm>
          <a:off x="4468694" y="1743017"/>
          <a:ext cx="194995" cy="243000"/>
        </a:xfrm>
        <a:prstGeom prst="rightArrow">
          <a:avLst>
            <a:gd name="adj1" fmla="val 50000"/>
            <a:gd name="adj2" fmla="val 50000"/>
          </a:avLst>
        </a:prstGeom>
        <a:solidFill>
          <a:schemeClr val="accent2">
            <a:hueOff val="5369677"/>
            <a:satOff val="-15411"/>
            <a:lumOff val="-2467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6A0D39-CAFC-7643-A066-D0E920C49FCB}">
      <dsp:nvSpPr>
        <dsp:cNvPr id="0" name=""/>
        <dsp:cNvSpPr/>
      </dsp:nvSpPr>
      <dsp:spPr>
        <a:xfrm>
          <a:off x="4698776" y="0"/>
          <a:ext cx="1299967" cy="3729034"/>
        </a:xfrm>
        <a:prstGeom prst="rect">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488950">
            <a:lnSpc>
              <a:spcPct val="90000"/>
            </a:lnSpc>
            <a:spcBef>
              <a:spcPct val="0"/>
            </a:spcBef>
            <a:spcAft>
              <a:spcPct val="35000"/>
            </a:spcAft>
            <a:buNone/>
          </a:pPr>
          <a:r>
            <a:rPr lang="es-ES" sz="1100" kern="1200"/>
            <a:t>De esta manera, solo por la evidencia empírica, cualquier recomendación será débil y el tratamiento se deberá individualizar. Siguiendo la máxima de «primero no hacer daño», en tanto el beneficio no sea contundente, la recomendación es usar al mínimo los psicofármacos para alivio sintomático.</a:t>
          </a:r>
          <a:endParaRPr lang="en-US" sz="1100" kern="1200"/>
        </a:p>
      </dsp:txBody>
      <dsp:txXfrm>
        <a:off x="4698776" y="0"/>
        <a:ext cx="1299967" cy="37290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6/7/layout/BasicProcessNew">
  <dgm:title val="Basic Process New"/>
  <dgm:desc val=""/>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fact="0.15"/>
      <dgm:constr type="h" for="ch" forName="sibTrans" op="equ"/>
    </dgm:constrLst>
    <dgm:ruleLst>
      <dgm:rule type="h" for="ch" forName="sibTrans" val="6.75" fact="NaN" max="NaN"/>
      <dgm:rule type="w" for="ch" forName="sibTrans" val="8.75" fact="NaN" max="NaN"/>
    </dgm:ruleLst>
    <dgm:forEach name="nodesForEach" axis="ch" ptType="node">
      <dgm:layoutNode name="node">
        <dgm:varLst>
          <dgm:bulletEnabled val="1"/>
        </dgm:varLst>
        <dgm:alg type="tx"/>
        <dgm:shape xmlns:r="http://schemas.openxmlformats.org/officeDocument/2006/relationships" type="rect" r:blip="">
          <dgm:adjLst>
            <dgm:adj idx="1" val="0.1"/>
          </dgm:adjLst>
        </dgm:shape>
        <dgm:presOf axis="desOrSelf" ptType="node"/>
        <dgm:constrLst>
          <dgm:constr type="h" refType="w" fact="0.6"/>
          <dgm:constr type="lMarg" val="12"/>
          <dgm:constr type="rMarg" val="12"/>
          <dgm:constr type="tMarg" val="12"/>
          <dgm:constr type="bMarg" val="12"/>
        </dgm:constrLst>
        <dgm:ruleLst>
          <dgm:rule type="primFontSz" val="11" fact="NaN" max="NaN"/>
          <dgm:rule type="primFontSz" val="18" fact="NaN" max="NaN"/>
          <dgm:rule type="h" val="NaN" fact="1.5" max="NaN"/>
          <dgm:rule type="primFontSz" val="11" fact="NaN" max="NaN"/>
          <dgm:rule type="h" val="INF" fact="NaN" max="NaN"/>
        </dgm:ruleLst>
      </dgm:layoutNode>
      <dgm:forEach name="sibTransForEach" axis="followSib" ptType="sibTrans" cnt="1">
        <dgm:layoutNode name="sibTransSpacerBeforeConnector" styleLbl="node1">
          <dgm:alg type="sp"/>
          <dgm:shape xmlns:r="http://schemas.openxmlformats.org/officeDocument/2006/relationships" r:blip="">
            <dgm:adjLst/>
          </dgm:shape>
          <dgm:constrLst>
            <dgm:constr type="w" val="4.5"/>
          </dgm:constrLst>
          <dgm:presOf/>
          <dgm:ruleLst>
            <dgm:rule type="w" val="4.5" fact="NaN" max="NaN"/>
          </dgm:ruleLst>
        </dgm:layoutNode>
        <dgm:layoutNode name="sibTrans" styleLbl="node1">
          <dgm:alg type="sp"/>
          <dgm:shape xmlns:r="http://schemas.openxmlformats.org/officeDocument/2006/relationships" type="rightArrow" r:blip="">
            <dgm:adjLst>
              <dgm:adj idx="1" val="0.5"/>
            </dgm:adjLst>
          </dgm:shape>
          <dgm:presOf axis="self"/>
          <dgm:constrLst>
            <dgm:constr type="h" val="6.75"/>
          </dgm:constrLst>
          <dgm:ruleLst>
            <dgm:rule type="h" val="6.75" fact="NaN" max="NaN"/>
            <dgm:rule type="w" val="8.75" fact="NaN" max="NaN"/>
          </dgm:ruleLst>
        </dgm:layoutNode>
        <dgm:layoutNode name="sibTransSpacerAfterConnector">
          <dgm:alg type="sp"/>
          <dgm:shape xmlns:r="http://schemas.openxmlformats.org/officeDocument/2006/relationships" r:blip="">
            <dgm:adjLst/>
          </dgm:shape>
          <dgm:constrLst>
            <dgm:constr type="w" val="4.5"/>
          </dgm:constrLst>
          <dgm:presOf/>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0EDB3-601D-4494-D5B4-4D910777B5B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F87C7352-4B2E-E508-E4B2-62F21D08EF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980E05BA-CB4B-4798-D245-85766E58C159}"/>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954D89A5-E0F0-3AA7-94AF-6457D23FBA4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C00B21D-5FAD-D5D3-BE7E-E9D9352CD996}"/>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1850609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15C6BB-F265-C714-B441-AE9609BB7F11}"/>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CA64F37-8ECF-06ED-2821-E03820E6C26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D5E73BD-779F-977F-00BD-ADADCA70D228}"/>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CF45EC69-E080-E024-264D-4D12812A17F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BEFCF61-87B2-33AA-15EC-06C2DC2A2ABD}"/>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1075423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025D7DD-1487-EBEE-AD97-F444416A48E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7E2F3A97-0887-331D-E924-59F71AA0FD5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D97DB42-2FA6-FBC0-58F7-1E5E27D79188}"/>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A2EB51A1-4D96-3EE4-1D69-A56B987A687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0F6269F-B9A5-A11D-3672-B4766776F126}"/>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1611959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211DD9-3AD6-C8A1-6BB3-37AADB6DD78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C9D440E-5042-B333-DF97-A48838D0C3A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62ACBAB-D6B7-8C28-4471-D72E22DCA5F2}"/>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A763B8B8-9C2D-2536-8B3B-547D5C15A52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EE86E64-E3E4-5BB2-08C4-115854F07B54}"/>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3218705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DCA108-0177-7C03-DEB3-649AC39ABF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D546423E-40CA-24D5-B9E2-F179EB3DC2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3620936-51BD-2E9D-5A98-9DFA5E23320B}"/>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B0F1C0F4-6BEC-65AD-2949-5A3A51100DA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0B94FDF-14E1-0505-0B88-25AF7D55B68D}"/>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2966010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753B04-3C13-147D-5527-0F1BA513720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DA2E0CB-E1BD-BBB8-CD23-644AD366AE3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F0CDF0B-C204-47F6-399A-2FE56164C29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6F890AEA-3C5C-2FE4-A690-DCBD2C062884}"/>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6" name="Marcador de pie de página 5">
            <a:extLst>
              <a:ext uri="{FF2B5EF4-FFF2-40B4-BE49-F238E27FC236}">
                <a16:creationId xmlns:a16="http://schemas.microsoft.com/office/drawing/2014/main" id="{533F53EF-E8BB-6FF1-B3B9-ECDCB1A546C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67A617D-1DAD-0E99-345E-E3A37F6FA920}"/>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356792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990586-C7E9-8EAF-89AB-56830A3AE8D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B65C131-8E58-8218-9486-D65D5C575C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7761265-A70B-4976-F134-2076587DEED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9A496A8-5008-A89D-3EF9-151A218B7C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62CA041-2A1B-F437-EC07-9752249BCEE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881CAB72-56F3-D5EC-2AC7-6E51F16F2B7F}"/>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8" name="Marcador de pie de página 7">
            <a:extLst>
              <a:ext uri="{FF2B5EF4-FFF2-40B4-BE49-F238E27FC236}">
                <a16:creationId xmlns:a16="http://schemas.microsoft.com/office/drawing/2014/main" id="{31CD483E-5E09-5334-FF54-AA96C1FAB65A}"/>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AF5E989-B213-EFAF-4BFF-350CA52D1FD3}"/>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357118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1CB3B0-B9FA-E3B5-B329-0B3EF60576ED}"/>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E8E7025-8562-4136-97B3-A6223D32DD1F}"/>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4" name="Marcador de pie de página 3">
            <a:extLst>
              <a:ext uri="{FF2B5EF4-FFF2-40B4-BE49-F238E27FC236}">
                <a16:creationId xmlns:a16="http://schemas.microsoft.com/office/drawing/2014/main" id="{568A2766-B228-742F-BBA9-6F4990A02CC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53D7C10B-9591-F427-9BF8-A923F29BC9EF}"/>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3705430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76F30FD-21AB-5E53-A87A-86F8FE200AC4}"/>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3" name="Marcador de pie de página 2">
            <a:extLst>
              <a:ext uri="{FF2B5EF4-FFF2-40B4-BE49-F238E27FC236}">
                <a16:creationId xmlns:a16="http://schemas.microsoft.com/office/drawing/2014/main" id="{A03194F5-1C75-E980-165C-4B47FE758DE0}"/>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9F1237E8-C83D-1FAC-EDFA-2F0AC5F323F3}"/>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1741604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DEDC38-3CE5-834F-0129-3760E6C9B1E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1A0A3B0-0BCE-5986-66C1-78926D8B7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82F6E40-F13B-9819-8DA7-90DEBEA4EF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2D2DFBF-A4A5-12E5-D8F5-5AF78F9CDE9F}"/>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6" name="Marcador de pie de página 5">
            <a:extLst>
              <a:ext uri="{FF2B5EF4-FFF2-40B4-BE49-F238E27FC236}">
                <a16:creationId xmlns:a16="http://schemas.microsoft.com/office/drawing/2014/main" id="{40215432-299B-33E0-813A-A9E5EEBAE36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B7A89D5-A982-E9E6-252C-90E80C34EDE5}"/>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360266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9004F3-7F76-C740-0660-2638ED36B07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31FBF1EB-2A78-0B1A-47E2-4CC24D930A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4546B131-AC8F-A036-8B49-9630FED8B2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842C5C3-B5A0-A3B3-C471-EEE1FC6B263F}"/>
              </a:ext>
            </a:extLst>
          </p:cNvPr>
          <p:cNvSpPr>
            <a:spLocks noGrp="1"/>
          </p:cNvSpPr>
          <p:nvPr>
            <p:ph type="dt" sz="half" idx="10"/>
          </p:nvPr>
        </p:nvSpPr>
        <p:spPr/>
        <p:txBody>
          <a:bodyPr/>
          <a:lstStyle/>
          <a:p>
            <a:fld id="{C19AEF46-12D5-AB4F-B5BE-8949E1C5D9B1}" type="datetimeFigureOut">
              <a:rPr lang="es-ES" smtClean="0"/>
              <a:t>18/7/25</a:t>
            </a:fld>
            <a:endParaRPr lang="es-ES"/>
          </a:p>
        </p:txBody>
      </p:sp>
      <p:sp>
        <p:nvSpPr>
          <p:cNvPr id="6" name="Marcador de pie de página 5">
            <a:extLst>
              <a:ext uri="{FF2B5EF4-FFF2-40B4-BE49-F238E27FC236}">
                <a16:creationId xmlns:a16="http://schemas.microsoft.com/office/drawing/2014/main" id="{829DEA5C-3CDF-2D0A-5320-DE57940F64F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173D0F7-50B0-7C77-0476-4CE376143BA7}"/>
              </a:ext>
            </a:extLst>
          </p:cNvPr>
          <p:cNvSpPr>
            <a:spLocks noGrp="1"/>
          </p:cNvSpPr>
          <p:nvPr>
            <p:ph type="sldNum" sz="quarter" idx="12"/>
          </p:nvPr>
        </p:nvSpPr>
        <p:spPr/>
        <p:txBody>
          <a:bodyPr/>
          <a:lstStyle/>
          <a:p>
            <a:fld id="{895D6022-989F-1640-8AF8-263A9E2F7CE6}" type="slidenum">
              <a:rPr lang="es-ES" smtClean="0"/>
              <a:t>‹Nº›</a:t>
            </a:fld>
            <a:endParaRPr lang="es-ES"/>
          </a:p>
        </p:txBody>
      </p:sp>
    </p:spTree>
    <p:extLst>
      <p:ext uri="{BB962C8B-B14F-4D97-AF65-F5344CB8AC3E}">
        <p14:creationId xmlns:p14="http://schemas.microsoft.com/office/powerpoint/2010/main" val="2536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B018BFA-ED92-CD9D-E6FF-4C0D0DFF0C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3667F29-3784-3CA8-4206-C3764AE88E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E7D9F23-5764-D4E6-197A-6D389676E0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9AEF46-12D5-AB4F-B5BE-8949E1C5D9B1}" type="datetimeFigureOut">
              <a:rPr lang="es-ES" smtClean="0"/>
              <a:t>18/7/25</a:t>
            </a:fld>
            <a:endParaRPr lang="es-ES"/>
          </a:p>
        </p:txBody>
      </p:sp>
      <p:sp>
        <p:nvSpPr>
          <p:cNvPr id="5" name="Marcador de pie de página 4">
            <a:extLst>
              <a:ext uri="{FF2B5EF4-FFF2-40B4-BE49-F238E27FC236}">
                <a16:creationId xmlns:a16="http://schemas.microsoft.com/office/drawing/2014/main" id="{3990ED50-5B02-D709-9EC2-A8FBB6C1A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FCCF698F-FAFF-A85F-7D70-D997D4C6EE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95D6022-989F-1640-8AF8-263A9E2F7CE6}" type="slidenum">
              <a:rPr lang="es-ES" smtClean="0"/>
              <a:t>‹Nº›</a:t>
            </a:fld>
            <a:endParaRPr lang="es-ES"/>
          </a:p>
        </p:txBody>
      </p:sp>
    </p:spTree>
    <p:extLst>
      <p:ext uri="{BB962C8B-B14F-4D97-AF65-F5344CB8AC3E}">
        <p14:creationId xmlns:p14="http://schemas.microsoft.com/office/powerpoint/2010/main" val="3028953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nfocop.es/la-carga-de-los-problemas-de-salud-mental-es-elevada-en-espana-segun-un-informe-europeo/" TargetMode="External"/><Relationship Id="rId2" Type="http://schemas.openxmlformats.org/officeDocument/2006/relationships/hyperlink" Target="https://revistamedicojuridica.com/blog/2023/12/20/trastornos-de-ansiedad-y-depresion-como-causa-baja-laboral-en-el-contexto-de-la-pandemia-por-covid19/" TargetMode="External"/><Relationship Id="rId1" Type="http://schemas.openxmlformats.org/officeDocument/2006/relationships/slideLayout" Target="../slideLayouts/slideLayout2.xml"/><Relationship Id="rId4" Type="http://schemas.openxmlformats.org/officeDocument/2006/relationships/hyperlink" Target="https://consaludmental.org/sala-prensa/planes-reincorporacion-baja-laboral-salud-menta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00F628-3324-1BD7-B677-D3EB0F41B7B7}"/>
              </a:ext>
            </a:extLst>
          </p:cNvPr>
          <p:cNvSpPr>
            <a:spLocks noGrp="1"/>
          </p:cNvSpPr>
          <p:nvPr>
            <p:ph type="ctrTitle"/>
          </p:nvPr>
        </p:nvSpPr>
        <p:spPr>
          <a:xfrm>
            <a:off x="890338" y="640080"/>
            <a:ext cx="3734014" cy="3566160"/>
          </a:xfrm>
        </p:spPr>
        <p:txBody>
          <a:bodyPr anchor="b">
            <a:normAutofit/>
          </a:bodyPr>
          <a:lstStyle/>
          <a:p>
            <a:pPr algn="l"/>
            <a:r>
              <a:rPr lang="es-ES" sz="4600"/>
              <a:t>PATOLOGIA PSIQUIÁTRICA LEVE</a:t>
            </a:r>
          </a:p>
        </p:txBody>
      </p:sp>
      <p:sp>
        <p:nvSpPr>
          <p:cNvPr id="3" name="Subtítulo 2">
            <a:extLst>
              <a:ext uri="{FF2B5EF4-FFF2-40B4-BE49-F238E27FC236}">
                <a16:creationId xmlns:a16="http://schemas.microsoft.com/office/drawing/2014/main" id="{71F29D6D-8F21-635F-2492-E4B930C30B26}"/>
              </a:ext>
            </a:extLst>
          </p:cNvPr>
          <p:cNvSpPr>
            <a:spLocks noGrp="1"/>
          </p:cNvSpPr>
          <p:nvPr>
            <p:ph type="subTitle" idx="1"/>
          </p:nvPr>
        </p:nvSpPr>
        <p:spPr>
          <a:xfrm>
            <a:off x="890339" y="4636008"/>
            <a:ext cx="3734014" cy="1572768"/>
          </a:xfrm>
        </p:spPr>
        <p:txBody>
          <a:bodyPr>
            <a:normAutofit/>
          </a:bodyPr>
          <a:lstStyle/>
          <a:p>
            <a:pPr algn="l"/>
            <a:r>
              <a:rPr lang="es-ES" sz="1000"/>
              <a:t>MANEJO</a:t>
            </a:r>
          </a:p>
          <a:p>
            <a:pPr algn="l"/>
            <a:r>
              <a:rPr lang="es-ES" sz="1000"/>
              <a:t>PALMA DE MALLORCA, A 18 DE JULIO DEL 2025</a:t>
            </a:r>
          </a:p>
          <a:p>
            <a:pPr algn="l"/>
            <a:endParaRPr lang="es-ES" sz="1000"/>
          </a:p>
          <a:p>
            <a:pPr algn="l"/>
            <a:r>
              <a:rPr lang="es-ES" sz="1000"/>
              <a:t>JOSE MARIA MISIEGO PERAL</a:t>
            </a:r>
          </a:p>
          <a:p>
            <a:pPr algn="l"/>
            <a:r>
              <a:rPr lang="es-ES" sz="1000"/>
              <a:t>PSIQUIATRA .MASTER EN PSIQUIATRIA LEGAL Y FORENSE</a:t>
            </a:r>
          </a:p>
          <a:p>
            <a:pPr algn="l"/>
            <a:r>
              <a:rPr lang="es-ES" sz="1000"/>
              <a:t>MUTUA FREMAP</a:t>
            </a:r>
          </a:p>
        </p:txBody>
      </p:sp>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Una huella digital en blanco y negro">
            <a:extLst>
              <a:ext uri="{FF2B5EF4-FFF2-40B4-BE49-F238E27FC236}">
                <a16:creationId xmlns:a16="http://schemas.microsoft.com/office/drawing/2014/main" id="{60169427-E89C-5252-0435-4695AE332E66}"/>
              </a:ext>
            </a:extLst>
          </p:cNvPr>
          <p:cNvPicPr>
            <a:picLocks noChangeAspect="1"/>
          </p:cNvPicPr>
          <p:nvPr/>
        </p:nvPicPr>
        <p:blipFill>
          <a:blip r:embed="rId2"/>
          <a:srcRect l="14755" r="18292" b="-1"/>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577652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D27E552-46DC-81F7-8EAF-CE31CE3662FB}"/>
              </a:ext>
            </a:extLst>
          </p:cNvPr>
          <p:cNvSpPr>
            <a:spLocks noGrp="1"/>
          </p:cNvSpPr>
          <p:nvPr>
            <p:ph type="title"/>
          </p:nvPr>
        </p:nvSpPr>
        <p:spPr>
          <a:xfrm>
            <a:off x="1171074" y="1396686"/>
            <a:ext cx="3240506" cy="4064628"/>
          </a:xfrm>
        </p:spPr>
        <p:txBody>
          <a:bodyPr>
            <a:normAutofit/>
          </a:bodyPr>
          <a:lstStyle/>
          <a:p>
            <a:r>
              <a:rPr lang="es-ES" sz="3700">
                <a:solidFill>
                  <a:srgbClr val="FFFFFF"/>
                </a:solidFill>
              </a:rPr>
              <a:t>PATOLOGIA PSIQUIÁTRICA LEVE E INCAPACIDAD LABORAL TRANSITORIA</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263572C2-25CD-4B79-86F9-4463A0DE0BC9}"/>
              </a:ext>
            </a:extLst>
          </p:cNvPr>
          <p:cNvSpPr>
            <a:spLocks noGrp="1"/>
          </p:cNvSpPr>
          <p:nvPr>
            <p:ph idx="1"/>
          </p:nvPr>
        </p:nvSpPr>
        <p:spPr>
          <a:xfrm>
            <a:off x="5370153" y="1526033"/>
            <a:ext cx="5536397" cy="3935281"/>
          </a:xfrm>
        </p:spPr>
        <p:txBody>
          <a:bodyPr>
            <a:normAutofit/>
          </a:bodyPr>
          <a:lstStyle/>
          <a:p>
            <a:pPr marL="0" indent="0">
              <a:buNone/>
            </a:pPr>
            <a:r>
              <a:rPr lang="es-ES" sz="1800"/>
              <a:t>.Dilucidar cuál es finalmente el nivel de Capacidad del individuo para desarrollar una ACTIVIDAD LABORAL concreta, acaba siendo en muchas ocasiones muy complicado y difícil de delimitar.</a:t>
            </a:r>
          </a:p>
          <a:p>
            <a:r>
              <a:rPr lang="es-ES" sz="1800"/>
              <a:t>La psicopatología "Psiquiátrica Leve " está muy próxima en su sintomatología clínica a los signos y síntomas que se presentan en los problemas vitales, en los conflictos laborales, en los problemas de adaptación, etc. que las personas tenemos a lo largo de nuestras vidas.</a:t>
            </a:r>
          </a:p>
          <a:p>
            <a:r>
              <a:rPr lang="es-ES" sz="1800"/>
              <a:t>El manejo evitativo de esa problemática que supone la baja laboral, en determinados perfiles, puede contribuir a </a:t>
            </a:r>
            <a:r>
              <a:rPr lang="es-ES" sz="1800" err="1"/>
              <a:t>cronficar</a:t>
            </a:r>
            <a:r>
              <a:rPr lang="es-ES" sz="1800"/>
              <a:t> síntomas y no contemplar otras alternativas.</a:t>
            </a:r>
          </a:p>
          <a:p>
            <a:endParaRPr lang="es-ES" sz="1800"/>
          </a:p>
          <a:p>
            <a:endParaRPr lang="es-ES" sz="1800"/>
          </a:p>
        </p:txBody>
      </p:sp>
    </p:spTree>
    <p:extLst>
      <p:ext uri="{BB962C8B-B14F-4D97-AF65-F5344CB8AC3E}">
        <p14:creationId xmlns:p14="http://schemas.microsoft.com/office/powerpoint/2010/main" val="112133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838FC5D-397C-FCA0-1A76-2918099A6A96}"/>
              </a:ext>
            </a:extLst>
          </p:cNvPr>
          <p:cNvSpPr>
            <a:spLocks noGrp="1"/>
          </p:cNvSpPr>
          <p:nvPr>
            <p:ph type="title"/>
          </p:nvPr>
        </p:nvSpPr>
        <p:spPr>
          <a:xfrm>
            <a:off x="836679" y="723898"/>
            <a:ext cx="6002110" cy="1495425"/>
          </a:xfrm>
        </p:spPr>
        <p:txBody>
          <a:bodyPr>
            <a:normAutofit/>
          </a:bodyPr>
          <a:lstStyle/>
          <a:p>
            <a:r>
              <a:rPr lang="es-ES" sz="4000"/>
              <a:t>PATOLOGIA PSIQUIATRIA LEVE E INCAPACIDAD E ILT.</a:t>
            </a:r>
          </a:p>
        </p:txBody>
      </p:sp>
      <p:pic>
        <p:nvPicPr>
          <p:cNvPr id="6" name="Picture 5">
            <a:extLst>
              <a:ext uri="{FF2B5EF4-FFF2-40B4-BE49-F238E27FC236}">
                <a16:creationId xmlns:a16="http://schemas.microsoft.com/office/drawing/2014/main" id="{C84559A7-1BB6-6FD0-E09E-8CFC848E417E}"/>
              </a:ext>
            </a:extLst>
          </p:cNvPr>
          <p:cNvPicPr>
            <a:picLocks noChangeAspect="1"/>
          </p:cNvPicPr>
          <p:nvPr/>
        </p:nvPicPr>
        <p:blipFill>
          <a:blip r:embed="rId2"/>
          <a:srcRect l="19568" r="28927" b="-1"/>
          <a:stretch>
            <a:fillRect/>
          </a:stretch>
        </p:blipFill>
        <p:spPr>
          <a:xfrm>
            <a:off x="7199440" y="10"/>
            <a:ext cx="4992560" cy="6857990"/>
          </a:xfrm>
          <a:prstGeom prst="rect">
            <a:avLst/>
          </a:prstGeom>
          <a:effectLst/>
        </p:spPr>
      </p:pic>
      <p:graphicFrame>
        <p:nvGraphicFramePr>
          <p:cNvPr id="5" name="Marcador de contenido 2">
            <a:extLst>
              <a:ext uri="{FF2B5EF4-FFF2-40B4-BE49-F238E27FC236}">
                <a16:creationId xmlns:a16="http://schemas.microsoft.com/office/drawing/2014/main" id="{DED31A73-9E69-4376-F591-58404CC99119}"/>
              </a:ext>
            </a:extLst>
          </p:cNvPr>
          <p:cNvGraphicFramePr>
            <a:graphicFrameLocks noGrp="1"/>
          </p:cNvGraphicFramePr>
          <p:nvPr>
            <p:ph idx="1"/>
            <p:extLst>
              <p:ext uri="{D42A27DB-BD31-4B8C-83A1-F6EECF244321}">
                <p14:modId xmlns:p14="http://schemas.microsoft.com/office/powerpoint/2010/main" val="1831615849"/>
              </p:ext>
            </p:extLst>
          </p:nvPr>
        </p:nvGraphicFramePr>
        <p:xfrm>
          <a:off x="836680" y="2405067"/>
          <a:ext cx="6002110" cy="372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29570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B304A14-32D0-4873-B914-423ED7B8D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ítulo 1">
            <a:extLst>
              <a:ext uri="{FF2B5EF4-FFF2-40B4-BE49-F238E27FC236}">
                <a16:creationId xmlns:a16="http://schemas.microsoft.com/office/drawing/2014/main" id="{1BC9883B-D659-3D57-1D31-C81A0A0B4F02}"/>
              </a:ext>
            </a:extLst>
          </p:cNvPr>
          <p:cNvSpPr>
            <a:spLocks noGrp="1"/>
          </p:cNvSpPr>
          <p:nvPr>
            <p:ph type="title"/>
          </p:nvPr>
        </p:nvSpPr>
        <p:spPr>
          <a:xfrm>
            <a:off x="838200" y="365125"/>
            <a:ext cx="5387502" cy="1325563"/>
          </a:xfrm>
        </p:spPr>
        <p:txBody>
          <a:bodyPr>
            <a:normAutofit/>
          </a:bodyPr>
          <a:lstStyle/>
          <a:p>
            <a:r>
              <a:rPr lang="es-ES" sz="3400"/>
              <a:t>TRATAMIENTO  TRASTORNO ADAPTATIVO I</a:t>
            </a:r>
          </a:p>
        </p:txBody>
      </p:sp>
      <p:pic>
        <p:nvPicPr>
          <p:cNvPr id="6" name="Picture 5">
            <a:extLst>
              <a:ext uri="{FF2B5EF4-FFF2-40B4-BE49-F238E27FC236}">
                <a16:creationId xmlns:a16="http://schemas.microsoft.com/office/drawing/2014/main" id="{66DE3098-07FE-13EC-AFD2-79CE5ECCAD35}"/>
              </a:ext>
            </a:extLst>
          </p:cNvPr>
          <p:cNvPicPr>
            <a:picLocks noChangeAspect="1"/>
          </p:cNvPicPr>
          <p:nvPr/>
        </p:nvPicPr>
        <p:blipFill>
          <a:blip r:embed="rId2"/>
          <a:srcRect l="31223" r="1931" b="2"/>
          <a:stretch>
            <a:fillRect/>
          </a:stretch>
        </p:blipFill>
        <p:spPr>
          <a:xfrm>
            <a:off x="6621294" y="1295416"/>
            <a:ext cx="5570706" cy="5562584"/>
          </a:xfrm>
          <a:custGeom>
            <a:avLst/>
            <a:gdLst/>
            <a:ahLst/>
            <a:cxnLst/>
            <a:rect l="l" t="t" r="r" b="b"/>
            <a:pathLst>
              <a:path w="5570706" h="5562584">
                <a:moveTo>
                  <a:pt x="3374687" y="0"/>
                </a:moveTo>
                <a:cubicBezTo>
                  <a:pt x="4190094" y="0"/>
                  <a:pt x="4937956" y="289196"/>
                  <a:pt x="5521301" y="770615"/>
                </a:cubicBezTo>
                <a:lnTo>
                  <a:pt x="5570706" y="815517"/>
                </a:lnTo>
                <a:lnTo>
                  <a:pt x="5570706" y="5562584"/>
                </a:lnTo>
                <a:lnTo>
                  <a:pt x="808135" y="5562584"/>
                </a:lnTo>
                <a:lnTo>
                  <a:pt x="770615" y="5521302"/>
                </a:lnTo>
                <a:cubicBezTo>
                  <a:pt x="289196" y="4937957"/>
                  <a:pt x="0" y="4190095"/>
                  <a:pt x="0" y="3374687"/>
                </a:cubicBezTo>
                <a:cubicBezTo>
                  <a:pt x="0" y="1510899"/>
                  <a:pt x="1510899" y="0"/>
                  <a:pt x="3374687" y="0"/>
                </a:cubicBezTo>
                <a:close/>
              </a:path>
            </a:pathLst>
          </a:custGeom>
        </p:spPr>
      </p:pic>
      <p:sp>
        <p:nvSpPr>
          <p:cNvPr id="12" name="!!Oval">
            <a:extLst>
              <a:ext uri="{FF2B5EF4-FFF2-40B4-BE49-F238E27FC236}">
                <a16:creationId xmlns:a16="http://schemas.microsoft.com/office/drawing/2014/main" id="{1D460C86-854F-4FB3-ABC2-E823D8FEB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3451" y="1656147"/>
            <a:ext cx="546100" cy="5461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Arc">
            <a:extLst>
              <a:ext uri="{FF2B5EF4-FFF2-40B4-BE49-F238E27FC236}">
                <a16:creationId xmlns:a16="http://schemas.microsoft.com/office/drawing/2014/main" id="{BB48116A-278A-4CC5-89D3-9DE8E8FF12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739" y="587516"/>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40D91590-F6D5-DF6A-D9E6-2D4D24819A03}"/>
              </a:ext>
            </a:extLst>
          </p:cNvPr>
          <p:cNvGraphicFramePr>
            <a:graphicFrameLocks noGrp="1"/>
          </p:cNvGraphicFramePr>
          <p:nvPr>
            <p:ph idx="1"/>
            <p:extLst>
              <p:ext uri="{D42A27DB-BD31-4B8C-83A1-F6EECF244321}">
                <p14:modId xmlns:p14="http://schemas.microsoft.com/office/powerpoint/2010/main" val="8316121"/>
              </p:ext>
            </p:extLst>
          </p:nvPr>
        </p:nvGraphicFramePr>
        <p:xfrm>
          <a:off x="838200" y="1825625"/>
          <a:ext cx="5387502"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9541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2762704-0F9E-38B9-80B0-C38F4AAEB2A5}"/>
              </a:ext>
            </a:extLst>
          </p:cNvPr>
          <p:cNvSpPr>
            <a:spLocks noGrp="1"/>
          </p:cNvSpPr>
          <p:nvPr>
            <p:ph type="title"/>
          </p:nvPr>
        </p:nvSpPr>
        <p:spPr>
          <a:xfrm>
            <a:off x="836679" y="723898"/>
            <a:ext cx="6002110" cy="1495425"/>
          </a:xfrm>
        </p:spPr>
        <p:txBody>
          <a:bodyPr>
            <a:normAutofit/>
          </a:bodyPr>
          <a:lstStyle/>
          <a:p>
            <a:r>
              <a:rPr lang="es-ES" sz="3700"/>
              <a:t>TRATATAMIENTO TRASTORNO ADAPTATIVO II.</a:t>
            </a:r>
          </a:p>
        </p:txBody>
      </p:sp>
      <p:pic>
        <p:nvPicPr>
          <p:cNvPr id="6" name="Picture 5">
            <a:extLst>
              <a:ext uri="{FF2B5EF4-FFF2-40B4-BE49-F238E27FC236}">
                <a16:creationId xmlns:a16="http://schemas.microsoft.com/office/drawing/2014/main" id="{FDB44C4A-CFB4-F1A0-09C3-2CB61FFD556D}"/>
              </a:ext>
            </a:extLst>
          </p:cNvPr>
          <p:cNvPicPr>
            <a:picLocks noChangeAspect="1"/>
          </p:cNvPicPr>
          <p:nvPr/>
        </p:nvPicPr>
        <p:blipFill>
          <a:blip r:embed="rId2"/>
          <a:srcRect l="9153" r="42253" b="-1"/>
          <a:stretch>
            <a:fillRect/>
          </a:stretch>
        </p:blipFill>
        <p:spPr>
          <a:xfrm>
            <a:off x="7199440" y="10"/>
            <a:ext cx="4992560" cy="6857990"/>
          </a:xfrm>
          <a:prstGeom prst="rect">
            <a:avLst/>
          </a:prstGeom>
          <a:effectLst/>
        </p:spPr>
      </p:pic>
      <p:graphicFrame>
        <p:nvGraphicFramePr>
          <p:cNvPr id="5" name="Marcador de contenido 2">
            <a:extLst>
              <a:ext uri="{FF2B5EF4-FFF2-40B4-BE49-F238E27FC236}">
                <a16:creationId xmlns:a16="http://schemas.microsoft.com/office/drawing/2014/main" id="{6AA11567-2E85-DFF5-A303-7766E082126C}"/>
              </a:ext>
            </a:extLst>
          </p:cNvPr>
          <p:cNvGraphicFramePr>
            <a:graphicFrameLocks noGrp="1"/>
          </p:cNvGraphicFramePr>
          <p:nvPr>
            <p:ph idx="1"/>
            <p:extLst>
              <p:ext uri="{D42A27DB-BD31-4B8C-83A1-F6EECF244321}">
                <p14:modId xmlns:p14="http://schemas.microsoft.com/office/powerpoint/2010/main" val="2542816320"/>
              </p:ext>
            </p:extLst>
          </p:nvPr>
        </p:nvGraphicFramePr>
        <p:xfrm>
          <a:off x="836680" y="2405067"/>
          <a:ext cx="6002110" cy="372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9929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3F52A7-34EB-7D19-7F11-FD05B5820B49}"/>
              </a:ext>
            </a:extLst>
          </p:cNvPr>
          <p:cNvSpPr>
            <a:spLocks noGrp="1"/>
          </p:cNvSpPr>
          <p:nvPr>
            <p:ph type="title"/>
          </p:nvPr>
        </p:nvSpPr>
        <p:spPr/>
        <p:txBody>
          <a:bodyPr/>
          <a:lstStyle/>
          <a:p>
            <a:r>
              <a:rPr lang="es-ES"/>
              <a:t>ALGORITMO DIAGNÓTICO TRASTORNO DEPRESIVO</a:t>
            </a:r>
            <a:endParaRPr lang="es-ES" dirty="0"/>
          </a:p>
        </p:txBody>
      </p:sp>
      <p:pic>
        <p:nvPicPr>
          <p:cNvPr id="7" name="Marcador de contenido 6" descr="Diagrama&#10;&#10;El contenido generado por IA puede ser incorrecto.">
            <a:extLst>
              <a:ext uri="{FF2B5EF4-FFF2-40B4-BE49-F238E27FC236}">
                <a16:creationId xmlns:a16="http://schemas.microsoft.com/office/drawing/2014/main" id="{5C7FC0B0-3706-5B63-C631-D0A192195EC8}"/>
              </a:ext>
            </a:extLst>
          </p:cNvPr>
          <p:cNvPicPr>
            <a:picLocks noGrp="1" noChangeAspect="1"/>
          </p:cNvPicPr>
          <p:nvPr>
            <p:ph idx="1"/>
          </p:nvPr>
        </p:nvPicPr>
        <p:blipFill>
          <a:blip r:embed="rId2"/>
          <a:stretch>
            <a:fillRect/>
          </a:stretch>
        </p:blipFill>
        <p:spPr>
          <a:xfrm>
            <a:off x="4411833" y="1825625"/>
            <a:ext cx="3368334" cy="4351338"/>
          </a:xfrm>
        </p:spPr>
      </p:pic>
    </p:spTree>
    <p:extLst>
      <p:ext uri="{BB962C8B-B14F-4D97-AF65-F5344CB8AC3E}">
        <p14:creationId xmlns:p14="http://schemas.microsoft.com/office/powerpoint/2010/main" val="4061139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37B48E-990E-9A07-CB2E-CA47C0307AFA}"/>
              </a:ext>
            </a:extLst>
          </p:cNvPr>
          <p:cNvSpPr>
            <a:spLocks noGrp="1"/>
          </p:cNvSpPr>
          <p:nvPr>
            <p:ph type="title"/>
          </p:nvPr>
        </p:nvSpPr>
        <p:spPr/>
        <p:txBody>
          <a:bodyPr/>
          <a:lstStyle/>
          <a:p>
            <a:r>
              <a:rPr lang="es-ES" dirty="0"/>
              <a:t>ALGORITMO DE TRATAMIENTO DE TRATORNO DEPRESIVO</a:t>
            </a:r>
          </a:p>
        </p:txBody>
      </p:sp>
      <p:pic>
        <p:nvPicPr>
          <p:cNvPr id="5" name="Marcador de contenido 4" descr="Diagrama&#10;&#10;El contenido generado por IA puede ser incorrecto.">
            <a:extLst>
              <a:ext uri="{FF2B5EF4-FFF2-40B4-BE49-F238E27FC236}">
                <a16:creationId xmlns:a16="http://schemas.microsoft.com/office/drawing/2014/main" id="{A66F4407-AF77-BA6F-E138-13CC907046B0}"/>
              </a:ext>
            </a:extLst>
          </p:cNvPr>
          <p:cNvPicPr>
            <a:picLocks noGrp="1" noChangeAspect="1"/>
          </p:cNvPicPr>
          <p:nvPr>
            <p:ph idx="1"/>
          </p:nvPr>
        </p:nvPicPr>
        <p:blipFill>
          <a:blip r:embed="rId2"/>
          <a:stretch>
            <a:fillRect/>
          </a:stretch>
        </p:blipFill>
        <p:spPr>
          <a:xfrm>
            <a:off x="4161749" y="1825625"/>
            <a:ext cx="3868502" cy="4351338"/>
          </a:xfrm>
        </p:spPr>
      </p:pic>
    </p:spTree>
    <p:extLst>
      <p:ext uri="{BB962C8B-B14F-4D97-AF65-F5344CB8AC3E}">
        <p14:creationId xmlns:p14="http://schemas.microsoft.com/office/powerpoint/2010/main" val="3063333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47C40C-ACC9-40D6-2F7C-C42D8F587699}"/>
              </a:ext>
            </a:extLst>
          </p:cNvPr>
          <p:cNvSpPr>
            <a:spLocks noGrp="1"/>
          </p:cNvSpPr>
          <p:nvPr>
            <p:ph type="title"/>
          </p:nvPr>
        </p:nvSpPr>
        <p:spPr/>
        <p:txBody>
          <a:bodyPr/>
          <a:lstStyle/>
          <a:p>
            <a:r>
              <a:rPr lang="es-ES" dirty="0"/>
              <a:t>ALGORITMO DIAGNÓSTICO DE  TRASTORNOS DE ANSIEDAD</a:t>
            </a:r>
          </a:p>
        </p:txBody>
      </p:sp>
      <p:pic>
        <p:nvPicPr>
          <p:cNvPr id="5" name="Marcador de contenido 4" descr="Diagrama&#10;&#10;El contenido generado por IA puede ser incorrecto.">
            <a:extLst>
              <a:ext uri="{FF2B5EF4-FFF2-40B4-BE49-F238E27FC236}">
                <a16:creationId xmlns:a16="http://schemas.microsoft.com/office/drawing/2014/main" id="{53CFA564-886B-EB36-F145-8592A130ED96}"/>
              </a:ext>
            </a:extLst>
          </p:cNvPr>
          <p:cNvPicPr>
            <a:picLocks noGrp="1" noChangeAspect="1"/>
          </p:cNvPicPr>
          <p:nvPr>
            <p:ph idx="1"/>
          </p:nvPr>
        </p:nvPicPr>
        <p:blipFill>
          <a:blip r:embed="rId2"/>
          <a:stretch>
            <a:fillRect/>
          </a:stretch>
        </p:blipFill>
        <p:spPr>
          <a:xfrm>
            <a:off x="4692851" y="1825625"/>
            <a:ext cx="2806297" cy="4351338"/>
          </a:xfrm>
        </p:spPr>
      </p:pic>
    </p:spTree>
    <p:extLst>
      <p:ext uri="{BB962C8B-B14F-4D97-AF65-F5344CB8AC3E}">
        <p14:creationId xmlns:p14="http://schemas.microsoft.com/office/powerpoint/2010/main" val="324471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0120A3-354A-5E97-DF38-5AE018A96E28}"/>
              </a:ext>
            </a:extLst>
          </p:cNvPr>
          <p:cNvSpPr>
            <a:spLocks noGrp="1"/>
          </p:cNvSpPr>
          <p:nvPr>
            <p:ph type="title"/>
          </p:nvPr>
        </p:nvSpPr>
        <p:spPr/>
        <p:txBody>
          <a:bodyPr/>
          <a:lstStyle/>
          <a:p>
            <a:endParaRPr lang="es-ES" dirty="0"/>
          </a:p>
        </p:txBody>
      </p:sp>
      <p:sp>
        <p:nvSpPr>
          <p:cNvPr id="3" name="Marcador de contenido 2">
            <a:extLst>
              <a:ext uri="{FF2B5EF4-FFF2-40B4-BE49-F238E27FC236}">
                <a16:creationId xmlns:a16="http://schemas.microsoft.com/office/drawing/2014/main" id="{1894BBBA-5691-F0CB-939F-8FA2DE88235B}"/>
              </a:ext>
            </a:extLst>
          </p:cNvPr>
          <p:cNvSpPr>
            <a:spLocks noGrp="1"/>
          </p:cNvSpPr>
          <p:nvPr>
            <p:ph idx="1"/>
          </p:nvPr>
        </p:nvSpPr>
        <p:spPr/>
        <p:txBody>
          <a:bodyPr/>
          <a:lstStyle/>
          <a:p>
            <a:r>
              <a:rPr lang="es-ES" dirty="0"/>
              <a:t>, SIMULACIÓN,, GANANCIAS PRIMARIAS Y SECUNDARIAS CODIGO Z.</a:t>
            </a:r>
          </a:p>
          <a:p>
            <a:r>
              <a:rPr lang="es-ES" dirty="0"/>
              <a:t>TRASTORNO DE PERSONALIDAD.</a:t>
            </a:r>
          </a:p>
          <a:p>
            <a:r>
              <a:rPr lang="es-ES" dirty="0"/>
              <a:t>PROGRAMAS ESPECIFICOS DE PSIQUIATRIA (APS)</a:t>
            </a:r>
          </a:p>
        </p:txBody>
      </p:sp>
    </p:spTree>
    <p:extLst>
      <p:ext uri="{BB962C8B-B14F-4D97-AF65-F5344CB8AC3E}">
        <p14:creationId xmlns:p14="http://schemas.microsoft.com/office/powerpoint/2010/main" val="3720036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68C12C5-5835-420F-D930-B8A429B0AB67}"/>
              </a:ext>
            </a:extLst>
          </p:cNvPr>
          <p:cNvSpPr>
            <a:spLocks noGrp="1"/>
          </p:cNvSpPr>
          <p:nvPr>
            <p:ph type="title"/>
          </p:nvPr>
        </p:nvSpPr>
        <p:spPr>
          <a:xfrm>
            <a:off x="466722" y="586855"/>
            <a:ext cx="3201366" cy="3387497"/>
          </a:xfrm>
        </p:spPr>
        <p:txBody>
          <a:bodyPr anchor="b">
            <a:normAutofit/>
          </a:bodyPr>
          <a:lstStyle/>
          <a:p>
            <a:pPr algn="r"/>
            <a:r>
              <a:rPr lang="es-ES" sz="4000">
                <a:solidFill>
                  <a:srgbClr val="FFFFFF"/>
                </a:solidFill>
              </a:rPr>
              <a:t>       GRACIAS POR VUESTRA ATENCIÓN</a:t>
            </a:r>
          </a:p>
        </p:txBody>
      </p:sp>
      <p:pic>
        <p:nvPicPr>
          <p:cNvPr id="5" name="Marcador de contenido 4" descr="Plato con diferentes tipos de comida sobre la mesa&#10;&#10;El contenido generado por IA puede ser incorrecto.">
            <a:extLst>
              <a:ext uri="{FF2B5EF4-FFF2-40B4-BE49-F238E27FC236}">
                <a16:creationId xmlns:a16="http://schemas.microsoft.com/office/drawing/2014/main" id="{556D5362-323F-31B9-2C2B-59371BB78C98}"/>
              </a:ext>
            </a:extLst>
          </p:cNvPr>
          <p:cNvPicPr>
            <a:picLocks noGrp="1" noChangeAspect="1"/>
          </p:cNvPicPr>
          <p:nvPr>
            <p:ph idx="1"/>
          </p:nvPr>
        </p:nvPicPr>
        <p:blipFill>
          <a:blip r:embed="rId2"/>
          <a:stretch>
            <a:fillRect/>
          </a:stretch>
        </p:blipFill>
        <p:spPr>
          <a:xfrm>
            <a:off x="4810125" y="1285765"/>
            <a:ext cx="6554788" cy="4273771"/>
          </a:xfrm>
        </p:spPr>
      </p:pic>
    </p:spTree>
    <p:extLst>
      <p:ext uri="{BB962C8B-B14F-4D97-AF65-F5344CB8AC3E}">
        <p14:creationId xmlns:p14="http://schemas.microsoft.com/office/powerpoint/2010/main" val="228686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468ED9-47F2-A1AA-F131-6F0C19AA6E60}"/>
              </a:ext>
            </a:extLst>
          </p:cNvPr>
          <p:cNvSpPr>
            <a:spLocks noGrp="1"/>
          </p:cNvSpPr>
          <p:nvPr>
            <p:ph type="title"/>
          </p:nvPr>
        </p:nvSpPr>
        <p:spPr/>
        <p:txBody>
          <a:bodyPr/>
          <a:lstStyle/>
          <a:p>
            <a:endParaRPr lang="es-ES"/>
          </a:p>
        </p:txBody>
      </p:sp>
      <p:sp>
        <p:nvSpPr>
          <p:cNvPr id="3" name="Marcador de contenido 2">
            <a:extLst>
              <a:ext uri="{FF2B5EF4-FFF2-40B4-BE49-F238E27FC236}">
                <a16:creationId xmlns:a16="http://schemas.microsoft.com/office/drawing/2014/main" id="{B8AFD66C-9B2F-A3D7-07DB-7DD0E31D0A29}"/>
              </a:ext>
            </a:extLst>
          </p:cNvPr>
          <p:cNvSpPr>
            <a:spLocks noGrp="1"/>
          </p:cNvSpPr>
          <p:nvPr>
            <p:ph idx="1"/>
          </p:nvPr>
        </p:nvSpPr>
        <p:spPr/>
        <p:txBody>
          <a:bodyPr/>
          <a:lstStyle/>
          <a:p>
            <a:endParaRPr lang="es-ES"/>
          </a:p>
        </p:txBody>
      </p:sp>
      <p:pic>
        <p:nvPicPr>
          <p:cNvPr id="4" name="Picture 2">
            <a:extLst>
              <a:ext uri="{FF2B5EF4-FFF2-40B4-BE49-F238E27FC236}">
                <a16:creationId xmlns:a16="http://schemas.microsoft.com/office/drawing/2014/main" id="{66F22456-D18B-F18B-52A1-354F303487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44" y="0"/>
            <a:ext cx="12153394" cy="850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423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001C8F7-3E71-02F2-C938-419BBC5F70E9}"/>
              </a:ext>
            </a:extLst>
          </p:cNvPr>
          <p:cNvSpPr>
            <a:spLocks noGrp="1"/>
          </p:cNvSpPr>
          <p:nvPr>
            <p:ph type="title"/>
          </p:nvPr>
        </p:nvSpPr>
        <p:spPr>
          <a:xfrm>
            <a:off x="1245072" y="1289765"/>
            <a:ext cx="3651101" cy="4270963"/>
          </a:xfrm>
        </p:spPr>
        <p:txBody>
          <a:bodyPr anchor="ctr">
            <a:normAutofit/>
          </a:bodyPr>
          <a:lstStyle/>
          <a:p>
            <a:pPr algn="ctr"/>
            <a:r>
              <a:rPr lang="es-ES" sz="5600">
                <a:solidFill>
                  <a:srgbClr val="FFFFFF"/>
                </a:solidFill>
              </a:rPr>
              <a:t>CIFRAS CLAVES</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B93CF2FB-35D7-7F8D-73C5-E97258ADF527}"/>
              </a:ext>
            </a:extLst>
          </p:cNvPr>
          <p:cNvSpPr>
            <a:spLocks noGrp="1"/>
          </p:cNvSpPr>
          <p:nvPr>
            <p:ph idx="1"/>
          </p:nvPr>
        </p:nvSpPr>
        <p:spPr>
          <a:xfrm>
            <a:off x="6297233" y="518400"/>
            <a:ext cx="4771607" cy="5837949"/>
          </a:xfrm>
        </p:spPr>
        <p:txBody>
          <a:bodyPr anchor="ctr">
            <a:normAutofit/>
          </a:bodyPr>
          <a:lstStyle/>
          <a:p>
            <a:r>
              <a:rPr lang="es-ES" sz="1100" b="1">
                <a:solidFill>
                  <a:schemeClr val="tx1">
                    <a:alpha val="80000"/>
                  </a:schemeClr>
                </a:solidFill>
                <a:effectLst/>
              </a:rPr>
              <a:t>1 de cada 10 bajas laborales:</a:t>
            </a:r>
            <a:r>
              <a:rPr lang="es-ES" sz="1100">
                <a:solidFill>
                  <a:schemeClr val="tx1">
                    <a:alpha val="80000"/>
                  </a:schemeClr>
                </a:solidFill>
                <a:effectLst/>
              </a:rPr>
              <a:t> </a:t>
            </a:r>
          </a:p>
          <a:p>
            <a:r>
              <a:rPr lang="es-ES" sz="1100">
                <a:solidFill>
                  <a:schemeClr val="tx1">
                    <a:alpha val="80000"/>
                  </a:schemeClr>
                </a:solidFill>
                <a:effectLst/>
              </a:rPr>
              <a:t>Los problemas de salud mental son la causa de aproximadamente el 10% de las bajas laborales en España. </a:t>
            </a:r>
          </a:p>
          <a:p>
            <a:r>
              <a:rPr lang="es-ES" sz="1100" b="1">
                <a:solidFill>
                  <a:schemeClr val="tx1">
                    <a:alpha val="80000"/>
                  </a:schemeClr>
                </a:solidFill>
              </a:rPr>
              <a:t>Incremento post-pandemia:</a:t>
            </a:r>
            <a:r>
              <a:rPr lang="es-ES" sz="1100">
                <a:solidFill>
                  <a:schemeClr val="tx1">
                    <a:alpha val="80000"/>
                  </a:schemeClr>
                </a:solidFill>
              </a:rPr>
              <a:t> </a:t>
            </a:r>
          </a:p>
          <a:p>
            <a:r>
              <a:rPr lang="es-ES" sz="1100">
                <a:solidFill>
                  <a:schemeClr val="tx1">
                    <a:alpha val="80000"/>
                  </a:schemeClr>
                </a:solidFill>
              </a:rPr>
              <a:t>Se ha observado un aumento significativo en las bajas por salud mental desde la pandemia, con un incremento del 9,3% en comparación con 2023 y un 50,8% en comparación con 2019 para las mujeres, y un 13,2% y 36,9% respectivamente para los hombres,</a:t>
            </a:r>
          </a:p>
          <a:p>
            <a:r>
              <a:rPr lang="es-ES" sz="1100">
                <a:solidFill>
                  <a:schemeClr val="tx1">
                    <a:alpha val="80000"/>
                  </a:schemeClr>
                </a:solidFill>
              </a:rPr>
              <a:t> </a:t>
            </a:r>
          </a:p>
          <a:p>
            <a:r>
              <a:rPr lang="es-ES" sz="1100" b="1">
                <a:solidFill>
                  <a:schemeClr val="tx1">
                    <a:alpha val="80000"/>
                  </a:schemeClr>
                </a:solidFill>
              </a:rPr>
              <a:t>Trastornos más frecuentes:</a:t>
            </a:r>
            <a:r>
              <a:rPr lang="es-ES" sz="1100">
                <a:solidFill>
                  <a:schemeClr val="tx1">
                    <a:alpha val="80000"/>
                  </a:schemeClr>
                </a:solidFill>
              </a:rPr>
              <a:t> </a:t>
            </a:r>
          </a:p>
          <a:p>
            <a:r>
              <a:rPr lang="es-ES" sz="1100">
                <a:solidFill>
                  <a:schemeClr val="tx1">
                    <a:alpha val="80000"/>
                  </a:schemeClr>
                </a:solidFill>
              </a:rPr>
              <a:t>Los trastornos de ansiedad y depresión son los más comunes, </a:t>
            </a:r>
            <a:r>
              <a:rPr lang="es-ES" sz="1100">
                <a:solidFill>
                  <a:schemeClr val="tx1">
                    <a:alpha val="80000"/>
                  </a:schemeClr>
                </a:solidFill>
                <a:hlinkClick r:id="rId2"/>
              </a:rPr>
              <a:t>según la Revista Medico Juridica</a:t>
            </a:r>
            <a:r>
              <a:rPr lang="es-ES" sz="1100">
                <a:solidFill>
                  <a:schemeClr val="tx1">
                    <a:alpha val="80000"/>
                  </a:schemeClr>
                </a:solidFill>
              </a:rPr>
              <a:t> y </a:t>
            </a:r>
            <a:r>
              <a:rPr lang="es-ES" sz="1100">
                <a:solidFill>
                  <a:schemeClr val="tx1">
                    <a:alpha val="80000"/>
                  </a:schemeClr>
                </a:solidFill>
                <a:hlinkClick r:id="rId3"/>
              </a:rPr>
              <a:t>Infocop</a:t>
            </a:r>
            <a:r>
              <a:rPr lang="es-ES" sz="1100">
                <a:solidFill>
                  <a:schemeClr val="tx1">
                    <a:alpha val="80000"/>
                  </a:schemeClr>
                </a:solidFill>
              </a:rPr>
              <a:t>. </a:t>
            </a:r>
          </a:p>
          <a:p>
            <a:r>
              <a:rPr lang="es-ES" sz="1100" b="1">
                <a:solidFill>
                  <a:schemeClr val="tx1">
                    <a:alpha val="80000"/>
                  </a:schemeClr>
                </a:solidFill>
              </a:rPr>
              <a:t>Duración de las bajas:</a:t>
            </a:r>
            <a:r>
              <a:rPr lang="es-ES" sz="1100">
                <a:solidFill>
                  <a:schemeClr val="tx1">
                    <a:alpha val="80000"/>
                  </a:schemeClr>
                </a:solidFill>
              </a:rPr>
              <a:t> </a:t>
            </a:r>
          </a:p>
          <a:p>
            <a:r>
              <a:rPr lang="es-ES" sz="1100">
                <a:solidFill>
                  <a:schemeClr val="tx1">
                    <a:alpha val="80000"/>
                  </a:schemeClr>
                </a:solidFill>
              </a:rPr>
              <a:t>Las bajas por salud mental tienden a ser más largas que otras bajas laborales, </a:t>
            </a:r>
          </a:p>
          <a:p>
            <a:endParaRPr lang="es-ES" sz="1100">
              <a:solidFill>
                <a:schemeClr val="tx1">
                  <a:alpha val="80000"/>
                </a:schemeClr>
              </a:solidFill>
            </a:endParaRPr>
          </a:p>
          <a:p>
            <a:r>
              <a:rPr lang="es-ES" sz="1100" b="1">
                <a:solidFill>
                  <a:schemeClr val="tx1">
                    <a:alpha val="80000"/>
                  </a:schemeClr>
                </a:solidFill>
              </a:rPr>
              <a:t>Factores de riesgo:</a:t>
            </a:r>
            <a:r>
              <a:rPr lang="es-ES" sz="1100">
                <a:solidFill>
                  <a:schemeClr val="tx1">
                    <a:alpha val="80000"/>
                  </a:schemeClr>
                </a:solidFill>
              </a:rPr>
              <a:t> </a:t>
            </a:r>
          </a:p>
          <a:p>
            <a:r>
              <a:rPr lang="es-ES" sz="1100">
                <a:solidFill>
                  <a:schemeClr val="tx1">
                    <a:alpha val="80000"/>
                  </a:schemeClr>
                </a:solidFill>
              </a:rPr>
              <a:t>La precariedad laboral, el estrés, la sobrecarga, la falta de conciliación, el acoso laboral, la falta de autonomía y la desigualdad son factores que pueden contribuir a problemas de salud mental en el ámbito laboral, </a:t>
            </a:r>
            <a:r>
              <a:rPr lang="es-ES" sz="1100">
                <a:solidFill>
                  <a:schemeClr val="tx1">
                    <a:alpha val="80000"/>
                  </a:schemeClr>
                </a:solidFill>
                <a:hlinkClick r:id="rId4"/>
              </a:rPr>
              <a:t>según Confederación Salud Mental España</a:t>
            </a:r>
            <a:r>
              <a:rPr lang="es-ES" sz="1100">
                <a:solidFill>
                  <a:schemeClr val="tx1">
                    <a:alpha val="80000"/>
                  </a:schemeClr>
                </a:solidFill>
              </a:rPr>
              <a:t>. </a:t>
            </a:r>
          </a:p>
          <a:p>
            <a:r>
              <a:rPr lang="es-ES" sz="1100">
                <a:solidFill>
                  <a:schemeClr val="tx1">
                    <a:alpha val="80000"/>
                  </a:schemeClr>
                </a:solidFill>
                <a:effectLst/>
              </a:rPr>
              <a:t>Es importante destacar que estas cifras reflejan un problema creciente que requiere atención tanto por parte de las empresas como de las instituciones sanitarias. </a:t>
            </a:r>
          </a:p>
          <a:p>
            <a:endParaRPr lang="es-ES" sz="110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0021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6D606D2-2462-E017-5970-E93FFEEFF23E}"/>
              </a:ext>
            </a:extLst>
          </p:cNvPr>
          <p:cNvSpPr>
            <a:spLocks noGrp="1"/>
          </p:cNvSpPr>
          <p:nvPr>
            <p:ph type="title"/>
          </p:nvPr>
        </p:nvSpPr>
        <p:spPr>
          <a:xfrm>
            <a:off x="838200" y="365125"/>
            <a:ext cx="10515600" cy="1325563"/>
          </a:xfrm>
        </p:spPr>
        <p:txBody>
          <a:bodyPr>
            <a:normAutofit/>
          </a:bodyPr>
          <a:lstStyle/>
          <a:p>
            <a:r>
              <a:rPr lang="es-ES" sz="5400"/>
              <a:t>PSQUIATRIA PSIQUIÁTRICA  LEVE</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8B4C85C-1CEC-D471-8A56-74CE54EF49FB}"/>
              </a:ext>
            </a:extLst>
          </p:cNvPr>
          <p:cNvSpPr>
            <a:spLocks noGrp="1"/>
          </p:cNvSpPr>
          <p:nvPr>
            <p:ph idx="1"/>
          </p:nvPr>
        </p:nvSpPr>
        <p:spPr>
          <a:xfrm>
            <a:off x="838200" y="1929384"/>
            <a:ext cx="10515600" cy="4251960"/>
          </a:xfrm>
        </p:spPr>
        <p:txBody>
          <a:bodyPr>
            <a:normAutofit/>
          </a:bodyPr>
          <a:lstStyle/>
          <a:p>
            <a:r>
              <a:rPr lang="es-ES" sz="2200"/>
              <a:t>Aquella en la que está fundamentalmente presente la sintomatología ansioso-depresiva, asociada a alteraciones habitualmente del apetito y regulación del ciclo vigilia-sueño básicamente, con intensidad no especialmente relevante y con repercusión funcional menos  significativa en quien la padece.</a:t>
            </a:r>
          </a:p>
          <a:p>
            <a:r>
              <a:rPr lang="es-ES" sz="2200"/>
              <a:t>En este contexto, es importante señalar que hablar de "Psiquiatría Leve" es hacerlo de forma poco "ortodoxa" y que la propia denominación se presta a ser totalmente discutible desde una perspectiva conceptual.</a:t>
            </a:r>
          </a:p>
          <a:p>
            <a:r>
              <a:rPr lang="es-ES" sz="2200"/>
              <a:t>En cualquier caso lo único que se pretende es facilitar la dimensión didáctica de esta exposición.</a:t>
            </a:r>
          </a:p>
          <a:p>
            <a:endParaRPr lang="es-ES" sz="2200"/>
          </a:p>
        </p:txBody>
      </p:sp>
    </p:spTree>
    <p:extLst>
      <p:ext uri="{BB962C8B-B14F-4D97-AF65-F5344CB8AC3E}">
        <p14:creationId xmlns:p14="http://schemas.microsoft.com/office/powerpoint/2010/main" val="982050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10A5324-76C7-7C57-EC9D-CD70EAB0B859}"/>
              </a:ext>
            </a:extLst>
          </p:cNvPr>
          <p:cNvSpPr>
            <a:spLocks noGrp="1"/>
          </p:cNvSpPr>
          <p:nvPr>
            <p:ph type="title"/>
          </p:nvPr>
        </p:nvSpPr>
        <p:spPr>
          <a:xfrm>
            <a:off x="640080" y="325369"/>
            <a:ext cx="4368602" cy="1956841"/>
          </a:xfrm>
        </p:spPr>
        <p:txBody>
          <a:bodyPr anchor="b">
            <a:normAutofit/>
          </a:bodyPr>
          <a:lstStyle/>
          <a:p>
            <a:r>
              <a:rPr lang="es-ES" sz="4200"/>
              <a:t>PATOLOGIA PSIQUIÁTRICA LEVE</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ABEE5049-39A2-D3D4-4552-B3A2B26A78D9}"/>
              </a:ext>
            </a:extLst>
          </p:cNvPr>
          <p:cNvSpPr>
            <a:spLocks noGrp="1"/>
          </p:cNvSpPr>
          <p:nvPr>
            <p:ph idx="1"/>
          </p:nvPr>
        </p:nvSpPr>
        <p:spPr>
          <a:xfrm>
            <a:off x="640080" y="2872899"/>
            <a:ext cx="4243589" cy="3320668"/>
          </a:xfrm>
        </p:spPr>
        <p:txBody>
          <a:bodyPr>
            <a:normAutofit/>
          </a:bodyPr>
          <a:lstStyle/>
          <a:p>
            <a:r>
              <a:rPr lang="es-ES" sz="1400"/>
              <a:t>Existe una estrecha interelación entre los cuadros clínicos de tipo ansioso-depresivo y la presencia de cuadros de carácter físico-somático vinculados a dolores varios e inespecíficos, fibromialgia, cefaleas, vértigos, etc.</a:t>
            </a:r>
          </a:p>
          <a:p>
            <a:r>
              <a:rPr lang="es-ES" sz="1400"/>
              <a:t>Riesgo de convertir la Psiquiatría en un "cajón de sastre" en el que confluyen pacientes que en esencia, no se justifica su atención desde nuestras especialidades.</a:t>
            </a:r>
          </a:p>
          <a:p>
            <a:r>
              <a:rPr lang="es-ES" sz="1400"/>
              <a:t>Es un problema de gran relevancia sanitaria, social y económica y en el que los sanitarios —en este caso de forma especial los profesionales de la salud mental y de  AP — estamos implicados y tenemos una gran responsabilidad.</a:t>
            </a:r>
          </a:p>
          <a:p>
            <a:endParaRPr lang="es-ES" sz="1400"/>
          </a:p>
        </p:txBody>
      </p:sp>
      <p:pic>
        <p:nvPicPr>
          <p:cNvPr id="5" name="Picture 4" descr="Primer plano de un muro multicolor">
            <a:extLst>
              <a:ext uri="{FF2B5EF4-FFF2-40B4-BE49-F238E27FC236}">
                <a16:creationId xmlns:a16="http://schemas.microsoft.com/office/drawing/2014/main" id="{B429BFD1-B126-0D71-3671-E52B5FA39E37}"/>
              </a:ext>
            </a:extLst>
          </p:cNvPr>
          <p:cNvPicPr>
            <a:picLocks noChangeAspect="1"/>
          </p:cNvPicPr>
          <p:nvPr/>
        </p:nvPicPr>
        <p:blipFill>
          <a:blip r:embed="rId2"/>
          <a:srcRect l="18021" r="6752"/>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059080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40650AC-3E9F-42C3-5176-069517EFB023}"/>
              </a:ext>
            </a:extLst>
          </p:cNvPr>
          <p:cNvSpPr>
            <a:spLocks noGrp="1"/>
          </p:cNvSpPr>
          <p:nvPr>
            <p:ph type="title"/>
          </p:nvPr>
        </p:nvSpPr>
        <p:spPr>
          <a:xfrm>
            <a:off x="836679" y="723898"/>
            <a:ext cx="6002110" cy="1495425"/>
          </a:xfrm>
        </p:spPr>
        <p:txBody>
          <a:bodyPr>
            <a:normAutofit/>
          </a:bodyPr>
          <a:lstStyle/>
          <a:p>
            <a:endParaRPr lang="es-ES" sz="4000"/>
          </a:p>
        </p:txBody>
      </p:sp>
      <p:pic>
        <p:nvPicPr>
          <p:cNvPr id="6" name="Picture 5">
            <a:extLst>
              <a:ext uri="{FF2B5EF4-FFF2-40B4-BE49-F238E27FC236}">
                <a16:creationId xmlns:a16="http://schemas.microsoft.com/office/drawing/2014/main" id="{FB46E6D6-AAFD-DB8B-7404-4A64E1B65126}"/>
              </a:ext>
            </a:extLst>
          </p:cNvPr>
          <p:cNvPicPr>
            <a:picLocks noChangeAspect="1"/>
          </p:cNvPicPr>
          <p:nvPr/>
        </p:nvPicPr>
        <p:blipFill>
          <a:blip r:embed="rId2"/>
          <a:srcRect r="45401"/>
          <a:stretch>
            <a:fillRect/>
          </a:stretch>
        </p:blipFill>
        <p:spPr>
          <a:xfrm>
            <a:off x="7199440" y="10"/>
            <a:ext cx="4992560" cy="6857990"/>
          </a:xfrm>
          <a:prstGeom prst="rect">
            <a:avLst/>
          </a:prstGeom>
          <a:effectLst/>
        </p:spPr>
      </p:pic>
      <p:graphicFrame>
        <p:nvGraphicFramePr>
          <p:cNvPr id="5" name="Marcador de contenido 2">
            <a:extLst>
              <a:ext uri="{FF2B5EF4-FFF2-40B4-BE49-F238E27FC236}">
                <a16:creationId xmlns:a16="http://schemas.microsoft.com/office/drawing/2014/main" id="{B3497129-34A3-886A-85FC-65ED124DF4E2}"/>
              </a:ext>
            </a:extLst>
          </p:cNvPr>
          <p:cNvGraphicFramePr>
            <a:graphicFrameLocks noGrp="1"/>
          </p:cNvGraphicFramePr>
          <p:nvPr>
            <p:ph idx="1"/>
            <p:extLst>
              <p:ext uri="{D42A27DB-BD31-4B8C-83A1-F6EECF244321}">
                <p14:modId xmlns:p14="http://schemas.microsoft.com/office/powerpoint/2010/main" val="2307922823"/>
              </p:ext>
            </p:extLst>
          </p:nvPr>
        </p:nvGraphicFramePr>
        <p:xfrm>
          <a:off x="836680" y="2405067"/>
          <a:ext cx="6002110" cy="372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1592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25525B2-1022-D869-40CB-65D214698328}"/>
              </a:ext>
            </a:extLst>
          </p:cNvPr>
          <p:cNvSpPr>
            <a:spLocks noGrp="1"/>
          </p:cNvSpPr>
          <p:nvPr>
            <p:ph type="title"/>
          </p:nvPr>
        </p:nvSpPr>
        <p:spPr>
          <a:xfrm>
            <a:off x="826396" y="586855"/>
            <a:ext cx="4230100" cy="3387497"/>
          </a:xfrm>
        </p:spPr>
        <p:txBody>
          <a:bodyPr anchor="b">
            <a:normAutofit/>
          </a:bodyPr>
          <a:lstStyle/>
          <a:p>
            <a:pPr algn="r"/>
            <a:r>
              <a:rPr lang="es-ES" sz="4000">
                <a:solidFill>
                  <a:srgbClr val="FFFFFF"/>
                </a:solidFill>
              </a:rPr>
              <a:t>PATOLOGIA PSIQUIATRIA LEVE I</a:t>
            </a:r>
          </a:p>
        </p:txBody>
      </p:sp>
      <p:sp>
        <p:nvSpPr>
          <p:cNvPr id="3" name="Marcador de contenido 2">
            <a:extLst>
              <a:ext uri="{FF2B5EF4-FFF2-40B4-BE49-F238E27FC236}">
                <a16:creationId xmlns:a16="http://schemas.microsoft.com/office/drawing/2014/main" id="{3615EDE8-1920-FED9-7B52-38E3DB9B4653}"/>
              </a:ext>
            </a:extLst>
          </p:cNvPr>
          <p:cNvSpPr>
            <a:spLocks noGrp="1"/>
          </p:cNvSpPr>
          <p:nvPr>
            <p:ph idx="1"/>
          </p:nvPr>
        </p:nvSpPr>
        <p:spPr>
          <a:xfrm>
            <a:off x="6503158" y="649480"/>
            <a:ext cx="4862447" cy="5546047"/>
          </a:xfrm>
        </p:spPr>
        <p:txBody>
          <a:bodyPr anchor="ctr">
            <a:normAutofit/>
          </a:bodyPr>
          <a:lstStyle/>
          <a:p>
            <a:r>
              <a:rPr lang="es-ES" sz="1400"/>
              <a:t>Los problemas de salud mental leves más frecuentes atendidos en AP son los trastornos de ansiedad y depresión, que a menudo se presentan de forma solapada con otras condiciones médicas.</a:t>
            </a:r>
          </a:p>
          <a:p>
            <a:r>
              <a:rPr lang="es-ES" sz="1400"/>
              <a:t> Estos trastornos, aunque considerados leves, son significativos por su impacto en la calidad de vida y la pérdida de años de vida ajustados por calidad. </a:t>
            </a:r>
          </a:p>
          <a:p>
            <a:r>
              <a:rPr lang="es-ES" sz="1400"/>
              <a:t>. </a:t>
            </a:r>
          </a:p>
          <a:p>
            <a:r>
              <a:rPr lang="es-ES" sz="1400">
                <a:effectLst/>
              </a:rPr>
              <a:t>Trastornos comunes: </a:t>
            </a:r>
          </a:p>
          <a:p>
            <a:r>
              <a:rPr lang="es-ES" sz="1400" b="1">
                <a:effectLst/>
              </a:rPr>
              <a:t>Trastornos de ansiedad:</a:t>
            </a:r>
            <a:r>
              <a:rPr lang="es-ES" sz="1400">
                <a:effectLst/>
              </a:rPr>
              <a:t> Incluyen ansiedad generalizada, ataques de pánico, fobias, y ansiedad social, entre otros. </a:t>
            </a:r>
          </a:p>
          <a:p>
            <a:r>
              <a:rPr lang="es-ES" sz="1400" b="1">
                <a:effectLst/>
              </a:rPr>
              <a:t>Trastornos depresivos:</a:t>
            </a:r>
            <a:r>
              <a:rPr lang="es-ES" sz="1400">
                <a:effectLst/>
              </a:rPr>
              <a:t> Desde episodios depresivos leves hasta depresión mayor, con manifestaciones de tristeza, pérdida de interés, fatiga, entre otros. </a:t>
            </a:r>
          </a:p>
          <a:p>
            <a:r>
              <a:rPr lang="es-ES" sz="1400" b="1">
                <a:effectLst/>
              </a:rPr>
              <a:t>Trastornos adaptativos:</a:t>
            </a:r>
            <a:r>
              <a:rPr lang="es-ES" sz="1400">
                <a:effectLst/>
              </a:rPr>
              <a:t> Reacciones emocionales a situaciones estresantes o cambios vitales. </a:t>
            </a:r>
          </a:p>
          <a:p>
            <a:r>
              <a:rPr lang="es-ES" sz="1400" b="1">
                <a:effectLst/>
              </a:rPr>
              <a:t>Trastornos del sueño:</a:t>
            </a:r>
            <a:r>
              <a:rPr lang="es-ES" sz="1400">
                <a:effectLst/>
              </a:rPr>
              <a:t> Insomnio, pesadillas, y otros problemas relacionados con el sueño. </a:t>
            </a:r>
          </a:p>
          <a:p>
            <a:r>
              <a:rPr lang="es-ES" sz="1400" b="1">
                <a:effectLst/>
              </a:rPr>
              <a:t>Trastornos de somatización:</a:t>
            </a:r>
            <a:r>
              <a:rPr lang="es-ES" sz="1400">
                <a:effectLst/>
              </a:rPr>
              <a:t> Manifestación de síntomas físicos sin causa orgánica identificable, a menudo relacionados con ansiedad y estrés.</a:t>
            </a:r>
          </a:p>
          <a:p>
            <a:r>
              <a:rPr lang="es-ES" sz="1400" b="1"/>
              <a:t>T. Personalidad.</a:t>
            </a:r>
            <a:endParaRPr lang="es-ES" sz="1400" b="1">
              <a:effectLst/>
            </a:endParaRPr>
          </a:p>
          <a:p>
            <a:endParaRPr lang="es-ES" sz="1400"/>
          </a:p>
        </p:txBody>
      </p:sp>
    </p:spTree>
    <p:extLst>
      <p:ext uri="{BB962C8B-B14F-4D97-AF65-F5344CB8AC3E}">
        <p14:creationId xmlns:p14="http://schemas.microsoft.com/office/powerpoint/2010/main" val="1362149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B0970DB-2E3B-4C39-6F84-BD54FDDE24FA}"/>
              </a:ext>
            </a:extLst>
          </p:cNvPr>
          <p:cNvSpPr>
            <a:spLocks noGrp="1"/>
          </p:cNvSpPr>
          <p:nvPr>
            <p:ph type="title"/>
          </p:nvPr>
        </p:nvSpPr>
        <p:spPr>
          <a:xfrm>
            <a:off x="466722" y="586855"/>
            <a:ext cx="3201366" cy="3387497"/>
          </a:xfrm>
        </p:spPr>
        <p:txBody>
          <a:bodyPr anchor="b">
            <a:normAutofit/>
          </a:bodyPr>
          <a:lstStyle/>
          <a:p>
            <a:pPr algn="r"/>
            <a:r>
              <a:rPr lang="es-ES" sz="3700">
                <a:solidFill>
                  <a:srgbClr val="FFFFFF"/>
                </a:solidFill>
              </a:rPr>
              <a:t>PATOLOGIA PSIQUIÁTRICA LEVE II</a:t>
            </a:r>
          </a:p>
        </p:txBody>
      </p:sp>
      <p:sp>
        <p:nvSpPr>
          <p:cNvPr id="3" name="Marcador de contenido 2">
            <a:extLst>
              <a:ext uri="{FF2B5EF4-FFF2-40B4-BE49-F238E27FC236}">
                <a16:creationId xmlns:a16="http://schemas.microsoft.com/office/drawing/2014/main" id="{8C0C3912-1D03-28FC-2ECE-A4374AE22717}"/>
              </a:ext>
            </a:extLst>
          </p:cNvPr>
          <p:cNvSpPr>
            <a:spLocks noGrp="1"/>
          </p:cNvSpPr>
          <p:nvPr>
            <p:ph idx="1"/>
          </p:nvPr>
        </p:nvSpPr>
        <p:spPr>
          <a:xfrm>
            <a:off x="4810259" y="649480"/>
            <a:ext cx="6555347" cy="5546047"/>
          </a:xfrm>
        </p:spPr>
        <p:txBody>
          <a:bodyPr anchor="ctr">
            <a:normAutofit/>
          </a:bodyPr>
          <a:lstStyle/>
          <a:p>
            <a:r>
              <a:rPr lang="es-ES" sz="1600">
                <a:effectLst/>
              </a:rPr>
              <a:t>Factores que influyen en la atención: </a:t>
            </a:r>
          </a:p>
          <a:p>
            <a:r>
              <a:rPr lang="es-ES" sz="1600" b="1">
                <a:effectLst/>
              </a:rPr>
              <a:t>Alta prevalencia:</a:t>
            </a:r>
            <a:r>
              <a:rPr lang="es-ES" sz="1600">
                <a:effectLst/>
              </a:rPr>
              <a:t> </a:t>
            </a:r>
          </a:p>
          <a:p>
            <a:r>
              <a:rPr lang="es-ES" sz="1600">
                <a:effectLst/>
              </a:rPr>
              <a:t>Son frecuentes en la población general y en las consultas de atención primaria. </a:t>
            </a:r>
          </a:p>
          <a:p>
            <a:r>
              <a:rPr lang="es-ES" sz="1600" b="1">
                <a:effectLst/>
              </a:rPr>
              <a:t>Frecuencia de consultas:</a:t>
            </a:r>
            <a:r>
              <a:rPr lang="es-ES" sz="1600">
                <a:effectLst/>
              </a:rPr>
              <a:t> </a:t>
            </a:r>
          </a:p>
          <a:p>
            <a:r>
              <a:rPr lang="es-ES" sz="1600">
                <a:effectLst/>
              </a:rPr>
              <a:t>Los pacientes pueden acudir con síntomas que, aunque no sean graves, afectan su bienestar y funcionalidad. Es importante conocer al paciente (como se expresa, magnificación, tendencia al rentismo etc)</a:t>
            </a:r>
          </a:p>
          <a:p>
            <a:r>
              <a:rPr lang="es-ES" sz="1600" b="1">
                <a:effectLst/>
              </a:rPr>
              <a:t>Dificultad en el diagnóstico:</a:t>
            </a:r>
            <a:r>
              <a:rPr lang="es-ES" sz="1600">
                <a:effectLst/>
              </a:rPr>
              <a:t> </a:t>
            </a:r>
          </a:p>
          <a:p>
            <a:r>
              <a:rPr lang="es-ES" sz="1600">
                <a:effectLst/>
              </a:rPr>
              <a:t>dificultades para identificar y diagnosticar correctamente los trastornos mentales leves. </a:t>
            </a:r>
          </a:p>
          <a:p>
            <a:r>
              <a:rPr lang="es-ES" sz="1600" b="1">
                <a:effectLst/>
              </a:rPr>
              <a:t>Interrelación con otras patologías:</a:t>
            </a:r>
            <a:r>
              <a:rPr lang="es-ES" sz="1600">
                <a:effectLst/>
              </a:rPr>
              <a:t> </a:t>
            </a:r>
          </a:p>
          <a:p>
            <a:r>
              <a:rPr lang="es-ES" sz="1600">
                <a:effectLst/>
              </a:rPr>
              <a:t>Los trastornos mentales pueden coexistir o exacerbar otras enfermedades crónicas. </a:t>
            </a:r>
          </a:p>
          <a:p>
            <a:r>
              <a:rPr lang="es-ES" sz="1600" b="1">
                <a:effectLst/>
              </a:rPr>
              <a:t>Impacto en la calidad de vida:</a:t>
            </a:r>
            <a:r>
              <a:rPr lang="es-ES" sz="1600">
                <a:effectLst/>
              </a:rPr>
              <a:t> </a:t>
            </a:r>
          </a:p>
          <a:p>
            <a:r>
              <a:rPr lang="es-ES" sz="1600">
                <a:effectLst/>
              </a:rPr>
              <a:t>Afectan la capacidad funcional, las relaciones sociales y el bienestar general del paciente. </a:t>
            </a:r>
          </a:p>
          <a:p>
            <a:endParaRPr lang="es-ES" sz="1600"/>
          </a:p>
        </p:txBody>
      </p:sp>
    </p:spTree>
    <p:extLst>
      <p:ext uri="{BB962C8B-B14F-4D97-AF65-F5344CB8AC3E}">
        <p14:creationId xmlns:p14="http://schemas.microsoft.com/office/powerpoint/2010/main" val="1902923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ECEFF82-49EB-8CD9-2489-7D62106F907F}"/>
              </a:ext>
            </a:extLst>
          </p:cNvPr>
          <p:cNvSpPr>
            <a:spLocks noGrp="1"/>
          </p:cNvSpPr>
          <p:nvPr>
            <p:ph type="title"/>
          </p:nvPr>
        </p:nvSpPr>
        <p:spPr>
          <a:xfrm>
            <a:off x="836679" y="723898"/>
            <a:ext cx="6002110" cy="1495425"/>
          </a:xfrm>
        </p:spPr>
        <p:txBody>
          <a:bodyPr>
            <a:normAutofit/>
          </a:bodyPr>
          <a:lstStyle/>
          <a:p>
            <a:r>
              <a:rPr lang="es-ES" sz="4000"/>
              <a:t>PATOLOGIA PSIQUIATRIA LEVE III</a:t>
            </a:r>
          </a:p>
        </p:txBody>
      </p:sp>
      <p:pic>
        <p:nvPicPr>
          <p:cNvPr id="6" name="Picture 5">
            <a:extLst>
              <a:ext uri="{FF2B5EF4-FFF2-40B4-BE49-F238E27FC236}">
                <a16:creationId xmlns:a16="http://schemas.microsoft.com/office/drawing/2014/main" id="{EB41A2AC-0515-4EA7-BCFB-538611B55A9B}"/>
              </a:ext>
            </a:extLst>
          </p:cNvPr>
          <p:cNvPicPr>
            <a:picLocks noChangeAspect="1"/>
          </p:cNvPicPr>
          <p:nvPr/>
        </p:nvPicPr>
        <p:blipFill>
          <a:blip r:embed="rId2"/>
          <a:srcRect l="9153" r="42253" b="-1"/>
          <a:stretch>
            <a:fillRect/>
          </a:stretch>
        </p:blipFill>
        <p:spPr>
          <a:xfrm>
            <a:off x="7199440" y="10"/>
            <a:ext cx="4992560" cy="6857990"/>
          </a:xfrm>
          <a:prstGeom prst="rect">
            <a:avLst/>
          </a:prstGeom>
          <a:effectLst/>
        </p:spPr>
      </p:pic>
      <p:graphicFrame>
        <p:nvGraphicFramePr>
          <p:cNvPr id="5" name="Marcador de contenido 2">
            <a:extLst>
              <a:ext uri="{FF2B5EF4-FFF2-40B4-BE49-F238E27FC236}">
                <a16:creationId xmlns:a16="http://schemas.microsoft.com/office/drawing/2014/main" id="{2CCFDF60-4C27-4741-80FB-26A304585505}"/>
              </a:ext>
            </a:extLst>
          </p:cNvPr>
          <p:cNvGraphicFramePr>
            <a:graphicFrameLocks noGrp="1"/>
          </p:cNvGraphicFramePr>
          <p:nvPr>
            <p:ph idx="1"/>
            <p:extLst>
              <p:ext uri="{D42A27DB-BD31-4B8C-83A1-F6EECF244321}">
                <p14:modId xmlns:p14="http://schemas.microsoft.com/office/powerpoint/2010/main" val="865374212"/>
              </p:ext>
            </p:extLst>
          </p:nvPr>
        </p:nvGraphicFramePr>
        <p:xfrm>
          <a:off x="836680" y="2405067"/>
          <a:ext cx="6002110" cy="372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230032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145</TotalTime>
  <Words>1488</Words>
  <Application>Microsoft Macintosh PowerPoint</Application>
  <PresentationFormat>Panorámica</PresentationFormat>
  <Paragraphs>86</Paragraphs>
  <Slides>18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Aptos</vt:lpstr>
      <vt:lpstr>Aptos Display</vt:lpstr>
      <vt:lpstr>Arial</vt:lpstr>
      <vt:lpstr>Calibri</vt:lpstr>
      <vt:lpstr>Tema de Office</vt:lpstr>
      <vt:lpstr>PATOLOGIA PSIQUIÁTRICA LEVE</vt:lpstr>
      <vt:lpstr>Presentación de PowerPoint</vt:lpstr>
      <vt:lpstr>CIFRAS CLAVES</vt:lpstr>
      <vt:lpstr>PSQUIATRIA PSIQUIÁTRICA  LEVE</vt:lpstr>
      <vt:lpstr>PATOLOGIA PSIQUIÁTRICA LEVE</vt:lpstr>
      <vt:lpstr>Presentación de PowerPoint</vt:lpstr>
      <vt:lpstr>PATOLOGIA PSIQUIATRIA LEVE I</vt:lpstr>
      <vt:lpstr>PATOLOGIA PSIQUIÁTRICA LEVE II</vt:lpstr>
      <vt:lpstr>PATOLOGIA PSIQUIATRIA LEVE III</vt:lpstr>
      <vt:lpstr>PATOLOGIA PSIQUIÁTRICA LEVE E INCAPACIDAD LABORAL TRANSITORIA</vt:lpstr>
      <vt:lpstr>PATOLOGIA PSIQUIATRIA LEVE E INCAPACIDAD E ILT.</vt:lpstr>
      <vt:lpstr>TRATAMIENTO  TRASTORNO ADAPTATIVO I</vt:lpstr>
      <vt:lpstr>TRATATAMIENTO TRASTORNO ADAPTATIVO II.</vt:lpstr>
      <vt:lpstr>ALGORITMO DIAGNÓTICO TRASTORNO DEPRESIVO</vt:lpstr>
      <vt:lpstr>ALGORITMO DE TRATAMIENTO DE TRATORNO DEPRESIVO</vt:lpstr>
      <vt:lpstr>ALGORITMO DIAGNÓSTICO DE  TRASTORNOS DE ANSIEDAD</vt:lpstr>
      <vt:lpstr>Presentación de PowerPoint</vt:lpstr>
      <vt:lpstr>       GRACIAS POR VUESTRA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pepe misi</dc:creator>
  <cp:lastModifiedBy>pepe misi</cp:lastModifiedBy>
  <cp:revision>3</cp:revision>
  <dcterms:created xsi:type="dcterms:W3CDTF">2025-07-18T01:47:34Z</dcterms:created>
  <dcterms:modified xsi:type="dcterms:W3CDTF">2025-07-18T04:12:58Z</dcterms:modified>
</cp:coreProperties>
</file>