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94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95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9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slide" Target="slides/slide95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Shape 2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Shape 2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Shape 3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Shape 3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Shape 3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Shape 3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Shape 3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Shape 3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Shape 3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Shape 3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Shape 3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Shape 3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Shape 3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Shape 3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Shape 4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Shape 4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Shape 4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" name="Shape 4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Shape 4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Shape 4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9" name="Shape 4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Shape 4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Shape 4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Shape 4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Shape 4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Shape 4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Shape 4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Shape 4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Shape 4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9" name="Shape 4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Shape 4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Shape 4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Shape 4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" name="Shape 4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5" name="Shape 4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Shape 5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hape 5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Shape 5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Shape 5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0" name="Shape 5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Shape 5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Shape 5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Shape 5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Shape 5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5" name="Shape 5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hape 5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" name="Shape 5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Shape 5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8" name="Shape 5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Shape 5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Shape 5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Shape 5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9" name="Shape 5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Shape 5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Shape 5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Shape 5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Shape 5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Shape 5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Shape 5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Shape 5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8" name="Shape 5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Shape 5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4" name="Shape 5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Shape 5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Shape 5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Shape 6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4" name="Shape 6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Shape 6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9" name="Shape 6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Shape 6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hape 6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1" name="Shape 6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Shape 6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Shape 6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Shape 6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1" name="Shape 6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Shape 6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Shape 6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3" name="Shape 6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Shape 6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Shape 6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Shape 6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5" name="Shape 6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Shape 6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1" name="Shape 6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Shape 6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7" name="Shape 6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Shape 6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Shape 6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Shape 6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8" name="Shape 6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Shape 6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4" name="Shape 6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Shape 6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9" name="Shape 6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Shape 6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4" name="Shape 6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Shape 6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0" name="Shape 7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Shape 7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6" name="Shape 7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48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100"/>
              <a:buFont typeface="Arial"/>
              <a:buNone/>
              <a:defRPr sz="44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4800" cy="4521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  <a:defRPr sz="3200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  <a:defRPr sz="3200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  <a:defRPr sz="3200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004586"/>
              </a:buClr>
              <a:buSzPts val="1400"/>
              <a:buFont typeface="Arial"/>
              <a:buNone/>
              <a:defRPr sz="1400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rgbClr val="00458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004586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004586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rgbClr val="004586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  <a:defRPr sz="3200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004586"/>
              </a:buClr>
              <a:buSzPts val="1400"/>
              <a:buFont typeface="Arial"/>
              <a:buNone/>
              <a:defRPr sz="1400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rgbClr val="00458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004586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004586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rgbClr val="004586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  <a:defRPr sz="2400" b="1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Char char="•"/>
              <a:defRPr sz="2400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  <a:defRPr sz="2400" b="1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Char char="•"/>
              <a:defRPr sz="2400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•"/>
              <a:defRPr sz="2800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•"/>
              <a:defRPr sz="2800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ib.es/sites/convivexit/ca/assetjament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.xml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hyperlink" Target="mailto:activitatpractica@gmail.com" TargetMode="External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A2C7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ctrTitle" idx="4294967295"/>
          </p:nvPr>
        </p:nvSpPr>
        <p:spPr>
          <a:xfrm>
            <a:off x="250825" y="1341437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Prevenció, detecció i intervenció en </a:t>
            </a:r>
            <a:br>
              <a:rPr lang="en-US" sz="48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8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Assetjament escolar: </a:t>
            </a:r>
            <a:br>
              <a:rPr lang="en-US" sz="4800" b="1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pic>
        <p:nvPicPr>
          <p:cNvPr id="95" name="Shape 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9612" y="3357562"/>
            <a:ext cx="5149850" cy="300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Com podem prevenir l’assetjament escolar?</a:t>
            </a:r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AutoNum type="arabicPeriod"/>
            </a:pPr>
            <a:r>
              <a:rPr lang="en-US" sz="32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Foment de la </a:t>
            </a:r>
            <a:r>
              <a:rPr lang="en-US" sz="3200" b="1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cohesió</a:t>
            </a:r>
            <a:r>
              <a:rPr lang="en-US" sz="32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dels grups</a:t>
            </a:r>
            <a:endParaRPr/>
          </a:p>
          <a:p>
            <a:pPr marL="457200" marR="0" lvl="0" indent="-3048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AutoNum type="arabicPeriod"/>
            </a:pPr>
            <a:r>
              <a:rPr lang="en-US" sz="3200" b="1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Sensibilització</a:t>
            </a:r>
            <a:r>
              <a:rPr lang="en-US" sz="32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envers l’assetjament escolar</a:t>
            </a:r>
            <a:endParaRPr/>
          </a:p>
          <a:p>
            <a:pPr marL="457200" marR="0" lvl="0" indent="-2540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AutoNum type="arabicPeriod"/>
            </a:pPr>
            <a:r>
              <a:rPr lang="en-US" sz="3200" b="1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Mesures organitzatives </a:t>
            </a:r>
            <a:r>
              <a:rPr lang="en-US" sz="32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de foment d’un bon clima escolar</a:t>
            </a:r>
            <a:endParaRPr/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/>
        </p:nvSpPr>
        <p:spPr>
          <a:xfrm>
            <a:off x="457200" y="274637"/>
            <a:ext cx="8224837" cy="113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000"/>
              <a:buFont typeface="Calibri"/>
              <a:buNone/>
            </a:pPr>
            <a:r>
              <a:rPr lang="en-US" sz="4000" b="0" i="0" u="none" strike="noStrike" cap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Actuar preventivament és bàsic</a:t>
            </a:r>
            <a:endParaRPr/>
          </a:p>
        </p:txBody>
      </p:sp>
      <p:sp>
        <p:nvSpPr>
          <p:cNvPr id="154" name="Shape 154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5072062" y="3786187"/>
            <a:ext cx="3786187" cy="2000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Fomentam un bon clima d’aula i de centre. Cohesió grupal i organització que fomenta la interacció i la participació</a:t>
            </a:r>
            <a:endParaRPr/>
          </a:p>
        </p:txBody>
      </p:sp>
      <p:sp>
        <p:nvSpPr>
          <p:cNvPr id="156" name="Shape 156"/>
          <p:cNvSpPr txBox="1"/>
          <p:nvPr/>
        </p:nvSpPr>
        <p:spPr>
          <a:xfrm>
            <a:off x="4140200" y="2565400"/>
            <a:ext cx="3648075" cy="8302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Resolem educativament els petits conflictes</a:t>
            </a:r>
            <a:endParaRPr/>
          </a:p>
        </p:txBody>
      </p:sp>
      <p:sp>
        <p:nvSpPr>
          <p:cNvPr id="157" name="Shape 157"/>
          <p:cNvSpPr txBox="1"/>
          <p:nvPr/>
        </p:nvSpPr>
        <p:spPr>
          <a:xfrm>
            <a:off x="3924300" y="1412875"/>
            <a:ext cx="35433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Actuam en conflictes greus</a:t>
            </a:r>
            <a:endParaRPr/>
          </a:p>
        </p:txBody>
      </p:sp>
      <p:cxnSp>
        <p:nvCxnSpPr>
          <p:cNvPr id="158" name="Shape 158"/>
          <p:cNvCxnSpPr/>
          <p:nvPr/>
        </p:nvCxnSpPr>
        <p:spPr>
          <a:xfrm flipH="1">
            <a:off x="2844800" y="1828800"/>
            <a:ext cx="1079500" cy="15875"/>
          </a:xfrm>
          <a:prstGeom prst="straightConnector1">
            <a:avLst/>
          </a:prstGeom>
          <a:noFill/>
          <a:ln w="9525" cap="flat" cmpd="sng">
            <a:solidFill>
              <a:srgbClr val="C00000"/>
            </a:solidFill>
            <a:prstDash val="solid"/>
            <a:miter lim="800000"/>
            <a:headEnd type="none" w="med" len="med"/>
            <a:tailEnd type="stealth" w="lg" len="lg"/>
          </a:ln>
        </p:spPr>
      </p:cxnSp>
      <p:cxnSp>
        <p:nvCxnSpPr>
          <p:cNvPr id="159" name="Shape 159"/>
          <p:cNvCxnSpPr/>
          <p:nvPr/>
        </p:nvCxnSpPr>
        <p:spPr>
          <a:xfrm rot="10800000">
            <a:off x="2928937" y="2357437"/>
            <a:ext cx="1079500" cy="415925"/>
          </a:xfrm>
          <a:prstGeom prst="straightConnector1">
            <a:avLst/>
          </a:prstGeom>
          <a:noFill/>
          <a:ln w="9525" cap="flat" cmpd="sng">
            <a:solidFill>
              <a:srgbClr val="FFFF00"/>
            </a:solidFill>
            <a:prstDash val="solid"/>
            <a:miter lim="800000"/>
            <a:headEnd type="none" w="med" len="med"/>
            <a:tailEnd type="stealth" w="lg" len="lg"/>
          </a:ln>
        </p:spPr>
      </p:cxnSp>
      <p:cxnSp>
        <p:nvCxnSpPr>
          <p:cNvPr id="160" name="Shape 160"/>
          <p:cNvCxnSpPr/>
          <p:nvPr/>
        </p:nvCxnSpPr>
        <p:spPr>
          <a:xfrm rot="10800000">
            <a:off x="3429000" y="3429000"/>
            <a:ext cx="1785937" cy="714375"/>
          </a:xfrm>
          <a:prstGeom prst="straightConnector1">
            <a:avLst/>
          </a:prstGeom>
          <a:noFill/>
          <a:ln w="9525" cap="flat" cmpd="sng">
            <a:solidFill>
              <a:srgbClr val="00B050"/>
            </a:solidFill>
            <a:prstDash val="solid"/>
            <a:miter lim="800000"/>
            <a:headEnd type="none" w="med" len="med"/>
            <a:tailEnd type="stealth" w="lg" len="lg"/>
          </a:ln>
        </p:spPr>
      </p:cxnSp>
      <p:sp>
        <p:nvSpPr>
          <p:cNvPr id="161" name="Shape 161"/>
          <p:cNvSpPr txBox="1"/>
          <p:nvPr/>
        </p:nvSpPr>
        <p:spPr>
          <a:xfrm>
            <a:off x="285750" y="6151562"/>
            <a:ext cx="8269287" cy="70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alibri"/>
              <a:buNone/>
            </a:pPr>
            <a:r>
              <a:rPr lang="en-US" sz="2000" b="1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Si fomentem bones relacions en el grup i sentiment de comunitat,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alibri"/>
              <a:buNone/>
            </a:pPr>
            <a:r>
              <a:rPr lang="en-US" sz="2000" b="1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prevenim molts de conflictes i malestar en el grup</a:t>
            </a:r>
            <a:endParaRPr/>
          </a:p>
        </p:txBody>
      </p:sp>
      <p:grpSp>
        <p:nvGrpSpPr>
          <p:cNvPr id="162" name="Shape 162"/>
          <p:cNvGrpSpPr/>
          <p:nvPr/>
        </p:nvGrpSpPr>
        <p:grpSpPr>
          <a:xfrm>
            <a:off x="142875" y="1143000"/>
            <a:ext cx="4643437" cy="4786312"/>
            <a:chOff x="0" y="0"/>
            <a:chExt cx="2147483647" cy="2147483647"/>
          </a:xfrm>
        </p:grpSpPr>
        <p:sp>
          <p:nvSpPr>
            <p:cNvPr id="163" name="Shape 163"/>
            <p:cNvSpPr/>
            <p:nvPr/>
          </p:nvSpPr>
          <p:spPr>
            <a:xfrm>
              <a:off x="0" y="1424481"/>
              <a:ext cx="2147483647" cy="2146059165"/>
            </a:xfrm>
            <a:prstGeom prst="triangle">
              <a:avLst>
                <a:gd name="adj" fmla="val 50000"/>
              </a:avLst>
            </a:prstGeom>
            <a:solidFill>
              <a:srgbClr val="00B050"/>
            </a:solidFill>
            <a:ln w="25400" cap="flat" cmpd="sng">
              <a:solidFill>
                <a:srgbClr val="385D8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684992499" y="0"/>
              <a:ext cx="777498960" cy="769960063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 w="25400" cap="flat" cmpd="sng">
              <a:solidFill>
                <a:srgbClr val="385D8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871474502" y="0"/>
              <a:ext cx="404534130" cy="41810056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385D8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/>
        </p:nvSpPr>
        <p:spPr>
          <a:xfrm>
            <a:off x="457200" y="274637"/>
            <a:ext cx="8224837" cy="113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400"/>
              <a:buFont typeface="Calibri"/>
              <a:buNone/>
            </a:pPr>
            <a:r>
              <a:rPr lang="en-US" sz="4400" b="0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Què trobau d’aquesta manera d’entendre la convivència?</a:t>
            </a:r>
            <a:endParaRPr/>
          </a:p>
        </p:txBody>
      </p:sp>
      <p:sp>
        <p:nvSpPr>
          <p:cNvPr id="171" name="Shape 171"/>
          <p:cNvSpPr txBox="1"/>
          <p:nvPr/>
        </p:nvSpPr>
        <p:spPr>
          <a:xfrm>
            <a:off x="4429125" y="5072062"/>
            <a:ext cx="421481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La convivència és centra en afrontar situacions greus</a:t>
            </a:r>
            <a:endParaRPr/>
          </a:p>
        </p:txBody>
      </p:sp>
      <p:sp>
        <p:nvSpPr>
          <p:cNvPr id="172" name="Shape 172"/>
          <p:cNvSpPr txBox="1"/>
          <p:nvPr/>
        </p:nvSpPr>
        <p:spPr>
          <a:xfrm>
            <a:off x="5500687" y="1357312"/>
            <a:ext cx="3643312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Tenim poc temps per a crear vincles a l’aula</a:t>
            </a:r>
            <a:endParaRPr/>
          </a:p>
        </p:txBody>
      </p:sp>
      <p:sp>
        <p:nvSpPr>
          <p:cNvPr id="173" name="Shape 173"/>
          <p:cNvSpPr txBox="1"/>
          <p:nvPr/>
        </p:nvSpPr>
        <p:spPr>
          <a:xfrm>
            <a:off x="5286375" y="2286000"/>
            <a:ext cx="3648075" cy="12144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Els problemes petits els deixam passar o els resolem nosaltres </a:t>
            </a:r>
            <a:endParaRPr/>
          </a:p>
        </p:txBody>
      </p:sp>
      <p:grpSp>
        <p:nvGrpSpPr>
          <p:cNvPr id="174" name="Shape 174"/>
          <p:cNvGrpSpPr/>
          <p:nvPr/>
        </p:nvGrpSpPr>
        <p:grpSpPr>
          <a:xfrm rot="10800000">
            <a:off x="214313" y="1571625"/>
            <a:ext cx="4929187" cy="4829174"/>
            <a:chOff x="0" y="0"/>
            <a:chExt cx="2147483647" cy="2147483647"/>
          </a:xfrm>
        </p:grpSpPr>
        <p:sp>
          <p:nvSpPr>
            <p:cNvPr id="175" name="Shape 175"/>
            <p:cNvSpPr/>
            <p:nvPr/>
          </p:nvSpPr>
          <p:spPr>
            <a:xfrm>
              <a:off x="0" y="19060146"/>
              <a:ext cx="2147483647" cy="2128423500"/>
            </a:xfrm>
            <a:prstGeom prst="triangle">
              <a:avLst>
                <a:gd name="adj" fmla="val 50000"/>
              </a:avLst>
            </a:prstGeom>
            <a:solidFill>
              <a:srgbClr val="00B050"/>
            </a:solidFill>
            <a:ln w="25400" cap="flat" cmpd="sng">
              <a:solidFill>
                <a:srgbClr val="385D8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Shape 176"/>
            <p:cNvSpPr/>
            <p:nvPr/>
          </p:nvSpPr>
          <p:spPr>
            <a:xfrm>
              <a:off x="205411154" y="0"/>
              <a:ext cx="1774008378" cy="1778980887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 w="25400" cap="flat" cmpd="sng">
              <a:solidFill>
                <a:srgbClr val="385D8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Shape 177"/>
            <p:cNvSpPr/>
            <p:nvPr/>
          </p:nvSpPr>
          <p:spPr>
            <a:xfrm>
              <a:off x="392149265" y="0"/>
              <a:ext cx="1400533211" cy="139777075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385D8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725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4E77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2D4E77"/>
                </a:solidFill>
                <a:latin typeface="Calibri"/>
                <a:ea typeface="Calibri"/>
                <a:cs typeface="Calibri"/>
                <a:sym typeface="Calibri"/>
              </a:rPr>
              <a:t>Nivells de funcionament dels grups</a:t>
            </a: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1857375" y="1500187"/>
            <a:ext cx="5143500" cy="5143500"/>
          </a:xfrm>
          <a:prstGeom prst="ellipse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4" name="Shape 184"/>
          <p:cNvCxnSpPr/>
          <p:nvPr/>
        </p:nvCxnSpPr>
        <p:spPr>
          <a:xfrm>
            <a:off x="1857375" y="4073525"/>
            <a:ext cx="5143500" cy="0"/>
          </a:xfrm>
          <a:prstGeom prst="straightConnector1">
            <a:avLst/>
          </a:prstGeom>
          <a:noFill/>
          <a:ln w="19050" cap="flat" cmpd="sng">
            <a:solidFill>
              <a:srgbClr val="4A7EBB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85" name="Shape 185"/>
          <p:cNvSpPr txBox="1"/>
          <p:nvPr/>
        </p:nvSpPr>
        <p:spPr>
          <a:xfrm>
            <a:off x="3500437" y="3143250"/>
            <a:ext cx="1625600" cy="769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Clima</a:t>
            </a:r>
            <a:endParaRPr/>
          </a:p>
        </p:txBody>
      </p:sp>
      <p:sp>
        <p:nvSpPr>
          <p:cNvPr id="186" name="Shape 186"/>
          <p:cNvSpPr txBox="1"/>
          <p:nvPr/>
        </p:nvSpPr>
        <p:spPr>
          <a:xfrm>
            <a:off x="3571875" y="4286250"/>
            <a:ext cx="1658937" cy="769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Tasca</a:t>
            </a:r>
            <a:endParaRPr/>
          </a:p>
        </p:txBody>
      </p:sp>
      <p:sp>
        <p:nvSpPr>
          <p:cNvPr id="187" name="Shape 187"/>
          <p:cNvSpPr txBox="1"/>
          <p:nvPr/>
        </p:nvSpPr>
        <p:spPr>
          <a:xfrm>
            <a:off x="3000375" y="2214562"/>
            <a:ext cx="27670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None/>
            </a:pPr>
            <a:r>
              <a:rPr lang="en-US" sz="1800" b="0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NIVELL SOCIOAFECTIU</a:t>
            </a:r>
            <a:endParaRPr/>
          </a:p>
        </p:txBody>
      </p:sp>
      <p:sp>
        <p:nvSpPr>
          <p:cNvPr id="188" name="Shape 188"/>
          <p:cNvSpPr txBox="1"/>
          <p:nvPr/>
        </p:nvSpPr>
        <p:spPr>
          <a:xfrm>
            <a:off x="3143250" y="5357812"/>
            <a:ext cx="27368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None/>
            </a:pPr>
            <a:r>
              <a:rPr lang="en-US" sz="1800" b="0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NIVELL ORGANITZATIU</a:t>
            </a:r>
            <a:endParaRPr/>
          </a:p>
        </p:txBody>
      </p:sp>
      <p:cxnSp>
        <p:nvCxnSpPr>
          <p:cNvPr id="189" name="Shape 189"/>
          <p:cNvCxnSpPr/>
          <p:nvPr/>
        </p:nvCxnSpPr>
        <p:spPr>
          <a:xfrm rot="5400000">
            <a:off x="4179887" y="2892425"/>
            <a:ext cx="357187" cy="1587"/>
          </a:xfrm>
          <a:prstGeom prst="straightConnector1">
            <a:avLst/>
          </a:prstGeom>
          <a:noFill/>
          <a:ln w="25400" cap="flat" cmpd="sng">
            <a:solidFill>
              <a:srgbClr val="4A7EBB"/>
            </a:solidFill>
            <a:prstDash val="solid"/>
            <a:miter lim="800000"/>
            <a:headEnd type="none" w="med" len="med"/>
            <a:tailEnd type="stealth" w="lg" len="lg"/>
          </a:ln>
        </p:spPr>
      </p:cxnSp>
      <p:cxnSp>
        <p:nvCxnSpPr>
          <p:cNvPr id="190" name="Shape 190"/>
          <p:cNvCxnSpPr/>
          <p:nvPr/>
        </p:nvCxnSpPr>
        <p:spPr>
          <a:xfrm rot="-5400000">
            <a:off x="4171950" y="5186362"/>
            <a:ext cx="373062" cy="1587"/>
          </a:xfrm>
          <a:prstGeom prst="straightConnector1">
            <a:avLst/>
          </a:prstGeom>
          <a:noFill/>
          <a:ln w="25400" cap="flat" cmpd="sng">
            <a:solidFill>
              <a:srgbClr val="4A7EBB"/>
            </a:solidFill>
            <a:prstDash val="solid"/>
            <a:miter lim="800000"/>
            <a:headEnd type="none" w="med" len="med"/>
            <a:tailEnd type="stealth" w="lg" len="lg"/>
          </a:ln>
        </p:spPr>
      </p:cxnSp>
      <p:sp>
        <p:nvSpPr>
          <p:cNvPr id="191" name="Shape 191"/>
          <p:cNvSpPr txBox="1"/>
          <p:nvPr/>
        </p:nvSpPr>
        <p:spPr>
          <a:xfrm>
            <a:off x="3000375" y="5786437"/>
            <a:ext cx="1214437" cy="5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None/>
            </a:pPr>
            <a:r>
              <a:rPr lang="en-US" sz="1600" b="0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N. Temàtic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None/>
            </a:pPr>
            <a:r>
              <a:rPr lang="en-US" sz="1600" b="0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Què</a:t>
            </a:r>
            <a:endParaRPr/>
          </a:p>
        </p:txBody>
      </p:sp>
      <p:sp>
        <p:nvSpPr>
          <p:cNvPr id="192" name="Shape 192"/>
          <p:cNvSpPr txBox="1"/>
          <p:nvPr/>
        </p:nvSpPr>
        <p:spPr>
          <a:xfrm>
            <a:off x="4643437" y="5786437"/>
            <a:ext cx="1333500" cy="5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None/>
            </a:pPr>
            <a:r>
              <a:rPr lang="en-US" sz="1600" b="0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N. Funcional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None/>
            </a:pPr>
            <a:r>
              <a:rPr lang="en-US" sz="1600" b="0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Com</a:t>
            </a:r>
            <a:endParaRPr/>
          </a:p>
        </p:txBody>
      </p:sp>
      <p:sp>
        <p:nvSpPr>
          <p:cNvPr id="193" name="Shape 193"/>
          <p:cNvSpPr txBox="1"/>
          <p:nvPr/>
        </p:nvSpPr>
        <p:spPr>
          <a:xfrm>
            <a:off x="7072312" y="5572125"/>
            <a:ext cx="1838325" cy="954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COHESIÓ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GRUPAL</a:t>
            </a:r>
            <a:endParaRPr/>
          </a:p>
        </p:txBody>
      </p:sp>
      <p:sp>
        <p:nvSpPr>
          <p:cNvPr id="194" name="Shape 194"/>
          <p:cNvSpPr txBox="1"/>
          <p:nvPr/>
        </p:nvSpPr>
        <p:spPr>
          <a:xfrm>
            <a:off x="1285875" y="1357312"/>
            <a:ext cx="214312" cy="5170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500"/>
              <a:buFont typeface="Arial"/>
              <a:buNone/>
            </a:pPr>
            <a:r>
              <a:rPr lang="en-US" sz="1500" b="1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SISTEMA DE FACILITACIÓ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4E77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2D4E77"/>
                </a:solidFill>
                <a:latin typeface="Calibri"/>
                <a:ea typeface="Calibri"/>
                <a:cs typeface="Calibri"/>
                <a:sym typeface="Calibri"/>
              </a:rPr>
              <a:t>De l’agrupament al grup</a:t>
            </a:r>
            <a:endParaRPr/>
          </a:p>
        </p:txBody>
      </p:sp>
      <p:sp>
        <p:nvSpPr>
          <p:cNvPr id="200" name="Shape 200"/>
          <p:cNvSpPr txBox="1"/>
          <p:nvPr/>
        </p:nvSpPr>
        <p:spPr>
          <a:xfrm>
            <a:off x="285750" y="1928812"/>
            <a:ext cx="3214687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3600"/>
              <a:buFont typeface="Calibri"/>
              <a:buNone/>
            </a:pPr>
            <a:r>
              <a:rPr lang="en-US" sz="3600" b="0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Agrupament</a:t>
            </a:r>
            <a:endParaRPr/>
          </a:p>
        </p:txBody>
      </p:sp>
      <p:sp>
        <p:nvSpPr>
          <p:cNvPr id="201" name="Shape 201"/>
          <p:cNvSpPr txBox="1"/>
          <p:nvPr/>
        </p:nvSpPr>
        <p:spPr>
          <a:xfrm>
            <a:off x="7072312" y="1928812"/>
            <a:ext cx="1714500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000"/>
              <a:buFont typeface="Calibri"/>
              <a:buNone/>
            </a:pPr>
            <a:r>
              <a:rPr lang="en-US" sz="4000" b="0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Grup</a:t>
            </a:r>
            <a:endParaRPr/>
          </a:p>
        </p:txBody>
      </p:sp>
      <p:sp>
        <p:nvSpPr>
          <p:cNvPr id="202" name="Shape 202"/>
          <p:cNvSpPr/>
          <p:nvPr/>
        </p:nvSpPr>
        <p:spPr>
          <a:xfrm>
            <a:off x="3571875" y="1643062"/>
            <a:ext cx="2786062" cy="1357312"/>
          </a:xfrm>
          <a:prstGeom prst="rightArrow">
            <a:avLst>
              <a:gd name="adj1" fmla="val 16338"/>
              <a:gd name="adj2" fmla="val 9035"/>
            </a:avLst>
          </a:prstGeom>
          <a:gradFill>
            <a:gsLst>
              <a:gs pos="0">
                <a:srgbClr val="FFFF00"/>
              </a:gs>
              <a:gs pos="50000">
                <a:srgbClr val="C2D1ED"/>
              </a:gs>
              <a:gs pos="100000">
                <a:srgbClr val="E1E8F5"/>
              </a:gs>
            </a:gsLst>
            <a:lin ang="10800000" scaled="0"/>
          </a:gradFill>
          <a:ln w="25400" cap="rnd" cmpd="sng">
            <a:solidFill>
              <a:srgbClr val="26358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Shape 203"/>
          <p:cNvSpPr txBox="1"/>
          <p:nvPr/>
        </p:nvSpPr>
        <p:spPr>
          <a:xfrm>
            <a:off x="519112" y="3214687"/>
            <a:ext cx="2676525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alibri"/>
              <a:buNone/>
            </a:pPr>
            <a:r>
              <a:rPr lang="en-US" sz="2000" b="0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Els membres del grup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alibri"/>
              <a:buNone/>
            </a:pPr>
            <a:r>
              <a:rPr lang="en-US" sz="2000" b="0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 es coneixen</a:t>
            </a:r>
            <a:endParaRPr/>
          </a:p>
        </p:txBody>
      </p:sp>
      <p:sp>
        <p:nvSpPr>
          <p:cNvPr id="204" name="Shape 204"/>
          <p:cNvSpPr txBox="1"/>
          <p:nvPr/>
        </p:nvSpPr>
        <p:spPr>
          <a:xfrm>
            <a:off x="990600" y="4786312"/>
            <a:ext cx="2436812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alibri"/>
              <a:buNone/>
            </a:pPr>
            <a:r>
              <a:rPr lang="en-US" sz="2000" b="0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Estableixen normes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alibri"/>
              <a:buNone/>
            </a:pPr>
            <a:r>
              <a:rPr lang="en-US" sz="2000" b="0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i objectius</a:t>
            </a:r>
            <a:endParaRPr/>
          </a:p>
        </p:txBody>
      </p:sp>
      <p:sp>
        <p:nvSpPr>
          <p:cNvPr id="205" name="Shape 205"/>
          <p:cNvSpPr txBox="1"/>
          <p:nvPr/>
        </p:nvSpPr>
        <p:spPr>
          <a:xfrm>
            <a:off x="2714625" y="6000750"/>
            <a:ext cx="360362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alibri"/>
              <a:buNone/>
            </a:pPr>
            <a:r>
              <a:rPr lang="en-US" sz="2000" b="0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Interaccionen, es comuniquen</a:t>
            </a:r>
            <a:endParaRPr/>
          </a:p>
        </p:txBody>
      </p:sp>
      <p:sp>
        <p:nvSpPr>
          <p:cNvPr id="206" name="Shape 206"/>
          <p:cNvSpPr txBox="1"/>
          <p:nvPr/>
        </p:nvSpPr>
        <p:spPr>
          <a:xfrm>
            <a:off x="5786437" y="4714875"/>
            <a:ext cx="2736850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alibri"/>
              <a:buNone/>
            </a:pPr>
            <a:r>
              <a:rPr lang="en-US" sz="2000" b="0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Participen, col·laboren</a:t>
            </a:r>
            <a:endParaRPr/>
          </a:p>
        </p:txBody>
      </p:sp>
      <p:sp>
        <p:nvSpPr>
          <p:cNvPr id="207" name="Shape 207"/>
          <p:cNvSpPr txBox="1"/>
          <p:nvPr/>
        </p:nvSpPr>
        <p:spPr>
          <a:xfrm>
            <a:off x="6064250" y="3143250"/>
            <a:ext cx="2686050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alibri"/>
              <a:buNone/>
            </a:pPr>
            <a:r>
              <a:rPr lang="en-US" sz="2000" b="0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Tothom en forma part,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alibri"/>
              <a:buNone/>
            </a:pPr>
            <a:r>
              <a:rPr lang="en-US" sz="2000" b="0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Cohesió grupal</a:t>
            </a:r>
            <a:endParaRPr/>
          </a:p>
        </p:txBody>
      </p:sp>
      <p:sp>
        <p:nvSpPr>
          <p:cNvPr id="208" name="Shape 208"/>
          <p:cNvSpPr/>
          <p:nvPr/>
        </p:nvSpPr>
        <p:spPr>
          <a:xfrm flipH="1">
            <a:off x="1643062" y="2571750"/>
            <a:ext cx="239712" cy="571500"/>
          </a:xfrm>
          <a:prstGeom prst="downArrow">
            <a:avLst>
              <a:gd name="adj1" fmla="val 17070"/>
              <a:gd name="adj2" fmla="val 8956"/>
            </a:avLst>
          </a:prstGeom>
          <a:solidFill>
            <a:schemeClr val="lt2"/>
          </a:solidFill>
          <a:ln w="31750" cap="rnd" cmpd="sng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" name="Shape 2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9812" y="5407025"/>
            <a:ext cx="300037" cy="633412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Shape 210"/>
          <p:cNvSpPr/>
          <p:nvPr/>
        </p:nvSpPr>
        <p:spPr>
          <a:xfrm flipH="1">
            <a:off x="1835150" y="4005262"/>
            <a:ext cx="239712" cy="571500"/>
          </a:xfrm>
          <a:prstGeom prst="downArrow">
            <a:avLst>
              <a:gd name="adj1" fmla="val 17070"/>
              <a:gd name="adj2" fmla="val 8956"/>
            </a:avLst>
          </a:prstGeom>
          <a:solidFill>
            <a:schemeClr val="lt2"/>
          </a:solidFill>
          <a:ln w="31750" cap="rnd" cmpd="sng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Shape 211"/>
          <p:cNvSpPr/>
          <p:nvPr/>
        </p:nvSpPr>
        <p:spPr>
          <a:xfrm flipH="1">
            <a:off x="2700337" y="5373687"/>
            <a:ext cx="239712" cy="571500"/>
          </a:xfrm>
          <a:prstGeom prst="downArrow">
            <a:avLst>
              <a:gd name="adj1" fmla="val 17070"/>
              <a:gd name="adj2" fmla="val 8956"/>
            </a:avLst>
          </a:prstGeom>
          <a:solidFill>
            <a:schemeClr val="lt2"/>
          </a:solidFill>
          <a:ln w="31750" cap="rnd" cmpd="sng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2" name="Shape 2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2337" y="3968750"/>
            <a:ext cx="304800" cy="633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Shape 2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1775" y="2603500"/>
            <a:ext cx="298450" cy="633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4E77"/>
              </a:buClr>
              <a:buSzPts val="4000"/>
              <a:buFont typeface="Calibri"/>
              <a:buNone/>
            </a:pPr>
            <a:r>
              <a:rPr lang="en-US" sz="4000" b="1" i="0" u="none" strike="noStrike" cap="none">
                <a:solidFill>
                  <a:srgbClr val="2D4E77"/>
                </a:solidFill>
                <a:latin typeface="Calibri"/>
                <a:ea typeface="Calibri"/>
                <a:cs typeface="Calibri"/>
                <a:sym typeface="Calibri"/>
              </a:rPr>
              <a:t>Escala de provenció</a:t>
            </a:r>
            <a:r>
              <a:rPr lang="en-US" sz="4000" b="0" i="0" u="none" strike="noStrike" cap="none">
                <a:solidFill>
                  <a:srgbClr val="2D4E77"/>
                </a:solidFill>
                <a:latin typeface="Calibri"/>
                <a:ea typeface="Calibri"/>
                <a:cs typeface="Calibri"/>
                <a:sym typeface="Calibri"/>
              </a:rPr>
              <a:t>: millora de la cohesió del grup</a:t>
            </a:r>
            <a:endParaRPr/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395287" y="2071687"/>
            <a:ext cx="8497887" cy="45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4E77"/>
              </a:buClr>
              <a:buSzPts val="3200"/>
              <a:buFont typeface="Calibri"/>
              <a:buAutoNum type="arabicPeriod"/>
            </a:pPr>
            <a:r>
              <a:rPr lang="en-US" sz="3200" b="0" i="0" u="none">
                <a:solidFill>
                  <a:srgbClr val="2D4E77"/>
                </a:solidFill>
                <a:latin typeface="Calibri"/>
                <a:ea typeface="Calibri"/>
                <a:cs typeface="Calibri"/>
                <a:sym typeface="Calibri"/>
              </a:rPr>
              <a:t>Presentació</a:t>
            </a:r>
            <a:endParaRPr/>
          </a:p>
          <a:p>
            <a:pPr marL="514350" marR="0" lvl="0" indent="-5143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D4E77"/>
              </a:buClr>
              <a:buSzPts val="3200"/>
              <a:buFont typeface="Calibri"/>
              <a:buAutoNum type="arabicPeriod"/>
            </a:pPr>
            <a:r>
              <a:rPr lang="en-US" sz="3200" b="0" i="0" u="none">
                <a:solidFill>
                  <a:srgbClr val="2D4E77"/>
                </a:solidFill>
                <a:latin typeface="Calibri"/>
                <a:ea typeface="Calibri"/>
                <a:cs typeface="Calibri"/>
                <a:sym typeface="Calibri"/>
              </a:rPr>
              <a:t>Coneixement</a:t>
            </a:r>
            <a:endParaRPr/>
          </a:p>
          <a:p>
            <a:pPr marL="514350" marR="0" lvl="0" indent="-5143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D4E77"/>
              </a:buClr>
              <a:buSzPts val="3200"/>
              <a:buFont typeface="Calibri"/>
              <a:buAutoNum type="arabicPeriod"/>
            </a:pPr>
            <a:r>
              <a:rPr lang="en-US" sz="3200" b="0" i="0" u="none">
                <a:solidFill>
                  <a:srgbClr val="2D4E77"/>
                </a:solidFill>
                <a:latin typeface="Calibri"/>
                <a:ea typeface="Calibri"/>
                <a:cs typeface="Calibri"/>
                <a:sym typeface="Calibri"/>
              </a:rPr>
              <a:t>Estima/Reconeixement (pròpia i cap els altres)</a:t>
            </a:r>
            <a:endParaRPr/>
          </a:p>
          <a:p>
            <a:pPr marL="514350" marR="0" lvl="0" indent="-5143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D4E77"/>
              </a:buClr>
              <a:buSzPts val="3200"/>
              <a:buFont typeface="Calibri"/>
              <a:buAutoNum type="arabicPeriod"/>
            </a:pPr>
            <a:r>
              <a:rPr lang="en-US" sz="3200" b="0" i="0" u="none">
                <a:solidFill>
                  <a:srgbClr val="2D4E77"/>
                </a:solidFill>
                <a:latin typeface="Calibri"/>
                <a:ea typeface="Calibri"/>
                <a:cs typeface="Calibri"/>
                <a:sym typeface="Calibri"/>
              </a:rPr>
              <a:t>Confiança</a:t>
            </a:r>
            <a:endParaRPr/>
          </a:p>
          <a:p>
            <a:pPr marL="514350" marR="0" lvl="0" indent="-5143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D4E77"/>
              </a:buClr>
              <a:buSzPts val="3200"/>
              <a:buFont typeface="Calibri"/>
              <a:buAutoNum type="arabicPeriod"/>
            </a:pPr>
            <a:r>
              <a:rPr lang="en-US" sz="3200" b="0" i="0" u="none">
                <a:solidFill>
                  <a:srgbClr val="2D4E77"/>
                </a:solidFill>
                <a:latin typeface="Calibri"/>
                <a:ea typeface="Calibri"/>
                <a:cs typeface="Calibri"/>
                <a:sym typeface="Calibri"/>
              </a:rPr>
              <a:t>Comunicació</a:t>
            </a:r>
            <a:endParaRPr/>
          </a:p>
          <a:p>
            <a:pPr marL="514350" marR="0" lvl="0" indent="-5143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D4E77"/>
              </a:buClr>
              <a:buSzPts val="3200"/>
              <a:buFont typeface="Calibri"/>
              <a:buAutoNum type="arabicPeriod"/>
            </a:pPr>
            <a:r>
              <a:rPr lang="en-US" sz="3200" b="0" i="0" u="none">
                <a:solidFill>
                  <a:srgbClr val="2D4E77"/>
                </a:solidFill>
                <a:latin typeface="Calibri"/>
                <a:ea typeface="Calibri"/>
                <a:cs typeface="Calibri"/>
                <a:sym typeface="Calibri"/>
              </a:rPr>
              <a:t>Cooperació</a:t>
            </a:r>
            <a:endParaRPr/>
          </a:p>
          <a:p>
            <a:pPr marL="514350" marR="0" lvl="0" indent="-5143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D4E77"/>
              </a:buClr>
              <a:buSzPts val="3200"/>
              <a:buFont typeface="Calibri"/>
              <a:buAutoNum type="arabicPeriod"/>
            </a:pPr>
            <a:r>
              <a:rPr lang="en-US" sz="3200" b="0" i="0" u="none">
                <a:solidFill>
                  <a:srgbClr val="2D4E77"/>
                </a:solidFill>
                <a:latin typeface="Calibri"/>
                <a:ea typeface="Calibri"/>
                <a:cs typeface="Calibri"/>
                <a:sym typeface="Calibri"/>
              </a:rPr>
              <a:t>Resolució de conflictes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/>
        </p:nvSpPr>
        <p:spPr>
          <a:xfrm>
            <a:off x="2484437" y="1484312"/>
            <a:ext cx="4103687" cy="3849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CERCLES DE DIÀLEG</a:t>
            </a:r>
            <a:endParaRPr/>
          </a:p>
        </p:txBody>
      </p:sp>
      <p:sp>
        <p:nvSpPr>
          <p:cNvPr id="225" name="Shape 225"/>
          <p:cNvSpPr/>
          <p:nvPr/>
        </p:nvSpPr>
        <p:spPr>
          <a:xfrm>
            <a:off x="1979612" y="1052512"/>
            <a:ext cx="4972050" cy="4497387"/>
          </a:xfrm>
          <a:prstGeom prst="ellipse">
            <a:avLst/>
          </a:prstGeom>
          <a:noFill/>
          <a:ln w="72000" cap="flat" cmpd="sng">
            <a:solidFill>
              <a:srgbClr val="00458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/>
        </p:nvSpPr>
        <p:spPr>
          <a:xfrm>
            <a:off x="323850" y="1989137"/>
            <a:ext cx="8640762" cy="44005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12725" marR="0" lvl="0" indent="-2127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650"/>
              <a:buFont typeface="Arial"/>
              <a:buChar char="➢"/>
            </a:pPr>
            <a:r>
              <a:rPr lang="en-US" sz="22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Tot el grup s’asseu en un cercle</a:t>
            </a:r>
            <a:endParaRPr/>
          </a:p>
          <a:p>
            <a:pPr marL="212725" marR="0" lvl="0" indent="-2127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2725" marR="0" lvl="0" indent="-212725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Char char="➢"/>
            </a:pPr>
            <a:r>
              <a:rPr lang="en-US" sz="24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Es segueixen algunes normes:</a:t>
            </a:r>
            <a:endParaRPr/>
          </a:p>
          <a:p>
            <a:pPr marL="644525" marR="0" lvl="2" indent="-2254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86"/>
              </a:buClr>
              <a:buSzPts val="1080"/>
              <a:buFont typeface="Arial"/>
              <a:buChar char="✔"/>
            </a:pPr>
            <a:r>
              <a:rPr lang="en-US" sz="2400" b="0" i="0" u="none" strike="noStrike" cap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Hi ha un objecte (pilota, p.e.) que es va passant</a:t>
            </a:r>
            <a:endParaRPr/>
          </a:p>
          <a:p>
            <a:pPr marL="644525" marR="0" lvl="2" indent="-2254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86"/>
              </a:buClr>
              <a:buSzPts val="1080"/>
              <a:buFont typeface="Arial"/>
              <a:buChar char="✔"/>
            </a:pPr>
            <a:r>
              <a:rPr lang="en-US" sz="2400" b="0" i="0" u="none" strike="noStrike" cap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Només parla el que té l’objecte</a:t>
            </a:r>
            <a:endParaRPr/>
          </a:p>
          <a:p>
            <a:pPr marL="644525" marR="0" lvl="2" indent="-2254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86"/>
              </a:buClr>
              <a:buSzPts val="1080"/>
              <a:buFont typeface="Arial"/>
              <a:buChar char="✔"/>
            </a:pPr>
            <a:r>
              <a:rPr lang="en-US" sz="2400" b="0" i="0" u="none" strike="noStrike" cap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Els que no parlen, escolten amb respecte</a:t>
            </a:r>
            <a:endParaRPr/>
          </a:p>
          <a:p>
            <a:pPr marL="644525" marR="0" lvl="2" indent="-2254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586"/>
              </a:buClr>
              <a:buSzPts val="1080"/>
              <a:buFont typeface="Arial"/>
              <a:buChar char="✔"/>
            </a:pPr>
            <a:r>
              <a:rPr lang="en-US" sz="2400" b="0" i="0" u="none" strike="noStrike" cap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Quan a un li arriba l’objecte pot dir que no està preparat / preparada</a:t>
            </a:r>
            <a:endParaRPr/>
          </a:p>
          <a:p>
            <a:pPr marL="212725" marR="0" lvl="0" indent="-212725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Char char="➢"/>
            </a:pPr>
            <a:r>
              <a:rPr lang="en-US" sz="24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Rondes consecutives (o no)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Shape 231"/>
          <p:cNvSpPr txBox="1"/>
          <p:nvPr/>
        </p:nvSpPr>
        <p:spPr>
          <a:xfrm>
            <a:off x="395287" y="333375"/>
            <a:ext cx="8497887" cy="13223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4000"/>
              <a:buFont typeface="Arial"/>
              <a:buNone/>
            </a:pPr>
            <a:r>
              <a:rPr lang="en-US" sz="40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COM fer un cercle de diàleg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/>
        </p:nvSpPr>
        <p:spPr>
          <a:xfrm>
            <a:off x="428625" y="130175"/>
            <a:ext cx="8229600" cy="7778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4400"/>
              <a:buFont typeface="Arial"/>
              <a:buNone/>
            </a:pPr>
            <a:r>
              <a:rPr lang="en-US" sz="44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Practiquem cercles</a:t>
            </a:r>
            <a:endParaRPr/>
          </a:p>
        </p:txBody>
      </p:sp>
      <p:sp>
        <p:nvSpPr>
          <p:cNvPr id="237" name="Shape 237"/>
          <p:cNvSpPr txBox="1"/>
          <p:nvPr/>
        </p:nvSpPr>
        <p:spPr>
          <a:xfrm>
            <a:off x="468312" y="3240087"/>
            <a:ext cx="8496300" cy="33575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2725" marR="0" lvl="0" indent="-2127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Char char="➢"/>
            </a:pPr>
            <a:r>
              <a:rPr lang="en-US" sz="24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Inici</a:t>
            </a:r>
            <a:r>
              <a:rPr lang="en-US" sz="24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: “una cosa que te’n duries a una illa deserta”</a:t>
            </a:r>
            <a:endParaRPr/>
          </a:p>
          <a:p>
            <a:pPr marL="212725" marR="0" lvl="0" indent="-984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None/>
            </a:pPr>
            <a:endParaRPr sz="24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2725" marR="0" lvl="0" indent="-2127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Char char="➢"/>
            </a:pPr>
            <a:r>
              <a:rPr lang="en-US" sz="24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Una característica meva que me fa bon professor@, de cara a crear un bon clima d’aula</a:t>
            </a:r>
            <a:endParaRPr/>
          </a:p>
          <a:p>
            <a:pPr marL="212725" marR="0" lvl="0" indent="-984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None/>
            </a:pPr>
            <a:endParaRPr sz="24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2725" marR="0" lvl="0" indent="-2127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Char char="➢"/>
            </a:pPr>
            <a:r>
              <a:rPr lang="en-US" sz="24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Una cosa que podria fer, com a professor@, per crear comunitat a l’aula o a la feina</a:t>
            </a:r>
            <a:endParaRPr/>
          </a:p>
          <a:p>
            <a:pPr marL="212725" marR="0" lvl="0" indent="-984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None/>
            </a:pPr>
            <a:endParaRPr sz="24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2725" marR="0" lvl="0" indent="-2127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800"/>
              <a:buFont typeface="Arial"/>
              <a:buChar char="➢"/>
            </a:pPr>
            <a:r>
              <a:rPr lang="en-US" sz="24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Cloenda</a:t>
            </a:r>
            <a:r>
              <a:rPr lang="en-US" sz="24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: una cosa amb què em qued d’aquest cercle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Shape 238"/>
          <p:cNvSpPr/>
          <p:nvPr/>
        </p:nvSpPr>
        <p:spPr>
          <a:xfrm>
            <a:off x="5643562" y="857250"/>
            <a:ext cx="3168650" cy="1439862"/>
          </a:xfrm>
          <a:prstGeom prst="wedgeEllipseCallout">
            <a:avLst>
              <a:gd name="adj1" fmla="val -7875"/>
              <a:gd name="adj2" fmla="val 17272"/>
            </a:avLst>
          </a:prstGeom>
          <a:noFill/>
          <a:ln w="72000" cap="flat" cmpd="sng">
            <a:solidFill>
              <a:srgbClr val="004586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Shape 239"/>
          <p:cNvSpPr txBox="1"/>
          <p:nvPr/>
        </p:nvSpPr>
        <p:spPr>
          <a:xfrm>
            <a:off x="6291262" y="1146175"/>
            <a:ext cx="1944687" cy="822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Qui fa de facilitador?</a:t>
            </a:r>
            <a:endParaRPr/>
          </a:p>
        </p:txBody>
      </p:sp>
      <p:cxnSp>
        <p:nvCxnSpPr>
          <p:cNvPr id="240" name="Shape 240"/>
          <p:cNvCxnSpPr/>
          <p:nvPr/>
        </p:nvCxnSpPr>
        <p:spPr>
          <a:xfrm>
            <a:off x="4419600" y="2801937"/>
            <a:ext cx="1511300" cy="1587"/>
          </a:xfrm>
          <a:prstGeom prst="straightConnector1">
            <a:avLst/>
          </a:prstGeom>
          <a:noFill/>
          <a:ln w="72000" cap="flat" cmpd="sng">
            <a:solidFill>
              <a:srgbClr val="004586"/>
            </a:solidFill>
            <a:prstDash val="solid"/>
            <a:miter lim="800000"/>
            <a:headEnd type="none" w="med" len="med"/>
            <a:tailEnd type="triangle" w="lg" len="lg"/>
          </a:ln>
        </p:spPr>
      </p:cxnSp>
      <p:sp>
        <p:nvSpPr>
          <p:cNvPr id="241" name="Shape 241"/>
          <p:cNvSpPr txBox="1"/>
          <p:nvPr/>
        </p:nvSpPr>
        <p:spPr>
          <a:xfrm>
            <a:off x="5859462" y="2514600"/>
            <a:ext cx="2952750" cy="455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Trieu un testimoni</a:t>
            </a:r>
            <a:endParaRPr/>
          </a:p>
        </p:txBody>
      </p:sp>
      <p:pic>
        <p:nvPicPr>
          <p:cNvPr id="242" name="Shape 242" descr="CERCLE HOMENET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312" y="981075"/>
            <a:ext cx="3240087" cy="2160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7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2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300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300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8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300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1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300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4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300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7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300"/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9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300"/>
                                        <p:tgtEl>
                                          <p:spTgt spid="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3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300"/>
                                        <p:tgtEl>
                                          <p:spTgt spid="2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Sensibilització específica respecte a l’assetjament escolar</a:t>
            </a:r>
            <a:endParaRPr/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841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2500"/>
              <a:buFont typeface="Arial"/>
              <a:buNone/>
            </a:pPr>
            <a:endParaRPr sz="25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Pts val="2500"/>
              <a:buFont typeface="Arial"/>
              <a:buChar char="•"/>
            </a:pPr>
            <a:r>
              <a:rPr lang="en-US" sz="25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lang="en-US" sz="25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cohesió del grup </a:t>
            </a:r>
            <a:r>
              <a:rPr lang="en-US" sz="25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actua com a preventiu general</a:t>
            </a:r>
            <a:endParaRPr/>
          </a:p>
          <a:p>
            <a:pPr marL="342900" marR="0" lvl="0" indent="-18415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4586"/>
              </a:buClr>
              <a:buSzPts val="2500"/>
              <a:buFont typeface="Arial"/>
              <a:buNone/>
            </a:pPr>
            <a:endParaRPr sz="25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Pts val="2500"/>
              <a:buFont typeface="Arial"/>
              <a:buChar char="•"/>
            </a:pPr>
            <a:r>
              <a:rPr lang="en-US" sz="25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lang="en-US" sz="25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sensibilització</a:t>
            </a:r>
            <a:r>
              <a:rPr lang="en-US" sz="25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consisteix en fer activitats centrades en conèixer l’assetjament escolar i actuar per impedir-lo</a:t>
            </a:r>
            <a:endParaRPr/>
          </a:p>
          <a:p>
            <a:pPr marL="342900" marR="0" lvl="0" indent="-18415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4586"/>
              </a:buClr>
              <a:buSzPts val="2500"/>
              <a:buFont typeface="Arial"/>
              <a:buNone/>
            </a:pPr>
            <a:endParaRPr sz="25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Pts val="2500"/>
              <a:buFont typeface="Arial"/>
              <a:buChar char="•"/>
            </a:pPr>
            <a:r>
              <a:rPr lang="en-US" sz="25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Convé fer activitats de sensibilització al llarg de l’escolaritat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Pts val="2500"/>
              <a:buFont typeface="Arial"/>
              <a:buChar char="•"/>
            </a:pPr>
            <a:r>
              <a:rPr lang="en-US" sz="25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Aquesta sensibilització s’hauria de fer amb:</a:t>
            </a:r>
            <a:endParaRPr/>
          </a:p>
          <a:p>
            <a:pPr marL="742950" marR="0" lvl="1" indent="-28575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Char char="–"/>
            </a:pPr>
            <a:r>
              <a:rPr lang="en-US" sz="22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Alumnat</a:t>
            </a:r>
            <a:endParaRPr/>
          </a:p>
          <a:p>
            <a:pPr marL="742950" marR="0" lvl="1" indent="-28575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Char char="–"/>
            </a:pPr>
            <a:r>
              <a:rPr lang="en-US" sz="22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Professorat i altre personal dels centres educatius</a:t>
            </a:r>
            <a:endParaRPr/>
          </a:p>
          <a:p>
            <a:pPr marL="742950" marR="0" lvl="1" indent="-28575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Char char="–"/>
            </a:pPr>
            <a:r>
              <a:rPr lang="en-US" sz="22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Famílies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4837" cy="113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1100"/>
              <a:buFont typeface="Arial"/>
              <a:buNone/>
            </a:pPr>
            <a:r>
              <a:rPr lang="en-US" sz="4400" b="1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Pla per aquests dies</a:t>
            </a:r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4837" cy="45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Parlar de </a:t>
            </a:r>
            <a:r>
              <a:rPr lang="en-US" sz="3200" b="1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prevenció</a:t>
            </a:r>
            <a:r>
              <a:rPr lang="en-US" sz="3200" b="0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 de l’assetjament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458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Parlar de </a:t>
            </a:r>
            <a:r>
              <a:rPr lang="en-US" sz="3200" b="1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detecció</a:t>
            </a:r>
            <a:r>
              <a:rPr lang="en-US" sz="3200" b="0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 de l’assetjament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458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La </a:t>
            </a:r>
            <a:r>
              <a:rPr lang="en-US" sz="3200" b="1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intervenció</a:t>
            </a:r>
            <a:r>
              <a:rPr lang="en-US" sz="3200" b="0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 en casos d’assetjament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458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Arial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Sensibilització cap a l’alumnat</a:t>
            </a:r>
            <a:endParaRPr/>
          </a:p>
        </p:txBody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Convé disposar d’un </a:t>
            </a: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 d’acció tutorial </a:t>
            </a:r>
            <a:r>
              <a:rPr lang="en-US" sz="28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amb activitats que:</a:t>
            </a:r>
            <a:endParaRPr sz="3200" b="0" i="0" u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–"/>
            </a:pPr>
            <a:r>
              <a:rPr lang="en-US"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Mostrin que és l’assetjament i com es dóna en els grups</a:t>
            </a:r>
            <a:endParaRPr/>
          </a:p>
          <a:p>
            <a:pPr marL="742950" marR="0" lvl="1" indent="-158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–"/>
            </a:pPr>
            <a:r>
              <a:rPr lang="en-US"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Presentin els diferents contexts en el que es dóna: aula, patis, internet</a:t>
            </a:r>
            <a:endParaRPr/>
          </a:p>
          <a:p>
            <a:pPr marL="742950" marR="0" lvl="1" indent="-158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–"/>
            </a:pPr>
            <a:r>
              <a:rPr lang="en-US"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Fomentin actituds de rebuig cap a l’assetjament</a:t>
            </a:r>
            <a:endParaRPr/>
          </a:p>
          <a:p>
            <a:pPr marL="742950" marR="0" lvl="1" indent="-158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–"/>
            </a:pPr>
            <a:r>
              <a:rPr lang="en-US"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Expliquin què es pot fer davant casos d’assetjament:</a:t>
            </a:r>
            <a:endParaRPr/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Impedir-los</a:t>
            </a:r>
            <a:endParaRPr/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Informar a adults quan no puguin actuar</a:t>
            </a:r>
            <a:endParaRPr/>
          </a:p>
          <a:p>
            <a:pPr marL="342900" marR="0" lvl="0" indent="-2159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1F497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Sensibilització cap al professorat</a:t>
            </a:r>
            <a:endParaRPr/>
          </a:p>
        </p:txBody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Totes les persones que treballen en el centre educatiu han de conèixer:</a:t>
            </a:r>
            <a:endParaRPr/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Què és l’assetjament escolar.</a:t>
            </a:r>
            <a:endParaRPr/>
          </a:p>
          <a:p>
            <a:pPr marL="742950" marR="0" lvl="1" indent="-1333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De quina manera es sol donar en els centres educatius.</a:t>
            </a:r>
            <a:endParaRPr/>
          </a:p>
          <a:p>
            <a:pPr marL="742950" marR="0" lvl="1" indent="-1333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Com han d’actuar quan observin comportaments  que puguin ser indicatius d’assetjament.</a:t>
            </a:r>
            <a:endParaRPr/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Arial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Sensibilització cap a les famílies</a:t>
            </a:r>
            <a:endParaRPr/>
          </a:p>
        </p:txBody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000"/>
              <a:buFont typeface="Arial"/>
              <a:buChar char="•"/>
            </a:pPr>
            <a:r>
              <a:rPr lang="en-US" sz="30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Informació de l’existència d’un protocol per casos d’assetjament:</a:t>
            </a:r>
            <a:endParaRPr/>
          </a:p>
          <a:p>
            <a:pPr marL="342900" marR="0" lvl="0" indent="-1524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4586"/>
              </a:buClr>
              <a:buSzPts val="3000"/>
              <a:buFont typeface="Arial"/>
              <a:buNone/>
            </a:pPr>
            <a:endParaRPr sz="3000" b="0" i="0" u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3000"/>
              <a:buFont typeface="Arial"/>
              <a:buChar char="•"/>
            </a:pPr>
            <a:r>
              <a:rPr lang="en-US" sz="30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Explicar com es poden notificar els possibles casos</a:t>
            </a:r>
            <a:endParaRPr/>
          </a:p>
          <a:p>
            <a:pPr marL="342900" marR="0" lvl="0" indent="-1524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4586"/>
              </a:buClr>
              <a:buSzPts val="3000"/>
              <a:buFont typeface="Arial"/>
              <a:buNone/>
            </a:pPr>
            <a:endParaRPr sz="3000" b="0" i="0" u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3000"/>
              <a:buFont typeface="Arial"/>
              <a:buChar char="•"/>
            </a:pPr>
            <a:r>
              <a:rPr lang="en-US" sz="30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Quines accions preventives es fan el centre</a:t>
            </a:r>
            <a:endParaRPr/>
          </a:p>
          <a:p>
            <a:pPr marL="342900" marR="0" lvl="0" indent="-1524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4586"/>
              </a:buClr>
              <a:buSzPts val="3000"/>
              <a:buFont typeface="Arial"/>
              <a:buNone/>
            </a:pPr>
            <a:endParaRPr sz="3000" b="0" i="0" u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3000"/>
              <a:buFont typeface="Arial"/>
              <a:buChar char="•"/>
            </a:pPr>
            <a:r>
              <a:rPr lang="en-US" sz="30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Com actuarà el centre quan rebi notificacions</a:t>
            </a:r>
            <a:endParaRPr/>
          </a:p>
          <a:p>
            <a:pPr marL="342900" marR="0" lvl="0" indent="-152400" algn="l" rtl="0">
              <a:spcBef>
                <a:spcPts val="600"/>
              </a:spcBef>
              <a:spcAft>
                <a:spcPts val="0"/>
              </a:spcAft>
              <a:buClr>
                <a:srgbClr val="004586"/>
              </a:buClr>
              <a:buSzPts val="3000"/>
              <a:buFont typeface="Arial"/>
              <a:buNone/>
            </a:pPr>
            <a:endParaRPr sz="3000" b="0" i="0" u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179387" y="274637"/>
            <a:ext cx="8713787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Mesures organitzatives i programes de foment de la convivència</a:t>
            </a:r>
            <a:endParaRPr/>
          </a:p>
        </p:txBody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250825" y="1600200"/>
            <a:ext cx="8713787" cy="4997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Comissió de convivència </a:t>
            </a: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activa amb funcions preventives, no només reactives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Plans d’acollida </a:t>
            </a: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d’alumnes, profesorat, famílies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Ús de </a:t>
            </a:r>
            <a:r>
              <a:rPr lang="en-US" sz="3200" b="0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sociogrames</a:t>
            </a: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i </a:t>
            </a:r>
            <a:r>
              <a:rPr lang="en-US" sz="3200" b="0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d’activitats de cohesió grupal</a:t>
            </a: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, sense esperar a que sorgeixin els conflictes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Activitats d’aprenentatge</a:t>
            </a: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que fomentin la </a:t>
            </a:r>
            <a:r>
              <a:rPr lang="en-US" sz="3200" b="0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cooperació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body" idx="4294967295"/>
          </p:nvPr>
        </p:nvSpPr>
        <p:spPr>
          <a:xfrm>
            <a:off x="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Programes de competència social i emocional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Mediació, pràctiques restauratives, tutoria entre iguals, alumnes ajudants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Foment de la participació de les famílies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/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458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/>
        </p:nvSpPr>
        <p:spPr>
          <a:xfrm>
            <a:off x="1331912" y="333375"/>
            <a:ext cx="6408737" cy="5903912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21596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31800" marR="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620"/>
              <a:buFont typeface="Noto Sans Symbols"/>
              <a:buChar char="●"/>
            </a:pPr>
            <a:r>
              <a:rPr lang="en-US" sz="3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Com ha anat?</a:t>
            </a:r>
            <a:endParaRPr/>
          </a:p>
          <a:p>
            <a:pPr marL="431800" marR="0" lvl="0" indent="-32385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17375E"/>
              </a:buClr>
              <a:buSzPts val="1620"/>
              <a:buFont typeface="Noto Sans Symbols"/>
              <a:buChar char="●"/>
            </a:pPr>
            <a:r>
              <a:rPr lang="en-US" sz="3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Què t’enduus de la sessió d’avui?</a:t>
            </a:r>
            <a:endParaRPr/>
          </a:p>
        </p:txBody>
      </p:sp>
      <p:sp>
        <p:nvSpPr>
          <p:cNvPr id="283" name="Shape 283"/>
          <p:cNvSpPr txBox="1"/>
          <p:nvPr/>
        </p:nvSpPr>
        <p:spPr>
          <a:xfrm>
            <a:off x="4572000" y="3068637"/>
            <a:ext cx="234950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title"/>
          </p:nvPr>
        </p:nvSpPr>
        <p:spPr>
          <a:xfrm>
            <a:off x="468312" y="27813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Arial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Taller de </a:t>
            </a:r>
            <a:r>
              <a:rPr lang="en-US"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detecció</a:t>
            </a:r>
            <a:r>
              <a:rPr lang="en-US" sz="4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de l’assetjament</a:t>
            </a:r>
            <a:br>
              <a:rPr lang="en-US" sz="4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Per què un protocol?</a:t>
            </a:r>
            <a:endParaRPr/>
          </a:p>
        </p:txBody>
      </p:sp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142875" y="1285875"/>
            <a:ext cx="8786812" cy="4840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Per estar preparats per actuar i no esperar a que sorgeixi el problema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Per mirar de no fer accions: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Descoordinades: segons qui rep el cas fa una cosa o altre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Precipitades o massa lentes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Que solen donar resultats negatius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>
            <a:spLocks noGrp="1"/>
          </p:cNvSpPr>
          <p:nvPr>
            <p:ph type="title"/>
          </p:nvPr>
        </p:nvSpPr>
        <p:spPr>
          <a:xfrm>
            <a:off x="0" y="274637"/>
            <a:ext cx="8929687" cy="796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Algunes accions que no recomanam</a:t>
            </a:r>
            <a:endParaRPr/>
          </a:p>
        </p:txBody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214312" y="1285875"/>
            <a:ext cx="8643937" cy="521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Deixar passar el temps o no fer cas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Reunir a alumnes presumptes agressors i agredit per tal d’“aclarir què passa”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Sancionar directament als presumptes assetjadors, sense aclarir què ha passat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...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9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El protocol que presentam</a:t>
            </a:r>
            <a:endParaRPr/>
          </a:p>
        </p:txBody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468312" y="1268412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Sorgeix d’una necessitat expressada per la comunitat educativa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Tots els centres n’han de tenir un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Orientacions per a la seva elaboració i aplicació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Annexos amb documents (orientatius)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Arial"/>
              <a:buNone/>
            </a:pPr>
            <a:r>
              <a:rPr lang="en-US" sz="4400" b="0" i="0" u="sng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Per parlar en petit grup</a:t>
            </a:r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Què enteneu per assetjament escolar?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Quants de casos te sembla que tractàreu al teu centre el curs passat?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Segons la vostra experiència, perquè hi ha assetjament a certs grups i no a altres?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Obligatorietat de …</a:t>
            </a:r>
            <a:endParaRPr/>
          </a:p>
        </p:txBody>
      </p:sp>
      <p:sp>
        <p:nvSpPr>
          <p:cNvPr id="312" name="Shape 312"/>
          <p:cNvSpPr txBox="1">
            <a:spLocks noGrp="1"/>
          </p:cNvSpPr>
          <p:nvPr>
            <p:ph type="body" idx="1"/>
          </p:nvPr>
        </p:nvSpPr>
        <p:spPr>
          <a:xfrm>
            <a:off x="179387" y="1412875"/>
            <a:ext cx="8785225" cy="5040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Atendre i estudiar les notificacions de possibles casos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Actuar per aclarir si es tracta o no d’una situació d’assetjament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Documentar el que es faci i informar de les actuacions realitzades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Intervenir per a protegir a les possibles víctimes d’assetjament i fer actuacions per tractar les situacions d’assetjament</a:t>
            </a:r>
            <a:endParaRPr/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/>
          <p:nvPr/>
        </p:nvSpPr>
        <p:spPr>
          <a:xfrm>
            <a:off x="395287" y="836612"/>
            <a:ext cx="1873250" cy="720725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Shape 318"/>
          <p:cNvSpPr txBox="1"/>
          <p:nvPr/>
        </p:nvSpPr>
        <p:spPr>
          <a:xfrm>
            <a:off x="611187" y="981075"/>
            <a:ext cx="1365250" cy="554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None/>
            </a:pPr>
            <a:r>
              <a:rPr lang="en-US" sz="18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Notificació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200"/>
              <a:buFont typeface="Arial"/>
              <a:buNone/>
            </a:pPr>
            <a:r>
              <a:rPr lang="en-US" sz="12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Annex1</a:t>
            </a:r>
            <a:endParaRPr/>
          </a:p>
        </p:txBody>
      </p:sp>
      <p:sp>
        <p:nvSpPr>
          <p:cNvPr id="319" name="Shape 319"/>
          <p:cNvSpPr txBox="1"/>
          <p:nvPr/>
        </p:nvSpPr>
        <p:spPr>
          <a:xfrm>
            <a:off x="2843212" y="836612"/>
            <a:ext cx="1871662" cy="720725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Shape 320"/>
          <p:cNvSpPr txBox="1"/>
          <p:nvPr/>
        </p:nvSpPr>
        <p:spPr>
          <a:xfrm>
            <a:off x="2916237" y="981075"/>
            <a:ext cx="109537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None/>
            </a:pPr>
            <a:r>
              <a:rPr lang="en-US" sz="18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Direcció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Shape 321"/>
          <p:cNvSpPr txBox="1"/>
          <p:nvPr/>
        </p:nvSpPr>
        <p:spPr>
          <a:xfrm>
            <a:off x="468312" y="1989137"/>
            <a:ext cx="1871662" cy="719137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Shape 322"/>
          <p:cNvSpPr txBox="1"/>
          <p:nvPr/>
        </p:nvSpPr>
        <p:spPr>
          <a:xfrm>
            <a:off x="755650" y="2133600"/>
            <a:ext cx="1120775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None/>
            </a:pPr>
            <a:r>
              <a:rPr lang="en-US" sz="18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Referent</a:t>
            </a:r>
            <a:endParaRPr/>
          </a:p>
        </p:txBody>
      </p:sp>
      <p:sp>
        <p:nvSpPr>
          <p:cNvPr id="323" name="Shape 323"/>
          <p:cNvSpPr txBox="1"/>
          <p:nvPr/>
        </p:nvSpPr>
        <p:spPr>
          <a:xfrm>
            <a:off x="2843212" y="1989137"/>
            <a:ext cx="1873250" cy="719137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Shape 324"/>
          <p:cNvSpPr txBox="1"/>
          <p:nvPr/>
        </p:nvSpPr>
        <p:spPr>
          <a:xfrm>
            <a:off x="3059112" y="2133600"/>
            <a:ext cx="1428750" cy="554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None/>
            </a:pPr>
            <a:r>
              <a:rPr lang="en-US" sz="18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Entrevistes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200"/>
              <a:buFont typeface="Arial"/>
              <a:buNone/>
            </a:pPr>
            <a:r>
              <a:rPr lang="en-US" sz="12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Annex 2 i 3</a:t>
            </a:r>
            <a:endParaRPr/>
          </a:p>
        </p:txBody>
      </p:sp>
      <p:sp>
        <p:nvSpPr>
          <p:cNvPr id="325" name="Shape 325"/>
          <p:cNvSpPr txBox="1"/>
          <p:nvPr/>
        </p:nvSpPr>
        <p:spPr>
          <a:xfrm>
            <a:off x="2843212" y="2997200"/>
            <a:ext cx="1873250" cy="719137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Shape 326"/>
          <p:cNvSpPr txBox="1"/>
          <p:nvPr/>
        </p:nvSpPr>
        <p:spPr>
          <a:xfrm>
            <a:off x="3059112" y="3141662"/>
            <a:ext cx="1506537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None/>
            </a:pPr>
            <a:r>
              <a:rPr lang="en-US" sz="18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Sociograma</a:t>
            </a:r>
            <a:endParaRPr/>
          </a:p>
        </p:txBody>
      </p:sp>
      <p:sp>
        <p:nvSpPr>
          <p:cNvPr id="327" name="Shape 327"/>
          <p:cNvSpPr txBox="1"/>
          <p:nvPr/>
        </p:nvSpPr>
        <p:spPr>
          <a:xfrm>
            <a:off x="2843212" y="4076700"/>
            <a:ext cx="1873250" cy="865187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Shape 328"/>
          <p:cNvSpPr txBox="1"/>
          <p:nvPr/>
        </p:nvSpPr>
        <p:spPr>
          <a:xfrm>
            <a:off x="2954337" y="4149725"/>
            <a:ext cx="1695450" cy="10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None/>
            </a:pPr>
            <a:r>
              <a:rPr lang="en-US" sz="16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Reunió amb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None/>
            </a:pPr>
            <a:r>
              <a:rPr lang="en-US" sz="16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GRUP D’AMICS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200"/>
              <a:buFont typeface="Arial"/>
              <a:buNone/>
            </a:pPr>
            <a:r>
              <a:rPr lang="en-US" sz="12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Annex 4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Shape 329"/>
          <p:cNvSpPr txBox="1"/>
          <p:nvPr/>
        </p:nvSpPr>
        <p:spPr>
          <a:xfrm>
            <a:off x="539750" y="5084762"/>
            <a:ext cx="1871662" cy="865187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Shape 330"/>
          <p:cNvSpPr txBox="1"/>
          <p:nvPr/>
        </p:nvSpPr>
        <p:spPr>
          <a:xfrm>
            <a:off x="611187" y="5084762"/>
            <a:ext cx="1711325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None/>
            </a:pPr>
            <a:r>
              <a:rPr lang="en-US" sz="18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1a reunió de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None/>
            </a:pPr>
            <a:r>
              <a:rPr lang="en-US" sz="18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gestió del cas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200"/>
              <a:buFont typeface="Arial"/>
              <a:buNone/>
            </a:pPr>
            <a:r>
              <a:rPr lang="en-US" sz="12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Annex 5</a:t>
            </a:r>
            <a:endParaRPr/>
          </a:p>
        </p:txBody>
      </p:sp>
      <p:sp>
        <p:nvSpPr>
          <p:cNvPr id="331" name="Shape 331"/>
          <p:cNvSpPr txBox="1"/>
          <p:nvPr/>
        </p:nvSpPr>
        <p:spPr>
          <a:xfrm>
            <a:off x="7019925" y="2708275"/>
            <a:ext cx="1873250" cy="720725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Shape 332"/>
          <p:cNvSpPr txBox="1"/>
          <p:nvPr/>
        </p:nvSpPr>
        <p:spPr>
          <a:xfrm>
            <a:off x="7092950" y="2781300"/>
            <a:ext cx="1697037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None/>
            </a:pPr>
            <a:r>
              <a:rPr lang="en-US" sz="18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Mesures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None/>
            </a:pPr>
            <a:r>
              <a:rPr lang="en-US" sz="18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de protecció?</a:t>
            </a:r>
            <a:endParaRPr/>
          </a:p>
        </p:txBody>
      </p:sp>
      <p:sp>
        <p:nvSpPr>
          <p:cNvPr id="333" name="Shape 333"/>
          <p:cNvSpPr txBox="1">
            <a:spLocks noGrp="1"/>
          </p:cNvSpPr>
          <p:nvPr>
            <p:ph type="title"/>
          </p:nvPr>
        </p:nvSpPr>
        <p:spPr>
          <a:xfrm>
            <a:off x="428625" y="142875"/>
            <a:ext cx="82296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Accions de la fase de detecció</a:t>
            </a:r>
            <a:endParaRPr/>
          </a:p>
        </p:txBody>
      </p:sp>
      <p:sp>
        <p:nvSpPr>
          <p:cNvPr id="334" name="Shape 334"/>
          <p:cNvSpPr txBox="1"/>
          <p:nvPr/>
        </p:nvSpPr>
        <p:spPr>
          <a:xfrm>
            <a:off x="4932362" y="836612"/>
            <a:ext cx="1871662" cy="720725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Shape 335"/>
          <p:cNvSpPr txBox="1"/>
          <p:nvPr/>
        </p:nvSpPr>
        <p:spPr>
          <a:xfrm>
            <a:off x="7019925" y="908050"/>
            <a:ext cx="1871662" cy="720725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Shape 336"/>
          <p:cNvSpPr txBox="1"/>
          <p:nvPr/>
        </p:nvSpPr>
        <p:spPr>
          <a:xfrm>
            <a:off x="5076825" y="1052512"/>
            <a:ext cx="1079351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None/>
            </a:pPr>
            <a:r>
              <a:rPr lang="en-US" sz="1800" b="1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Tutor</a:t>
            </a:r>
            <a:endParaRPr dirty="0"/>
          </a:p>
        </p:txBody>
      </p:sp>
      <p:sp>
        <p:nvSpPr>
          <p:cNvPr id="337" name="Shape 337"/>
          <p:cNvSpPr txBox="1"/>
          <p:nvPr/>
        </p:nvSpPr>
        <p:spPr>
          <a:xfrm>
            <a:off x="7019925" y="1052512"/>
            <a:ext cx="18399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None/>
            </a:pPr>
            <a:r>
              <a:rPr lang="en-US" sz="18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C. Convivència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Notificacions</a:t>
            </a:r>
            <a:endParaRPr/>
          </a:p>
        </p:txBody>
      </p:sp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Com arriben les notificacions al centre?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Formes de rebre la notificació</a:t>
            </a:r>
            <a:endParaRPr/>
          </a:p>
        </p:txBody>
      </p:sp>
      <p:sp>
        <p:nvSpPr>
          <p:cNvPr id="349" name="Shape 349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469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sng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Comunicació</a:t>
            </a:r>
            <a:r>
              <a:rPr lang="en-US" sz="3200" b="0" i="0" u="sng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oral o </a:t>
            </a:r>
            <a:r>
              <a:rPr lang="en-US" sz="3200" b="0" i="0" u="sng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escrita</a:t>
            </a:r>
            <a:r>
              <a:rPr lang="en-US" sz="3200" b="0" i="0" u="sng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feta per la </a:t>
            </a:r>
            <a:r>
              <a:rPr lang="en-US" sz="3200" b="0" i="0" u="sng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família</a:t>
            </a:r>
            <a:endParaRPr dirty="0"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L’alumne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parla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amb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la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tutora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Alumne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mediador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ajudant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convivència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Bústia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física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o digital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Els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mestres</a:t>
            </a:r>
            <a:r>
              <a:rPr lang="en-US" sz="3200" b="0" i="0" u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se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n’adonen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Un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alumne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ho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notifica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després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d’una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activitat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sensibilització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...</a:t>
            </a:r>
            <a:endParaRPr dirty="0"/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Shape 354" descr="annex 1.PNG"/>
          <p:cNvPicPr preferRelativeResize="0">
            <a:picLocks noGrp="1"/>
          </p:cNvPicPr>
          <p:nvPr>
            <p:ph type="body" idx="4294967295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260350"/>
            <a:ext cx="6119812" cy="633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/>
          <p:nvPr/>
        </p:nvSpPr>
        <p:spPr>
          <a:xfrm>
            <a:off x="1331912" y="476250"/>
            <a:ext cx="4078287" cy="769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Què fa el tutor?</a:t>
            </a:r>
            <a:endParaRPr/>
          </a:p>
        </p:txBody>
      </p:sp>
      <p:sp>
        <p:nvSpPr>
          <p:cNvPr id="360" name="Shape 360"/>
          <p:cNvSpPr txBox="1"/>
          <p:nvPr/>
        </p:nvSpPr>
        <p:spPr>
          <a:xfrm>
            <a:off x="323850" y="1412875"/>
            <a:ext cx="8566150" cy="4340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2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Coordinar-se amb el referent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Seguir observant i intervenir si és necessari per millorar les relacions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Informar a l’Equip de Docent de totes les mesures preses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Coordinar-se amb el Departament d’Orientació si és necessari (aNESE)</a:t>
            </a:r>
            <a:endParaRPr/>
          </a:p>
          <a:p>
            <a:pPr marL="0" marR="0" lvl="0" indent="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Passar </a:t>
            </a:r>
            <a:r>
              <a:rPr lang="en-US" sz="20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el CESC</a:t>
            </a: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sociograma de grup abans de quatre dies hàbils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Participar de la reunió de coordinació de cas.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/>
          <p:nvPr/>
        </p:nvSpPr>
        <p:spPr>
          <a:xfrm>
            <a:off x="755650" y="333375"/>
            <a:ext cx="5143500" cy="768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Què fa l’orientador?</a:t>
            </a:r>
            <a:endParaRPr/>
          </a:p>
        </p:txBody>
      </p:sp>
      <p:sp>
        <p:nvSpPr>
          <p:cNvPr id="366" name="Shape 366"/>
          <p:cNvSpPr txBox="1"/>
          <p:nvPr/>
        </p:nvSpPr>
        <p:spPr>
          <a:xfrm>
            <a:off x="468312" y="1169987"/>
            <a:ext cx="8280400" cy="2862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Assessorar en qüestions específiques</a:t>
            </a:r>
            <a:r>
              <a:rPr lang="en-US" sz="2000" b="0" i="0" u="sng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sobretot amb l’alumant NESE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Assessorar en la valoració del CESC.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Proposar i derivar a recursos externs quan sigui necessari: Programa d’Assessorament i suport psicològic a menors víctimes de violència entre iguals (</a:t>
            </a:r>
            <a:r>
              <a:rPr lang="en-US" sz="20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annex 10</a:t>
            </a: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ncia entre iguals (annex 10) o a altres recursos externs (</a:t>
            </a:r>
            <a:r>
              <a:rPr lang="en-US" sz="20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annex 11</a:t>
            </a:r>
            <a:r>
              <a:rPr lang="en-US" sz="20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). </a:t>
            </a:r>
            <a:endParaRPr/>
          </a:p>
        </p:txBody>
      </p:sp>
      <p:sp>
        <p:nvSpPr>
          <p:cNvPr id="367" name="Shape 367"/>
          <p:cNvSpPr txBox="1"/>
          <p:nvPr/>
        </p:nvSpPr>
        <p:spPr>
          <a:xfrm>
            <a:off x="611187" y="4149725"/>
            <a:ext cx="7815262" cy="768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Què fa l’agent de coeducació?</a:t>
            </a:r>
            <a:endParaRPr/>
          </a:p>
        </p:txBody>
      </p:sp>
      <p:sp>
        <p:nvSpPr>
          <p:cNvPr id="368" name="Shape 368"/>
          <p:cNvSpPr txBox="1"/>
          <p:nvPr/>
        </p:nvSpPr>
        <p:spPr>
          <a:xfrm>
            <a:off x="323850" y="5013325"/>
            <a:ext cx="8569325" cy="1323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Char char="•"/>
            </a:pPr>
            <a:r>
              <a:rPr lang="en-US" sz="18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Participar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en la 1ª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gestió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del </a:t>
            </a:r>
            <a:r>
              <a:rPr lang="en-US" sz="2000" b="0" i="0" u="none" dirty="0" err="1" smtClean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cas</a:t>
            </a:r>
            <a:r>
              <a:rPr lang="en-US" sz="2000" b="0" i="0" u="none" smtClean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si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hi ha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sospites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què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es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tracta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d’un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cas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violència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 smtClean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masclista</a:t>
            </a:r>
            <a:endParaRPr lang="en-US" sz="2000" b="0" i="0" u="none" dirty="0" smtClean="0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Char char="•"/>
            </a:pPr>
            <a:r>
              <a:rPr lang="en-US" sz="2000" dirty="0" smtClean="0">
                <a:solidFill>
                  <a:srgbClr val="17375E"/>
                </a:solidFill>
              </a:rPr>
              <a:t> Si </a:t>
            </a:r>
            <a:r>
              <a:rPr lang="en-US" sz="2000" dirty="0" err="1" smtClean="0">
                <a:solidFill>
                  <a:srgbClr val="17375E"/>
                </a:solidFill>
              </a:rPr>
              <a:t>es</a:t>
            </a:r>
            <a:r>
              <a:rPr lang="en-US" sz="2000" dirty="0" smtClean="0">
                <a:solidFill>
                  <a:srgbClr val="17375E"/>
                </a:solidFill>
              </a:rPr>
              <a:t> </a:t>
            </a:r>
            <a:r>
              <a:rPr lang="en-US" sz="2000" dirty="0" err="1" smtClean="0">
                <a:solidFill>
                  <a:srgbClr val="17375E"/>
                </a:solidFill>
              </a:rPr>
              <a:t>tracta</a:t>
            </a:r>
            <a:r>
              <a:rPr lang="en-US" sz="2000" dirty="0" smtClean="0">
                <a:solidFill>
                  <a:srgbClr val="17375E"/>
                </a:solidFill>
              </a:rPr>
              <a:t> d’un </a:t>
            </a:r>
            <a:r>
              <a:rPr lang="en-US" sz="2000" dirty="0" err="1" smtClean="0">
                <a:solidFill>
                  <a:srgbClr val="17375E"/>
                </a:solidFill>
              </a:rPr>
              <a:t>cas</a:t>
            </a:r>
            <a:r>
              <a:rPr lang="en-US" sz="2000" dirty="0" smtClean="0">
                <a:solidFill>
                  <a:srgbClr val="17375E"/>
                </a:solidFill>
              </a:rPr>
              <a:t> de </a:t>
            </a:r>
            <a:r>
              <a:rPr lang="en-US" sz="2000" dirty="0" err="1" smtClean="0">
                <a:solidFill>
                  <a:srgbClr val="17375E"/>
                </a:solidFill>
              </a:rPr>
              <a:t>violència</a:t>
            </a:r>
            <a:r>
              <a:rPr lang="en-US" sz="2000" dirty="0" smtClean="0">
                <a:solidFill>
                  <a:srgbClr val="17375E"/>
                </a:solidFill>
              </a:rPr>
              <a:t> </a:t>
            </a:r>
            <a:r>
              <a:rPr lang="en-US" sz="2000" dirty="0" err="1" smtClean="0">
                <a:solidFill>
                  <a:srgbClr val="17375E"/>
                </a:solidFill>
              </a:rPr>
              <a:t>masclista</a:t>
            </a:r>
            <a:r>
              <a:rPr lang="en-US" sz="2000" dirty="0" smtClean="0">
                <a:solidFill>
                  <a:srgbClr val="17375E"/>
                </a:solidFill>
              </a:rPr>
              <a:t>, </a:t>
            </a:r>
            <a:r>
              <a:rPr lang="en-US" sz="2000" dirty="0" err="1" smtClean="0">
                <a:solidFill>
                  <a:srgbClr val="17375E"/>
                </a:solidFill>
              </a:rPr>
              <a:t>fer</a:t>
            </a:r>
            <a:r>
              <a:rPr lang="en-US" sz="2000" dirty="0" smtClean="0">
                <a:solidFill>
                  <a:srgbClr val="17375E"/>
                </a:solidFill>
              </a:rPr>
              <a:t> de Referent</a:t>
            </a:r>
            <a:endParaRPr sz="2000" b="0" i="0" u="none" dirty="0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2000"/>
              <a:buFont typeface="Arial"/>
              <a:buChar char="•"/>
            </a:pP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Fer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el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seguiment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donar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suport</a:t>
            </a:r>
            <a:r>
              <a:rPr lang="en-US" sz="2000" b="0" i="0" u="none" dirty="0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 al </a:t>
            </a:r>
            <a:r>
              <a:rPr lang="en-US" sz="2000" b="0" i="0" u="none" dirty="0" err="1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procés</a:t>
            </a:r>
            <a:endParaRPr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>
            <a:spLocks noGrp="1"/>
          </p:cNvSpPr>
          <p:nvPr>
            <p:ph type="title"/>
          </p:nvPr>
        </p:nvSpPr>
        <p:spPr>
          <a:xfrm>
            <a:off x="539750" y="404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Què fa el REFERENT?</a:t>
            </a: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Entrevistes</a:t>
            </a:r>
            <a:endParaRPr/>
          </a:p>
        </p:txBody>
      </p:sp>
      <p:sp>
        <p:nvSpPr>
          <p:cNvPr id="374" name="Shape 374"/>
          <p:cNvSpPr txBox="1">
            <a:spLocks noGrp="1"/>
          </p:cNvSpPr>
          <p:nvPr>
            <p:ph type="body" idx="1"/>
          </p:nvPr>
        </p:nvSpPr>
        <p:spPr>
          <a:xfrm>
            <a:off x="468312" y="2060575"/>
            <a:ext cx="8229600" cy="3455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Amb l’alumne al que pressumptament molesten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Amb la seva família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70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Objectius de les entrevistes</a:t>
            </a:r>
            <a:endParaRPr/>
          </a:p>
        </p:txBody>
      </p:sp>
      <p:sp>
        <p:nvSpPr>
          <p:cNvPr id="380" name="Shape 380"/>
          <p:cNvSpPr txBox="1">
            <a:spLocks noGrp="1"/>
          </p:cNvSpPr>
          <p:nvPr>
            <p:ph type="body" idx="1"/>
          </p:nvPr>
        </p:nvSpPr>
        <p:spPr>
          <a:xfrm>
            <a:off x="179387" y="981075"/>
            <a:ext cx="8642350" cy="532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Que l’alumne i la seva família es sentin escoltats i atesos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Molts de conflictes família-centre sorgeixen o s’intensifiquen quan aquest objectiu no es compleix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Aclarir què està succeint i com afecta a l’alumne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 donen situacions que podrien ser d’assetjament? (què està passant?)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Quins danys estan produint a l’alumne? (com es sent?)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Fan falta mesures immediates de protecció?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Aconseguir la confiança i col·laboració de la família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Confiïn en que el centre es prendrà seriosament el tema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No tractin de resoldre-ho directament amb els altres alumnes o les seves famílies</a:t>
            </a:r>
            <a:endParaRPr/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Metodologia de les entrevistes</a:t>
            </a:r>
            <a:endParaRPr/>
          </a:p>
        </p:txBody>
      </p:sp>
      <p:sp>
        <p:nvSpPr>
          <p:cNvPr id="386" name="Shape 386"/>
          <p:cNvSpPr txBox="1">
            <a:spLocks noGrp="1"/>
          </p:cNvSpPr>
          <p:nvPr>
            <p:ph type="body" idx="1"/>
          </p:nvPr>
        </p:nvSpPr>
        <p:spPr>
          <a:xfrm>
            <a:off x="179387" y="1357312"/>
            <a:ext cx="8713787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Aquestes entrevistes s’han de fer </a:t>
            </a:r>
            <a:r>
              <a:rPr lang="en-US" sz="32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des de l’empatia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No es tracta d’obtenir unes puntuacions o d’emplenar de manera freda uns qüestionaris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Hem de deixar clar que ens prenem seriosament la situació. Donar tranquil·litat, seguretat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 tenim la confiança de la família, tot serà molt més fàcil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4294967295"/>
          </p:nvPr>
        </p:nvSpPr>
        <p:spPr>
          <a:xfrm>
            <a:off x="539750" y="549275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•"/>
            </a:pPr>
            <a:r>
              <a:rPr lang="en-US" sz="2800" b="1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No</a:t>
            </a:r>
            <a:r>
              <a:rPr lang="en-US" sz="2800" b="0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 tota agressió és assetjament</a:t>
            </a:r>
            <a:endParaRPr/>
          </a:p>
          <a:p>
            <a:pPr marL="342900" marR="0" lvl="0" indent="-1651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458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Quan no es tracti d’assetjament, podem emprar la mediació o el que estigui previst al ROF o pla de convivència</a:t>
            </a:r>
            <a:endParaRPr/>
          </a:p>
          <a:p>
            <a:pPr marL="342900" marR="0" lvl="0" indent="-1651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458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rgbClr val="004586"/>
                </a:solidFill>
                <a:latin typeface="Arial"/>
                <a:ea typeface="Arial"/>
                <a:cs typeface="Arial"/>
                <a:sym typeface="Arial"/>
              </a:rPr>
              <a:t>Considerarem agressions no només a les conductes físiques, sinó també a les verbals o relacionals</a:t>
            </a:r>
            <a:endParaRPr/>
          </a:p>
          <a:p>
            <a:pPr marL="742950" marR="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Són agressions perquè creen malestar en qui les rep</a:t>
            </a:r>
            <a:endParaRPr/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Els annexos</a:t>
            </a:r>
            <a:endParaRPr/>
          </a:p>
        </p:txBody>
      </p:sp>
      <p:sp>
        <p:nvSpPr>
          <p:cNvPr id="392" name="Shape 39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Estan pensats per poder recollir i documentar el que ens diuen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Alumne: annex 2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Família: annex 3 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77152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ANNEX 2</a:t>
            </a:r>
            <a:endParaRPr/>
          </a:p>
        </p:txBody>
      </p:sp>
      <p:pic>
        <p:nvPicPr>
          <p:cNvPr id="398" name="Shape 398" descr="annex 2.PN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50825" y="260350"/>
            <a:ext cx="4392612" cy="604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Shape 399" descr="annex 2.2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87900" y="2420937"/>
            <a:ext cx="3600450" cy="287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 txBox="1">
            <a:spLocks noGrp="1"/>
          </p:cNvSpPr>
          <p:nvPr>
            <p:ph type="title"/>
          </p:nvPr>
        </p:nvSpPr>
        <p:spPr>
          <a:xfrm>
            <a:off x="5292725" y="274637"/>
            <a:ext cx="3394075" cy="7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ANNEX 3</a:t>
            </a:r>
            <a:endParaRPr/>
          </a:p>
        </p:txBody>
      </p:sp>
      <p:pic>
        <p:nvPicPr>
          <p:cNvPr id="405" name="Shape 4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04812"/>
            <a:ext cx="5213350" cy="6453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Shape 40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5292725" y="1700212"/>
            <a:ext cx="5467350" cy="191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725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ANNEX 3</a:t>
            </a:r>
            <a:endParaRPr/>
          </a:p>
        </p:txBody>
      </p:sp>
      <p:sp>
        <p:nvSpPr>
          <p:cNvPr id="412" name="Shape 412"/>
          <p:cNvSpPr txBox="1">
            <a:spLocks noGrp="1"/>
          </p:cNvSpPr>
          <p:nvPr>
            <p:ph type="body" idx="1"/>
          </p:nvPr>
        </p:nvSpPr>
        <p:spPr>
          <a:xfrm>
            <a:off x="428625" y="908050"/>
            <a:ext cx="846455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Aquest annex dóna un model per recollir el resultat de l’entrevista amb la família de l’alumne que presumptament pateix assetjament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 txBox="1">
            <a:spLocks noGrp="1"/>
          </p:cNvSpPr>
          <p:nvPr>
            <p:ph type="body" idx="4294967295"/>
          </p:nvPr>
        </p:nvSpPr>
        <p:spPr>
          <a:xfrm>
            <a:off x="395287" y="260350"/>
            <a:ext cx="8137525" cy="604837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1800"/>
              <a:buFont typeface="Arial"/>
              <a:buNone/>
            </a:pPr>
            <a:r>
              <a:rPr lang="en-US" sz="18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L’acolliment o benvinguda la fa el director o directora, que comunica, alhora, la posada en marxa del protocol i presenta el </a:t>
            </a:r>
            <a:r>
              <a:rPr lang="en-US" sz="1600" b="1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referent</a:t>
            </a: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 del cas, que és qui farà l’entrevista.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None/>
            </a:pP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None/>
            </a:pP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	Possibles preguntes que pot fer el referent: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None/>
            </a:pP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Hola, vull parlar amb voltros sobre com es troba en/na ...... a la classe/ a l’escola.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Estam preocupats perquè hem observat que/ hem sabut que... i en aquest centre no permetem que ningú ho passi malament, per aquest motiu hem obert el protocol d’assetjament escolar, per valorar el que està passant i cercar una solució.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Creis que està patint ? (si és que sí) què heu observat que vos fa pensar que pateix?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 Heu observat alguna conducta concreta/ Vos ha comentat que el molesten?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Què heu pensat ? com vos heu sentit amb tot això?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Què pensau que necessitaria en/na .... per estar millor/per restablir la situació/perquè estigui segur/perquè estigui content/a?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A partir d’aquí des del centre farem les següents passes..... per arreglar de la millor forma possible aquesta situació.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Si hi ha qualque cosa que te preocupi o observis no dubtis en comunicar-ho al tutor/a.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17375E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Agraïm que col·laboreu amb el centre ja que quan els pares cerquen solucions o enfrontaments directament amb els alumnes o les seves famílies sol anar malament i la situació normalment empitjora.</a:t>
            </a:r>
            <a:endParaRPr/>
          </a:p>
          <a:p>
            <a:pPr marL="342900" marR="0" lvl="0" indent="-241300" algn="l" rtl="0">
              <a:spcBef>
                <a:spcPts val="32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None/>
            </a:pPr>
            <a:endParaRPr sz="1600" b="0" i="0" u="none">
              <a:solidFill>
                <a:srgbClr val="17375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1144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Arial"/>
              <a:buNone/>
            </a:pPr>
            <a:r>
              <a:rPr lang="en-US"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Segons escoltem a l’altre …</a:t>
            </a:r>
            <a:endParaRPr/>
          </a:p>
        </p:txBody>
      </p:sp>
      <p:sp>
        <p:nvSpPr>
          <p:cNvPr id="423" name="Shape 423"/>
          <p:cNvSpPr txBox="1">
            <a:spLocks noGrp="1"/>
          </p:cNvSpPr>
          <p:nvPr>
            <p:ph type="body" idx="1"/>
          </p:nvPr>
        </p:nvSpPr>
        <p:spPr>
          <a:xfrm>
            <a:off x="457200" y="1412875"/>
            <a:ext cx="8224837" cy="470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Hi ha maneres d’escoltar que fan que el que parla </a:t>
            </a:r>
            <a:r>
              <a:rPr lang="en-US" sz="2400" b="0" i="0" u="sng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se senti escoltat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1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Ser escoltat </a:t>
            </a: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pot: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Calmar i produir benestar 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Ajudar a aclarir-nos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Obrir la possibilitat de pensar què fer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Prevenir els conflictes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Segons com ens escoltin ens podem sentir: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Ignorats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Criticats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Confusos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Incompetents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</p:txBody>
      </p:sp>
      <p:sp>
        <p:nvSpPr>
          <p:cNvPr id="424" name="Shape 42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ts val="1200"/>
                <a:buFont typeface="Calibri"/>
                <a:buNone/>
              </a:pPr>
              <a:t>45</a:t>
            </a:fld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Què podem fer per escoltar bé?</a:t>
            </a:r>
            <a:endParaRPr/>
          </a:p>
        </p:txBody>
      </p:sp>
      <p:sp>
        <p:nvSpPr>
          <p:cNvPr id="430" name="Shape 430"/>
          <p:cNvSpPr txBox="1">
            <a:spLocks noGrp="1"/>
          </p:cNvSpPr>
          <p:nvPr>
            <p:ph type="body" idx="1"/>
          </p:nvPr>
        </p:nvSpPr>
        <p:spPr>
          <a:xfrm>
            <a:off x="285750" y="1600200"/>
            <a:ext cx="8572500" cy="497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Exercici per parelles 1’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Posada en comú per arribar als punts més importants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 escoltam bé, evitarem</a:t>
            </a:r>
            <a:endParaRPr/>
          </a:p>
        </p:txBody>
      </p:sp>
      <p:sp>
        <p:nvSpPr>
          <p:cNvPr id="436" name="Shape 4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Arial"/>
              <a:buChar char="•"/>
            </a:pPr>
            <a:r>
              <a:rPr lang="en-US" sz="40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Interrompre   Criticar	Jutjar</a:t>
            </a:r>
            <a:endParaRPr/>
          </a:p>
          <a:p>
            <a:pPr marL="342900" marR="0" lvl="0" indent="-88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4586"/>
              </a:buClr>
              <a:buSzPts val="4000"/>
              <a:buFont typeface="Arial"/>
              <a:buNone/>
            </a:pPr>
            <a:endParaRPr sz="4000" b="1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Arial"/>
              <a:buChar char="•"/>
            </a:pPr>
            <a:r>
              <a:rPr lang="en-US" sz="40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Interrogar			Aconsellar						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Arial"/>
              <a:buChar char="•"/>
            </a:pPr>
            <a:r>
              <a:rPr lang="en-US" sz="40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Llevar importància	     Ignorar</a:t>
            </a:r>
            <a:endParaRPr/>
          </a:p>
          <a:p>
            <a:pPr marL="342900" marR="0" lvl="0" indent="-88900" algn="l" rtl="0">
              <a:spcBef>
                <a:spcPts val="800"/>
              </a:spcBef>
              <a:spcAft>
                <a:spcPts val="0"/>
              </a:spcAft>
              <a:buClr>
                <a:srgbClr val="004586"/>
              </a:buClr>
              <a:buSzPts val="4000"/>
              <a:buFont typeface="Arial"/>
              <a:buNone/>
            </a:pPr>
            <a:endParaRPr sz="4000" b="1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Shape 4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7950" y="396875"/>
            <a:ext cx="6145212" cy="5930900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Shape 442"/>
          <p:cNvSpPr txBox="1"/>
          <p:nvPr/>
        </p:nvSpPr>
        <p:spPr>
          <a:xfrm>
            <a:off x="3419475" y="2708275"/>
            <a:ext cx="2160587" cy="1944861"/>
          </a:xfrm>
          <a:prstGeom prst="rect">
            <a:avLst/>
          </a:prstGeom>
          <a:gradFill>
            <a:gsLst>
              <a:gs pos="0">
                <a:srgbClr val="FFDE80"/>
              </a:gs>
              <a:gs pos="50000">
                <a:srgbClr val="FFE8B3"/>
              </a:gs>
              <a:gs pos="100000">
                <a:srgbClr val="FFF3DA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ESCOLTA ACTIVA ÉS EL RESULTAT </a:t>
            </a:r>
            <a:r>
              <a:rPr lang="en-US" sz="2400" dirty="0" smtClean="0">
                <a:solidFill>
                  <a:schemeClr val="dk1"/>
                </a:solidFill>
              </a:rPr>
              <a:t>de</a:t>
            </a:r>
            <a:endParaRPr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Shape 44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727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Algunes pautes per escoltar</a:t>
            </a:r>
            <a:endParaRPr/>
          </a:p>
        </p:txBody>
      </p:sp>
      <p:sp>
        <p:nvSpPr>
          <p:cNvPr id="448" name="Shape 448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507412" cy="49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200"/>
              <a:buFont typeface="Arial"/>
              <a:buChar char="•"/>
            </a:pPr>
            <a:r>
              <a:rPr lang="en-US" sz="22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Lloc tranquil, disposar de temps, mirar a als ulls/cara, moure el cap, to i actitud receptives …</a:t>
            </a:r>
            <a:endParaRPr/>
          </a:p>
          <a:p>
            <a:pPr marL="342900" marR="0" lvl="0" indent="-2032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004586"/>
              </a:buClr>
              <a:buSzPts val="2200"/>
              <a:buFont typeface="Arial"/>
              <a:buNone/>
            </a:pPr>
            <a:endParaRPr sz="2200" b="0" i="0" u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1F497D"/>
              </a:buClr>
              <a:buSzPts val="2200"/>
              <a:buFont typeface="Arial"/>
              <a:buChar char="•"/>
            </a:pPr>
            <a:r>
              <a:rPr lang="en-US" sz="22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Estar interessat en la perspectiva de l’altre i no desplaçar el centre d’atenció de la conversa de qui parla</a:t>
            </a:r>
            <a:endParaRPr/>
          </a:p>
          <a:p>
            <a:pPr marL="342900" marR="0" lvl="0" indent="-2032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004586"/>
              </a:buClr>
              <a:buSzPts val="2200"/>
              <a:buFont typeface="Arial"/>
              <a:buNone/>
            </a:pPr>
            <a:endParaRPr sz="2200" b="0" i="0" u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1F497D"/>
              </a:buClr>
              <a:buSzPts val="2200"/>
              <a:buFont typeface="Arial"/>
              <a:buChar char="•"/>
            </a:pPr>
            <a:r>
              <a:rPr lang="en-US" sz="22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No expressar inicialment el propi acord o desacord</a:t>
            </a:r>
            <a:endParaRPr/>
          </a:p>
          <a:p>
            <a:pPr marL="342900" marR="0" lvl="0" indent="-2032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004586"/>
              </a:buClr>
              <a:buSzPts val="2200"/>
              <a:buFont typeface="Arial"/>
              <a:buNone/>
            </a:pPr>
            <a:endParaRPr sz="2200" b="0" i="0" u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1F497D"/>
              </a:buClr>
              <a:buSzPts val="2200"/>
              <a:buFont typeface="Arial"/>
              <a:buChar char="•"/>
            </a:pPr>
            <a:r>
              <a:rPr lang="en-US" sz="22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 Respectar les pauses de l’interlocutor. No omplir els silencis</a:t>
            </a:r>
            <a:endParaRPr/>
          </a:p>
          <a:p>
            <a:pPr marL="342900" marR="0" lvl="0" indent="-2032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004586"/>
              </a:buClr>
              <a:buSzPts val="2200"/>
              <a:buFont typeface="Arial"/>
              <a:buNone/>
            </a:pPr>
            <a:endParaRPr sz="2200" b="0" i="0" u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1F497D"/>
              </a:buClr>
              <a:buSzPts val="2200"/>
              <a:buFont typeface="Arial"/>
              <a:buChar char="•"/>
            </a:pPr>
            <a:r>
              <a:rPr lang="en-US" sz="22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 Fer preguntes obertes que ajudin a que la persona parli</a:t>
            </a:r>
            <a:endParaRPr/>
          </a:p>
          <a:p>
            <a:pPr marL="342900" marR="0" lvl="0" indent="-2032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004586"/>
              </a:buClr>
              <a:buSzPts val="2200"/>
              <a:buFont typeface="Arial"/>
              <a:buNone/>
            </a:pPr>
            <a:endParaRPr sz="2200" b="0" i="0" u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1F497D"/>
              </a:buClr>
              <a:buSzPts val="2200"/>
              <a:buFont typeface="Arial"/>
              <a:buChar char="•"/>
            </a:pPr>
            <a:r>
              <a:rPr lang="en-US" sz="22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Parafrasejar (fer petits resums) i reflectir sentiments</a:t>
            </a:r>
            <a:endParaRPr/>
          </a:p>
          <a:p>
            <a:pPr marL="342900" marR="0" lvl="0" indent="-203200" algn="l" rtl="0">
              <a:spcBef>
                <a:spcPts val="440"/>
              </a:spcBef>
              <a:spcAft>
                <a:spcPts val="0"/>
              </a:spcAft>
              <a:buClr>
                <a:srgbClr val="004586"/>
              </a:buClr>
              <a:buSzPts val="2200"/>
              <a:buFont typeface="Arial"/>
              <a:buNone/>
            </a:pPr>
            <a:endParaRPr sz="2200" b="0" i="0" u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Shape 44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ts val="1200"/>
                <a:buFont typeface="Calibri"/>
                <a:buNone/>
              </a:pPr>
              <a:t>49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Calibri"/>
              <a:buNone/>
            </a:pPr>
            <a:r>
              <a:rPr lang="en-US" sz="4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Així, quan direm que hi ha assetjament?</a:t>
            </a:r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700"/>
              <a:buFont typeface="Arial"/>
              <a:buChar char="•"/>
            </a:pPr>
            <a:r>
              <a:rPr lang="en-US" sz="27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Conductes d’agressió física, verbal o relacional cap a un o varis alumnes</a:t>
            </a:r>
            <a:endParaRPr/>
          </a:p>
          <a:p>
            <a:pPr marL="342900" marR="0" lvl="0" indent="-171450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004586"/>
              </a:buClr>
              <a:buSzPts val="2700"/>
              <a:buFont typeface="Arial"/>
              <a:buNone/>
            </a:pPr>
            <a:endParaRPr sz="27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002060"/>
              </a:buClr>
              <a:buSzPts val="2700"/>
              <a:buFont typeface="Arial"/>
              <a:buChar char="•"/>
            </a:pPr>
            <a:r>
              <a:rPr lang="en-US" sz="27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Mantingudes en el temps</a:t>
            </a:r>
            <a:endParaRPr/>
          </a:p>
          <a:p>
            <a:pPr marL="342900" marR="0" lvl="0" indent="-171450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004586"/>
              </a:buClr>
              <a:buSzPts val="2700"/>
              <a:buFont typeface="Arial"/>
              <a:buNone/>
            </a:pPr>
            <a:endParaRPr sz="27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002060"/>
              </a:buClr>
              <a:buSzPts val="2700"/>
              <a:buFont typeface="Arial"/>
              <a:buChar char="•"/>
            </a:pPr>
            <a:r>
              <a:rPr lang="en-US" sz="27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Desequilibri de poder. L’alumne/a es troba en situació d’evident inferioritat respecte a un   grup d’alumnes</a:t>
            </a:r>
            <a:endParaRPr/>
          </a:p>
          <a:p>
            <a:pPr marL="342900" marR="0" lvl="0" indent="-171450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004586"/>
              </a:buClr>
              <a:buSzPts val="2700"/>
              <a:buFont typeface="Arial"/>
              <a:buNone/>
            </a:pPr>
            <a:endParaRPr sz="27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002060"/>
              </a:buClr>
              <a:buSzPts val="2700"/>
              <a:buFont typeface="Arial"/>
              <a:buChar char="•"/>
            </a:pPr>
            <a:r>
              <a:rPr lang="en-US" sz="27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 Existeix una intenció d’humiliar o d’agredir a l’alumne/es que es sent victimitzat.</a:t>
            </a:r>
            <a:endParaRPr/>
          </a:p>
          <a:p>
            <a:pPr marL="342900" marR="0" lvl="0" indent="-171450" algn="l" rtl="0">
              <a:spcBef>
                <a:spcPts val="540"/>
              </a:spcBef>
              <a:spcAft>
                <a:spcPts val="0"/>
              </a:spcAft>
              <a:buClr>
                <a:srgbClr val="004586"/>
              </a:buClr>
              <a:buSzPts val="2700"/>
              <a:buFont typeface="Arial"/>
              <a:buNone/>
            </a:pPr>
            <a:endParaRPr sz="27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 txBox="1">
            <a:spLocks noGrp="1"/>
          </p:cNvSpPr>
          <p:nvPr>
            <p:ph type="title"/>
          </p:nvPr>
        </p:nvSpPr>
        <p:spPr>
          <a:xfrm>
            <a:off x="250825" y="28527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Pràctica de L’ESCOLTA</a:t>
            </a: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Formes d’escoltar</a:t>
            </a:r>
            <a:endParaRPr/>
          </a:p>
        </p:txBody>
      </p:sp>
      <p:sp>
        <p:nvSpPr>
          <p:cNvPr id="460" name="Shape 460"/>
          <p:cNvSpPr txBox="1">
            <a:spLocks noGrp="1"/>
          </p:cNvSpPr>
          <p:nvPr>
            <p:ph type="body" idx="1"/>
          </p:nvPr>
        </p:nvSpPr>
        <p:spPr>
          <a:xfrm>
            <a:off x="179387" y="1196975"/>
            <a:ext cx="8785225" cy="532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None/>
            </a:pP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Un alumne conta que l’amenacen de pegar-li a la sortida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Jutjar</a:t>
            </a: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: i tu, què has fet perquè t’amenacin?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Interrompre</a:t>
            </a: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: Bé, tenc pressa, anem per feina, què vols?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Llevar importància</a:t>
            </a: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: no deu ser per tant. No els escoltis, això són tonteries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Aconsellar</a:t>
            </a: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: el que has de fer és estudiar més i no ficar-te en problemes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Criticar</a:t>
            </a: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: no és que siguis un santet. Has fet els deures?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Resposta empàtica</a:t>
            </a: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: pel que veig pareix que estàs espantat perquè diuen que te pegaran a la sortida i vols que facem alguna cosa</a:t>
            </a:r>
            <a:endParaRPr/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Shape 465"/>
          <p:cNvSpPr txBox="1">
            <a:spLocks noGrp="1"/>
          </p:cNvSpPr>
          <p:nvPr>
            <p:ph type="title"/>
          </p:nvPr>
        </p:nvSpPr>
        <p:spPr>
          <a:xfrm>
            <a:off x="250825" y="28527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Pràctica de l’entrevista</a:t>
            </a:r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 txBox="1">
            <a:spLocks noGrp="1"/>
          </p:cNvSpPr>
          <p:nvPr>
            <p:ph type="body" idx="1"/>
          </p:nvPr>
        </p:nvSpPr>
        <p:spPr>
          <a:xfrm>
            <a:off x="214312" y="1285875"/>
            <a:ext cx="8715375" cy="528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 fan grups de tres membres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Alumne o família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Referent,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Observador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Calibri"/>
              <a:buAutoNum type="arabicPeriod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L’alumne (o família) conta un cas que ha viscut 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El referent l’entrevista i l’escolta mirant de posar-se en la seva pell, d’entendre què passa i com es sent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L’observador observa si s’empren les pautes d’escolta activa</a:t>
            </a:r>
            <a:endParaRPr/>
          </a:p>
          <a:p>
            <a: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Shape 47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Entrevista 1</a:t>
            </a:r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 txBox="1">
            <a:spLocks noGrp="1"/>
          </p:cNvSpPr>
          <p:nvPr>
            <p:ph type="body" idx="1"/>
          </p:nvPr>
        </p:nvSpPr>
        <p:spPr>
          <a:xfrm>
            <a:off x="457200" y="620712"/>
            <a:ext cx="8229600" cy="5505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Calibri"/>
              <a:buAutoNum type="arabicPeriod" startAt="2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Alguns referents expliquen el que els han contat com si ells fossin l’alumne (família)</a:t>
            </a:r>
            <a:endParaRPr/>
          </a:p>
          <a:p>
            <a:pPr marL="914400" marR="0" lvl="1" indent="-5143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“...</a:t>
            </a:r>
            <a:r>
              <a:rPr lang="en-US" sz="24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Hola. Som en/na ............................... (</a:t>
            </a:r>
            <a:r>
              <a:rPr lang="en-US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el nom de l’alumne/a assetjat/da</a:t>
            </a:r>
            <a:r>
              <a:rPr lang="en-US" sz="24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) i en aquests moments/fa uns dies/darrerament ............................................................... (</a:t>
            </a:r>
            <a:r>
              <a:rPr lang="en-US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explica breument el que li està passant)</a:t>
            </a:r>
            <a:r>
              <a:rPr lang="en-US" sz="24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; aquesta situació fa que em senti............................. (</a:t>
            </a:r>
            <a:r>
              <a:rPr lang="en-US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explica com es sent</a:t>
            </a:r>
            <a:r>
              <a:rPr lang="en-US" sz="24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); per sentir-me millor, necessitaria que ...................... </a:t>
            </a:r>
            <a:r>
              <a:rPr lang="en-US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(intenta concretar què li fa falta que passi)”</a:t>
            </a: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Shape 481"/>
          <p:cNvSpPr txBox="1">
            <a:spLocks noGrp="1"/>
          </p:cNvSpPr>
          <p:nvPr>
            <p:ph type="body" idx="1"/>
          </p:nvPr>
        </p:nvSpPr>
        <p:spPr>
          <a:xfrm>
            <a:off x="457200" y="620712"/>
            <a:ext cx="8229600" cy="5505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Calibri"/>
              <a:buAutoNum type="arabicPeriod" startAt="3"/>
            </a:pP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Alguns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“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alumnes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”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diuen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com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s’han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sentit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al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sentir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com el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seu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referent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explicava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el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que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ells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li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havien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contat</a:t>
            </a:r>
            <a:endParaRPr dirty="0"/>
          </a:p>
          <a:p>
            <a:pPr marL="514350" marR="0" lvl="0" indent="-3111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Calibri"/>
              <a:buNone/>
            </a:pPr>
            <a:endParaRPr sz="3200" b="0" i="0" u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en-US" sz="3200" b="0" i="0" u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r>
              <a:rPr lang="en-US" sz="3200" b="0" i="0" u="none" dirty="0" err="1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Alguns</a:t>
            </a:r>
            <a:r>
              <a:rPr lang="en-US" sz="3200" b="0" i="0" u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observadors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comenten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el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que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han</a:t>
            </a:r>
            <a:r>
              <a:rPr lang="en-US" sz="3200" b="0" i="0" u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0" u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observat</a:t>
            </a:r>
            <a:endParaRPr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hape 48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Entrevista 2</a:t>
            </a:r>
            <a:endParaRPr/>
          </a:p>
        </p:txBody>
      </p:sp>
      <p:sp>
        <p:nvSpPr>
          <p:cNvPr id="487" name="Shape 487"/>
          <p:cNvSpPr txBox="1">
            <a:spLocks noGrp="1"/>
          </p:cNvSpPr>
          <p:nvPr>
            <p:ph type="body" idx="1"/>
          </p:nvPr>
        </p:nvSpPr>
        <p:spPr>
          <a:xfrm>
            <a:off x="214312" y="1268412"/>
            <a:ext cx="8715375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En grups de 3: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Família,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Referent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Observador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Calibri"/>
              <a:buAutoNum type="arabicPeriod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La família explica una situació i el referent: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Fa preguntes per aclarir què passa, com es sent l’alumne (annex 3) i què vol la família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escolta activament i pren notes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explica el que es farà i mira d’obtenir la confiança i col·laboració de la família (no contactar amb altres)</a:t>
            </a:r>
            <a:endParaRPr/>
          </a:p>
          <a:p>
            <a: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Shape 492"/>
          <p:cNvSpPr txBox="1">
            <a:spLocks noGrp="1"/>
          </p:cNvSpPr>
          <p:nvPr>
            <p:ph type="body" idx="4294967295"/>
          </p:nvPr>
        </p:nvSpPr>
        <p:spPr>
          <a:xfrm>
            <a:off x="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Calibri"/>
              <a:buAutoNum type="arabicPeriod" startAt="2"/>
            </a:pPr>
            <a:r>
              <a:rPr lang="en-US" sz="3200" b="0" i="0" u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Posada en comú dins cada grup:</a:t>
            </a:r>
            <a:endParaRPr/>
          </a:p>
          <a:p>
            <a:pPr marL="914400" marR="0" lvl="1" indent="-5143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Família: com s’ha sentit</a:t>
            </a:r>
            <a:endParaRPr/>
          </a:p>
          <a:p>
            <a:pPr marL="914400" marR="0" lvl="1" indent="-5143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Referent: com li ha anat</a:t>
            </a:r>
            <a:endParaRPr/>
          </a:p>
          <a:p>
            <a:pPr marL="914400" marR="0" lvl="1" indent="-5143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Observador: què ha observat</a:t>
            </a:r>
            <a:endParaRPr/>
          </a:p>
          <a:p>
            <a:pPr marL="914400" marR="0" lvl="1" indent="-3365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458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Calibri"/>
              <a:buAutoNum type="arabicPeriod" startAt="2"/>
            </a:pPr>
            <a:r>
              <a:rPr lang="en-US" sz="3200" b="0" i="0" u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Posada en comú en gran grup</a:t>
            </a:r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Shape 497" descr="ESCOL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2587" y="704850"/>
            <a:ext cx="5838825" cy="544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 txBox="1">
            <a:spLocks noGrp="1"/>
          </p:cNvSpPr>
          <p:nvPr>
            <p:ph type="title"/>
          </p:nvPr>
        </p:nvSpPr>
        <p:spPr>
          <a:xfrm>
            <a:off x="428625" y="27860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Sociograma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Consciència de que hi ha assetjament</a:t>
            </a:r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57200" y="1916112"/>
            <a:ext cx="8229600" cy="421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900"/>
              <a:buFont typeface="Arial"/>
              <a:buChar char="•"/>
            </a:pPr>
            <a:r>
              <a:rPr lang="en-US" sz="29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Abans de l’any 2000 a Espanya gairebé no es parlava d’assetjament. No era un fenòmen reconegut</a:t>
            </a:r>
            <a:endParaRPr/>
          </a:p>
          <a:p>
            <a:pPr marL="342900" marR="0" lvl="0" indent="-158750" algn="l" rtl="0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Clr>
                <a:srgbClr val="004586"/>
              </a:buClr>
              <a:buSzPts val="2900"/>
              <a:buFont typeface="Arial"/>
              <a:buNone/>
            </a:pPr>
            <a:endParaRPr sz="29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Clr>
                <a:srgbClr val="002060"/>
              </a:buClr>
              <a:buSzPts val="2900"/>
              <a:buFont typeface="Arial"/>
              <a:buChar char="•"/>
            </a:pPr>
            <a:r>
              <a:rPr lang="en-US" sz="29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Cas Jokin, setembre de 2004</a:t>
            </a:r>
            <a:endParaRPr/>
          </a:p>
          <a:p>
            <a:pPr marL="342900" marR="0" lvl="0" indent="-158750" algn="l" rtl="0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Clr>
                <a:srgbClr val="004586"/>
              </a:buClr>
              <a:buSzPts val="2900"/>
              <a:buFont typeface="Arial"/>
              <a:buNone/>
            </a:pPr>
            <a:endParaRPr sz="29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58750" algn="l" rtl="0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Clr>
                <a:srgbClr val="004586"/>
              </a:buClr>
              <a:buSzPts val="2900"/>
              <a:buFont typeface="Arial"/>
              <a:buNone/>
            </a:pPr>
            <a:endParaRPr sz="29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Clr>
                <a:srgbClr val="002060"/>
              </a:buClr>
              <a:buSzPts val="2900"/>
              <a:buFont typeface="Arial"/>
              <a:buChar char="•"/>
            </a:pPr>
            <a:r>
              <a:rPr lang="en-US" sz="29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Sensibilització ciutadana. Increment de  demandes d’intervenció per part de les famílies</a:t>
            </a:r>
            <a:endParaRPr/>
          </a:p>
          <a:p>
            <a:pPr marL="342900" marR="0" lvl="0" indent="-158750" algn="l" rtl="0">
              <a:spcBef>
                <a:spcPts val="580"/>
              </a:spcBef>
              <a:spcAft>
                <a:spcPts val="0"/>
              </a:spcAft>
              <a:buClr>
                <a:srgbClr val="004586"/>
              </a:buClr>
              <a:buSzPts val="2900"/>
              <a:buFont typeface="Arial"/>
              <a:buNone/>
            </a:pPr>
            <a:endParaRPr sz="29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Shape 507"/>
          <p:cNvSpPr txBox="1">
            <a:spLocks noGrp="1"/>
          </p:cNvSpPr>
          <p:nvPr>
            <p:ph type="body" idx="4294967295"/>
          </p:nvPr>
        </p:nvSpPr>
        <p:spPr>
          <a:xfrm>
            <a:off x="0" y="428625"/>
            <a:ext cx="8229600" cy="5126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Representació gràfica de les relacions afectives dins el grup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Hi ha centres que els fan com a part del pla d’acció tutorial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El CESC </a:t>
            </a:r>
            <a:r>
              <a:rPr lang="en-US" sz="2400" b="0" i="0" u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(Conductes i Experiències Socials a Classe) </a:t>
            </a:r>
            <a:r>
              <a:rPr lang="en-US" sz="3200" b="0" i="0" u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inclou preguntes sobre: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Amistat / rebuig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Agressivitat / victimització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Prosocialitat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Versions: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Paper i llapis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4586"/>
                </a:solidFill>
                <a:latin typeface="Calibri"/>
                <a:ea typeface="Calibri"/>
                <a:cs typeface="Calibri"/>
                <a:sym typeface="Calibri"/>
              </a:rPr>
              <a:t>Moodle</a:t>
            </a:r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" name="Shape 512" descr="cesc infantil i primaria.PNG"/>
          <p:cNvPicPr preferRelativeResize="0">
            <a:picLocks noGrp="1"/>
          </p:cNvPicPr>
          <p:nvPr>
            <p:ph type="body" idx="4294967295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260350"/>
            <a:ext cx="5561012" cy="5865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Shape 5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50" y="1587"/>
            <a:ext cx="6210300" cy="67230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" name="Shape 5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50" y="112712"/>
            <a:ext cx="5838825" cy="6202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Shape 5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>
              <a:solidFill>
                <a:srgbClr val="00458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9" name="Shape 5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3500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Shape 5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3500437"/>
            <a:ext cx="9151937" cy="3357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Shape 5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6" name="Shape 5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>
              <a:solidFill>
                <a:srgbClr val="00458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7" name="Shape 5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387" y="476250"/>
            <a:ext cx="8964612" cy="229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Shape 5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3500437"/>
            <a:ext cx="8893175" cy="3157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4" name="Shape 5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>
              <a:solidFill>
                <a:srgbClr val="00458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5" name="Shape 5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0825" y="-25400"/>
            <a:ext cx="8388350" cy="688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Shape 5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Quina utilitat té el sociograma?</a:t>
            </a:r>
            <a:endParaRPr/>
          </a:p>
        </p:txBody>
      </p:sp>
      <p:sp>
        <p:nvSpPr>
          <p:cNvPr id="551" name="Shape 551"/>
          <p:cNvSpPr txBox="1">
            <a:spLocks noGrp="1"/>
          </p:cNvSpPr>
          <p:nvPr>
            <p:ph type="body" idx="1"/>
          </p:nvPr>
        </p:nvSpPr>
        <p:spPr>
          <a:xfrm>
            <a:off x="250825" y="1196975"/>
            <a:ext cx="8642350" cy="5472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Tendrem molta informació de la classe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Un alumne </a:t>
            </a:r>
            <a:r>
              <a:rPr lang="en-US" sz="28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popular</a:t>
            </a: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dins la classe, o amb un grupet d’amics, difícilment és objecte d’assetjament (cercle de l’assetjament)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Veurem si els companys veuen el nostre alumne com a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Ignorat</a:t>
            </a: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lang="en-US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rebutjat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Víctima</a:t>
            </a: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d’agressions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Veurem alumnes que agredeixen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Veurem qui són els alumnes populars i els </a:t>
            </a:r>
            <a:r>
              <a:rPr lang="en-US" sz="2800" b="1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prosocials</a:t>
            </a:r>
            <a:endParaRPr/>
          </a:p>
          <a:p>
            <a: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1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Shape 556"/>
          <p:cNvSpPr txBox="1">
            <a:spLocks noGrp="1"/>
          </p:cNvSpPr>
          <p:nvPr>
            <p:ph type="title"/>
          </p:nvPr>
        </p:nvSpPr>
        <p:spPr>
          <a:xfrm>
            <a:off x="323850" y="299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Reunió amb el grup </a:t>
            </a:r>
            <a:b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d’alumnes ajudants</a:t>
            </a:r>
            <a:b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ANNEX 4</a:t>
            </a:r>
            <a:endParaRPr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hape 5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Qui són?</a:t>
            </a:r>
            <a:endParaRPr/>
          </a:p>
        </p:txBody>
      </p:sp>
      <p:sp>
        <p:nvSpPr>
          <p:cNvPr id="562" name="Shape 56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 3 a 6 alumnes prosocials o que poden ajudar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Indicats per l’alumne al que molesten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També ens pot ajudar el sociograma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Arial"/>
              <a:buNone/>
            </a:pPr>
            <a:r>
              <a:rPr lang="en-US" sz="4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Conseqüències</a:t>
            </a:r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Per qui el pateix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–"/>
            </a:pPr>
            <a:r>
              <a:rPr lang="en-US"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Comportaments derivats de sentir </a:t>
            </a:r>
            <a:r>
              <a:rPr lang="en-US" sz="2000" b="0" i="0" u="sng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ansietat</a:t>
            </a:r>
            <a:r>
              <a:rPr lang="en-US"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pel que li pugui passar al centre: menys ganes de menjar, dorm pitjor, por d’anar a l’escola, canvis d’humor, baixa el rendiment acadèmic, etc.</a:t>
            </a:r>
            <a:endParaRPr/>
          </a:p>
          <a:p>
            <a:pPr marL="742950" marR="0" lvl="1" indent="-18415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18415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Pels que el molesten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–"/>
            </a:pPr>
            <a:r>
              <a:rPr lang="en-US"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Insensibilitat cap el patiment d’altres</a:t>
            </a:r>
            <a:endParaRPr/>
          </a:p>
          <a:p>
            <a:pPr marL="742950" marR="0" lvl="1" indent="-18415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4586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Pels espectadors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–"/>
            </a:pPr>
            <a:r>
              <a:rPr lang="en-US"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Aprenen a tolerar i no enfrontar comportaments injustos</a:t>
            </a:r>
            <a:endParaRPr/>
          </a:p>
          <a:p>
            <a:pPr marL="342900" marR="0" lvl="0" indent="-2159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Shape 56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Com poden ajudar?</a:t>
            </a:r>
            <a:endParaRPr/>
          </a:p>
        </p:txBody>
      </p:sp>
      <p:sp>
        <p:nvSpPr>
          <p:cNvPr id="568" name="Shape 56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Donant informació concreta sobre el que passa a la classe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Molesten a algú?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Qui ho fa? Què li fan? Quan li fan?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Oferint propostes i compromisos sobre com donar suport a l’alumne que pateix</a:t>
            </a:r>
            <a:endParaRPr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Shape 5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70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Reunió amb els ajudants</a:t>
            </a:r>
            <a:endParaRPr/>
          </a:p>
        </p:txBody>
      </p:sp>
      <p:sp>
        <p:nvSpPr>
          <p:cNvPr id="574" name="Shape 574"/>
          <p:cNvSpPr txBox="1">
            <a:spLocks noGrp="1"/>
          </p:cNvSpPr>
          <p:nvPr>
            <p:ph type="body" idx="1"/>
          </p:nvPr>
        </p:nvSpPr>
        <p:spPr>
          <a:xfrm>
            <a:off x="457200" y="1000125"/>
            <a:ext cx="8229600" cy="545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Introduir-la</a:t>
            </a:r>
            <a:endParaRPr/>
          </a:p>
          <a:p>
            <a:pPr marL="342900" marR="0" lvl="0" indent="-342900" algn="l" rtl="0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Tranquil·litzar</a:t>
            </a:r>
            <a:endParaRPr/>
          </a:p>
          <a:p>
            <a:pPr marL="342900" marR="0" lvl="0" indent="-342900" algn="l" rtl="0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Demanar sobre la classe</a:t>
            </a:r>
            <a:endParaRPr/>
          </a:p>
          <a:p>
            <a:pPr marL="342900" marR="0" lvl="0" indent="-342900" algn="l" rtl="0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Acordar com poden ajudar</a:t>
            </a:r>
            <a:endParaRPr/>
          </a:p>
          <a:p>
            <a:pPr marL="342900" marR="0" lvl="0" indent="-342900" algn="l" rtl="0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Prendre nota dels acords (annex 5)</a:t>
            </a:r>
            <a:endParaRPr/>
          </a:p>
          <a:p>
            <a:pPr marL="342900" marR="0" lvl="0" indent="-342900" algn="l" rtl="0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Fixar data de revisió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Shape 579"/>
          <p:cNvSpPr txBox="1"/>
          <p:nvPr/>
        </p:nvSpPr>
        <p:spPr>
          <a:xfrm>
            <a:off x="1331912" y="404812"/>
            <a:ext cx="2600325" cy="769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ANNEX 4</a:t>
            </a:r>
            <a:endParaRPr/>
          </a:p>
        </p:txBody>
      </p:sp>
      <p:pic>
        <p:nvPicPr>
          <p:cNvPr id="580" name="Shape 580" descr="Captura4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0112" y="1341437"/>
            <a:ext cx="6807200" cy="4319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Shape 585"/>
          <p:cNvSpPr txBox="1"/>
          <p:nvPr/>
        </p:nvSpPr>
        <p:spPr>
          <a:xfrm>
            <a:off x="500062" y="29289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Primera reunió de gestió del cas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Calibri"/>
              <a:buNone/>
            </a:pPr>
            <a:r>
              <a:rPr lang="en-US" sz="20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ANNEX 5</a:t>
            </a:r>
            <a:endParaRPr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Shape 59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Primera reunió de gestió del cas</a:t>
            </a:r>
            <a:endParaRPr/>
          </a:p>
        </p:txBody>
      </p:sp>
      <p:sp>
        <p:nvSpPr>
          <p:cNvPr id="591" name="Shape 59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Qui participa a la reunió</a:t>
            </a:r>
            <a:endParaRPr sz="24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Referent</a:t>
            </a: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Algú de l'equip directiu (ja que ha d’estar al corrent d’aquest tipus de situacions), </a:t>
            </a: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Tutor/a (ha de saber allò que afecta a la seva classe)</a:t>
            </a: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Orientadora/a per conèixer el cas i aportar suggerències d'intervenció cap els alumnes participants</a:t>
            </a: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159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Shape 596"/>
          <p:cNvSpPr txBox="1">
            <a:spLocks noGrp="1"/>
          </p:cNvSpPr>
          <p:nvPr>
            <p:ph type="body" idx="1"/>
          </p:nvPr>
        </p:nvSpPr>
        <p:spPr>
          <a:xfrm>
            <a:off x="457200" y="404812"/>
            <a:ext cx="8229600" cy="572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Calibri"/>
              <a:buAutoNum type="arabicPeriod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El referent presenta els resultats de les entrevistes amb:</a:t>
            </a:r>
            <a:endParaRPr sz="24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alumne possible víctima i família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sociograma de la classe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reunió amb els alumnes ajudants</a:t>
            </a:r>
            <a:endParaRPr/>
          </a:p>
          <a:p>
            <a:pPr marL="514350" marR="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Calibri"/>
              <a:buAutoNum type="arabicPeriod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El referent justifica si les entrevistes amb l’alumne presumpte víctima mostren una situació que podria ser d’assetjament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Conductes d’agressió física, verbal o relacional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Mantingudes al llarg del temps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Des d’una postura de força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L’alumne ho viu amb sentiments d’angoixa, por a anar al centre, etc.</a:t>
            </a:r>
            <a:endParaRPr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 txBox="1">
            <a:spLocks noGrp="1"/>
          </p:cNvSpPr>
          <p:nvPr>
            <p:ph type="body" idx="1"/>
          </p:nvPr>
        </p:nvSpPr>
        <p:spPr>
          <a:xfrm>
            <a:off x="457200" y="404812"/>
            <a:ext cx="8229600" cy="572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Calibri"/>
              <a:buAutoNum type="arabicPeriod" startAt="3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El referent presenta els resultats del sociograma, per veure si donen suport a que sigui un cas d’assetjament: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Alumne sense tries (ignorat)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Alumne rebutjat (alumne amb moltes tries negatives)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Alumne victimitzat, segons els companys</a:t>
            </a:r>
            <a:endParaRPr/>
          </a:p>
          <a:p>
            <a:pPr marL="11430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Atenció als casos en els que és victimitzati al mateix temps mostra conductes agressives (víctima provocativa?)</a:t>
            </a:r>
            <a:endParaRPr/>
          </a:p>
          <a:p>
            <a:pPr marL="514350" marR="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Calibri"/>
              <a:buAutoNum type="arabicPeriod" startAt="3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El referent fa un resum de la reunió amb els ajudants: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La informació dels alumnes indica assetjament? Qui el fa?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Com donaran suport els ajudants?</a:t>
            </a: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15900" algn="l" rtl="0"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Shape 606"/>
          <p:cNvSpPr txBox="1">
            <a:spLocks noGrp="1"/>
          </p:cNvSpPr>
          <p:nvPr>
            <p:ph type="body" idx="1"/>
          </p:nvPr>
        </p:nvSpPr>
        <p:spPr>
          <a:xfrm>
            <a:off x="179387" y="1125537"/>
            <a:ext cx="8785225" cy="4246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Calibri"/>
              <a:buAutoNum type="arabicPeriod" startAt="5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Debat entre els participants. Amb la informació disponible, es tracta d’un cas d’assetjament?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Sí. Es segueix el protocol. Fan falta mesures de protecció? Concretar quines.</a:t>
            </a:r>
            <a:endParaRPr/>
          </a:p>
          <a:p>
            <a:pPr marL="11430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Char char="–"/>
            </a:pPr>
            <a:r>
              <a:rPr lang="en-US" sz="2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Comunicar-ho a l’inspector del centre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No. Justificar-ho i decidir com es tractarà el cas. Si és el cas, planificar reunió de tancament amb la família</a:t>
            </a:r>
            <a:endParaRPr sz="28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Shape 611"/>
          <p:cNvSpPr txBox="1"/>
          <p:nvPr/>
        </p:nvSpPr>
        <p:spPr>
          <a:xfrm>
            <a:off x="250825" y="260350"/>
            <a:ext cx="8642350" cy="1077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3200"/>
              <a:buFont typeface="Calibri"/>
              <a:buAutoNum type="arabicPeriod" startAt="6"/>
            </a:pPr>
            <a:r>
              <a:rPr lang="en-US" sz="32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Acta de la reunió (ANNEX 5). [Recordar la importància de documentar-ho tot]</a:t>
            </a:r>
            <a:endParaRPr/>
          </a:p>
        </p:txBody>
      </p:sp>
      <p:pic>
        <p:nvPicPr>
          <p:cNvPr id="612" name="Shape 612" descr="A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5150" y="1628775"/>
            <a:ext cx="5381625" cy="452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Shape 617"/>
          <p:cNvSpPr txBox="1"/>
          <p:nvPr/>
        </p:nvSpPr>
        <p:spPr>
          <a:xfrm>
            <a:off x="611187" y="0"/>
            <a:ext cx="4078287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618" name="Shape 618"/>
          <p:cNvSpPr/>
          <p:nvPr/>
        </p:nvSpPr>
        <p:spPr>
          <a:xfrm>
            <a:off x="1331912" y="404812"/>
            <a:ext cx="6408737" cy="5903912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21596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31800" marR="0" lvl="0" indent="-32385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Amb quines sabates te’n vas?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A2C7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539750" y="19891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Quines condicions faciliten que es doni l’assetjament escolar?</a:t>
            </a:r>
            <a:endParaRPr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 txBox="1">
            <a:spLocks noGrp="1"/>
          </p:cNvSpPr>
          <p:nvPr>
            <p:ph type="title"/>
          </p:nvPr>
        </p:nvSpPr>
        <p:spPr>
          <a:xfrm>
            <a:off x="468312" y="27813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Arial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Taller  </a:t>
            </a:r>
            <a:r>
              <a:rPr lang="en-US"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d’intervenció</a:t>
            </a:r>
            <a:r>
              <a:rPr lang="en-US" sz="4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en casos d’assetjament</a:t>
            </a:r>
            <a:br>
              <a:rPr lang="en-US" sz="4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8" name="Shape 628" descr="CONV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73037"/>
            <a:ext cx="9144000" cy="651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hape 633"/>
          <p:cNvSpPr txBox="1">
            <a:spLocks noGrp="1"/>
          </p:cNvSpPr>
          <p:nvPr>
            <p:ph type="title"/>
          </p:nvPr>
        </p:nvSpPr>
        <p:spPr>
          <a:xfrm>
            <a:off x="0" y="1484312"/>
            <a:ext cx="88582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Calibri"/>
              <a:buNone/>
            </a:pPr>
            <a:r>
              <a:rPr lang="en-US" sz="4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Entrevistes amb l’alumnat que molesta.</a:t>
            </a: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Basades en el mètode Pikas</a:t>
            </a:r>
            <a:b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ANNEX 6</a:t>
            </a:r>
            <a:endParaRPr/>
          </a:p>
        </p:txBody>
      </p:sp>
      <p:pic>
        <p:nvPicPr>
          <p:cNvPr id="634" name="Shape 6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32137" y="3500437"/>
            <a:ext cx="2454275" cy="26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Shape 639"/>
          <p:cNvSpPr txBox="1">
            <a:spLocks noGrp="1"/>
          </p:cNvSpPr>
          <p:nvPr>
            <p:ph type="title"/>
          </p:nvPr>
        </p:nvSpPr>
        <p:spPr>
          <a:xfrm>
            <a:off x="214312" y="274637"/>
            <a:ext cx="8715375" cy="796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Per què emprarem aquest mètode?</a:t>
            </a:r>
            <a:endParaRPr/>
          </a:p>
        </p:txBody>
      </p:sp>
      <p:sp>
        <p:nvSpPr>
          <p:cNvPr id="640" name="Shape 640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5500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Quan fem acusacions, o judicis, sovint els altres es posen en actitud defensiva:</a:t>
            </a:r>
            <a:endParaRPr/>
          </a:p>
          <a:p>
            <a:pPr marL="800100" marR="0" lvl="3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Neguen els fets</a:t>
            </a:r>
            <a:endParaRPr/>
          </a:p>
          <a:p>
            <a:pPr marL="800100" marR="0" lvl="3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Donen culpes a altres, incloent a la víctima</a:t>
            </a:r>
            <a:endParaRPr/>
          </a:p>
          <a:p>
            <a:pPr marL="800100" marR="0" lvl="3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 neguen a col·laborar o no aporten cap idea</a:t>
            </a:r>
            <a:endParaRPr/>
          </a:p>
          <a:p>
            <a:pPr marL="800100" marR="0" lvl="3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Fan el possible per no dir res “que pugui ser emprat en contra seva”</a:t>
            </a:r>
            <a:endParaRPr/>
          </a:p>
          <a:p>
            <a:pPr marL="800100" marR="0" lvl="3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 mostren disposats a col·laborar, però “ho obliden” quan no hi som a davant</a:t>
            </a:r>
            <a:endParaRPr/>
          </a:p>
          <a:p>
            <a:pPr marL="800100" marR="0" lvl="3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3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2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Shape 6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Volem que els alumnes</a:t>
            </a:r>
            <a:endParaRPr/>
          </a:p>
        </p:txBody>
      </p:sp>
      <p:sp>
        <p:nvSpPr>
          <p:cNvPr id="646" name="Shape 6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Entenguin que el que han fet causa dolor a un company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 faci responsables del que han fet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 comprometin a aturar l’assetjament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Facin propostes realistes i efectives de canvi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Compleixin els acords i col·laborin en la millora de la situació</a:t>
            </a:r>
            <a:endParaRPr/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rgbClr val="004586"/>
              </a:buClr>
              <a:buSzPts val="3200"/>
              <a:buFont typeface="Arial"/>
              <a:buNone/>
            </a:pPr>
            <a:endParaRPr sz="3200" b="0" i="0" u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Què farem?</a:t>
            </a:r>
            <a:endParaRPr/>
          </a:p>
        </p:txBody>
      </p:sp>
      <p:sp>
        <p:nvSpPr>
          <p:cNvPr id="652" name="Shape 652"/>
          <p:cNvSpPr txBox="1">
            <a:spLocks noGrp="1"/>
          </p:cNvSpPr>
          <p:nvPr>
            <p:ph type="body" idx="1"/>
          </p:nvPr>
        </p:nvSpPr>
        <p:spPr>
          <a:xfrm>
            <a:off x="250825" y="981075"/>
            <a:ext cx="8642350" cy="5662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Entrevistes individuals, evitant la comunicació entre els alumnes, fins haver-les fet totes</a:t>
            </a:r>
            <a:endParaRPr/>
          </a:p>
          <a:p>
            <a:pPr marL="342900" marR="0" lvl="2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Esquema de les entrevistes:</a:t>
            </a:r>
            <a:endParaRPr/>
          </a:p>
          <a:p>
            <a:pPr marL="800100" marR="0" lvl="3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Donar una benvinguda neutral</a:t>
            </a:r>
            <a:endParaRPr/>
          </a:p>
          <a:p>
            <a:pPr marL="800100" marR="0" lvl="3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Demanar com va la classe</a:t>
            </a:r>
            <a:endParaRPr/>
          </a:p>
          <a:p>
            <a:pPr marL="800100" marR="0" lvl="3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Deixar clar que coneixem el que passa a la classe (amb l’alumne al que molesten), i que això ens preocupa</a:t>
            </a:r>
            <a:endParaRPr/>
          </a:p>
          <a:p>
            <a:pPr marL="800100" marR="0" lvl="3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Fomentar l’empatia cap a l’alumne que pateix</a:t>
            </a:r>
            <a:endParaRPr/>
          </a:p>
          <a:p>
            <a:pPr marL="800100" marR="0" lvl="3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Motivar a l’alumne per a que adopti un rol col·laborador</a:t>
            </a:r>
            <a:endParaRPr/>
          </a:p>
          <a:p>
            <a:pPr marL="800100" marR="0" lvl="3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Acordar accions concretes per a millorar les coses, així com una data de revisió dels acords</a:t>
            </a:r>
            <a:endParaRPr/>
          </a:p>
          <a:p>
            <a:pPr marL="342900" marR="0" lvl="2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Fer una entrevista per revisar els acords i comprovar que les coses van bé</a:t>
            </a:r>
            <a:endParaRPr/>
          </a:p>
          <a:p>
            <a:pPr marL="800100" marR="0" lvl="3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3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3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4586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2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2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2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2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2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2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2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rgbClr val="004586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Shape 6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Dificultats possibles</a:t>
            </a:r>
            <a:endParaRPr/>
          </a:p>
        </p:txBody>
      </p:sp>
      <p:sp>
        <p:nvSpPr>
          <p:cNvPr id="658" name="Shape 6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Silenci: </a:t>
            </a: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espera i repeteix la pregunta. Si és persistent, postposa la reunió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Proposa solució inviable: </a:t>
            </a: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evidenciar la dificultat demanant, </a:t>
            </a:r>
            <a:r>
              <a:rPr lang="en-US" sz="2800" b="0" i="1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 és fes això es solucionaria el problema?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No es vol implicar: </a:t>
            </a: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parla de forma pausada sobre el context social que es dona la’agresió. Intentar aproximar-se a la situació de la víctima. Empatia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Falta de idees per donar solucions: </a:t>
            </a:r>
            <a:r>
              <a:rPr lang="en-US" sz="28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reformular la pregunta, donar més temps …</a:t>
            </a:r>
            <a:endParaRPr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Shape 663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779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Arial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Un guió d’entrevista </a:t>
            </a:r>
            <a:r>
              <a:rPr lang="en-US" sz="2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ANNEX 6</a:t>
            </a:r>
            <a:endParaRPr/>
          </a:p>
        </p:txBody>
      </p:sp>
      <p:sp>
        <p:nvSpPr>
          <p:cNvPr id="664" name="Shape 664"/>
          <p:cNvSpPr txBox="1">
            <a:spLocks noGrp="1"/>
          </p:cNvSpPr>
          <p:nvPr>
            <p:ph type="body" idx="1"/>
          </p:nvPr>
        </p:nvSpPr>
        <p:spPr>
          <a:xfrm>
            <a:off x="179387" y="1196975"/>
            <a:ext cx="8713787" cy="532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Hola, vull parlar amb tu sobre com va la classe.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Te pareix que hi ha algú que ho passa malament a la classe?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Qui és?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Qui són els que el molesten?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Què li fan?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Ets un d’ells?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Com te pareix que es deu sentir? (Demanar que ho expliqui amb cert detall)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Tu vols que ell se senti així?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Què pots fer tu perquè es senti millor, perquè estigui content com els altres?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Estàs disposat a fer-ho? Tenc el teu compromís [de que faràs això que m’has dit]?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1F497D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Moltesgràcies per la teva col·laboració.</a:t>
            </a:r>
            <a:endParaRPr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Shape 6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Entrevistes</a:t>
            </a:r>
            <a:endParaRPr/>
          </a:p>
        </p:txBody>
      </p:sp>
      <p:sp>
        <p:nvSpPr>
          <p:cNvPr id="670" name="Shape 670"/>
          <p:cNvSpPr txBox="1">
            <a:spLocks noGrp="1"/>
          </p:cNvSpPr>
          <p:nvPr>
            <p:ph type="body" idx="1"/>
          </p:nvPr>
        </p:nvSpPr>
        <p:spPr>
          <a:xfrm>
            <a:off x="468312" y="1052512"/>
            <a:ext cx="8505825" cy="554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Amb les famílies dels alumnes que molesten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Hem de valorar si són necessàries i convenients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Cercar la seva col·laboració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Amb l’alumne al que molesten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Forma part de la revisió d’acords de les entrevistes individuals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Amb la família de l’alumne al que molestaven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Per comunicar com s’ha resolt la situació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Reprendre la coordinació amb el tutor, que farà un seguiment</a:t>
            </a:r>
            <a:endParaRPr/>
          </a:p>
          <a:p>
            <a: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Shape 675"/>
          <p:cNvSpPr txBox="1">
            <a:spLocks noGrp="1"/>
          </p:cNvSpPr>
          <p:nvPr>
            <p:ph type="title"/>
          </p:nvPr>
        </p:nvSpPr>
        <p:spPr>
          <a:xfrm>
            <a:off x="395287" y="19891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2a reunió de gestió del cas</a:t>
            </a:r>
            <a:b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ANNEX 7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Arial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Cercle de l’assetjament escolar</a:t>
            </a:r>
            <a:br>
              <a:rPr lang="en-US" sz="4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Dan Olweus 2001</a:t>
            </a:r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323850" y="1268412"/>
            <a:ext cx="8374062" cy="93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2300"/>
              <a:buFont typeface="Arial"/>
              <a:buChar char="•"/>
            </a:pPr>
            <a:r>
              <a:rPr lang="en-US" sz="23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L’assetjament sol ser un fenòmen grupal</a:t>
            </a:r>
            <a:endParaRPr/>
          </a:p>
          <a:p>
            <a:pPr marL="342900" marR="0" lvl="0" indent="-342900" algn="l" rtl="0">
              <a:lnSpc>
                <a:spcPct val="70000"/>
              </a:lnSpc>
              <a:spcBef>
                <a:spcPts val="460"/>
              </a:spcBef>
              <a:spcAft>
                <a:spcPts val="0"/>
              </a:spcAft>
              <a:buClr>
                <a:srgbClr val="1F497D"/>
              </a:buClr>
              <a:buSzPts val="2300"/>
              <a:buFont typeface="Arial"/>
              <a:buChar char="•"/>
            </a:pPr>
            <a:r>
              <a:rPr lang="en-US" sz="2300" b="0" i="0" u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Millorant la convivència dins el grup, podem prevenir molts de casos d’assetjament</a:t>
            </a:r>
            <a:endParaRPr/>
          </a:p>
          <a:p>
            <a:pPr marL="342900" marR="0" lvl="0" indent="-196850" algn="l" rtl="0">
              <a:spcBef>
                <a:spcPts val="460"/>
              </a:spcBef>
              <a:spcAft>
                <a:spcPts val="0"/>
              </a:spcAft>
              <a:buClr>
                <a:srgbClr val="004586"/>
              </a:buClr>
              <a:buSzPts val="2300"/>
              <a:buFont typeface="Arial"/>
              <a:buNone/>
            </a:pPr>
            <a:endParaRPr sz="2300" b="0" i="0" u="none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Shape 1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312" y="2101850"/>
            <a:ext cx="8142287" cy="475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Shape 68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7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2a reunió de gestió del cas</a:t>
            </a:r>
            <a:endParaRPr/>
          </a:p>
        </p:txBody>
      </p:sp>
      <p:sp>
        <p:nvSpPr>
          <p:cNvPr id="681" name="Shape 681"/>
          <p:cNvSpPr txBox="1">
            <a:spLocks noGrp="1"/>
          </p:cNvSpPr>
          <p:nvPr>
            <p:ph type="body" idx="1"/>
          </p:nvPr>
        </p:nvSpPr>
        <p:spPr>
          <a:xfrm>
            <a:off x="250825" y="1196975"/>
            <a:ext cx="8642350" cy="532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Objectius: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Revisar les actuacions:</a:t>
            </a:r>
            <a:endParaRPr/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Tancament positiu del cas. Preveure un seguiment</a:t>
            </a:r>
            <a:endParaRPr/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Tancament negatiu del cas. 	Procediment disciplinari i comunicació, si hi ha fets delictius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Avaluar si és necessari derivar serveis especialitzats</a:t>
            </a:r>
            <a:endParaRPr/>
          </a:p>
          <a:p>
            <a: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4586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Un cop tancat el cas, el referent elaborarà un informe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Descrivint les actuacions i els resultats obtinguts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–"/>
            </a:pPr>
            <a:r>
              <a:rPr lang="en-US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El director el remetrà a l’inspector/a del centre</a:t>
            </a:r>
            <a:endParaRPr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" name="Shape 686" descr="7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6012" y="828675"/>
            <a:ext cx="6184900" cy="4652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Shape 691"/>
          <p:cNvSpPr txBox="1"/>
          <p:nvPr/>
        </p:nvSpPr>
        <p:spPr>
          <a:xfrm>
            <a:off x="179387" y="404812"/>
            <a:ext cx="8856662" cy="50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3200"/>
              <a:buFont typeface="Arial"/>
              <a:buNone/>
            </a:pPr>
            <a:r>
              <a:rPr lang="en-US" sz="32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ANNEX 8 </a:t>
            </a:r>
            <a:r>
              <a:rPr lang="en-US" sz="32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: INFORME DE TANCAMENT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3200"/>
              <a:buFont typeface="Arial"/>
              <a:buNone/>
            </a:pPr>
            <a:r>
              <a:rPr lang="en-US" sz="32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ANNEX 9</a:t>
            </a:r>
            <a:r>
              <a:rPr lang="en-US" sz="32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: REUNIÓ RESTAURATIVA FINAL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3200"/>
              <a:buFont typeface="Arial"/>
              <a:buNone/>
            </a:pPr>
            <a:r>
              <a:rPr lang="en-US" sz="32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ANNEX 10</a:t>
            </a:r>
            <a:r>
              <a:rPr lang="en-US" sz="32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: SUPORT PSICOLÒGIC (DGMIF)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3200"/>
              <a:buFont typeface="Arial"/>
              <a:buNone/>
            </a:pPr>
            <a:r>
              <a:rPr lang="en-US" sz="32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ANNEX 11</a:t>
            </a:r>
            <a:r>
              <a:rPr lang="en-US" sz="32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: RECURSOS EXTERNS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rgbClr val="17375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3200"/>
              <a:buFont typeface="Arial"/>
              <a:buNone/>
            </a:pPr>
            <a:r>
              <a:rPr lang="en-US" sz="3200" b="1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ANNEX 12</a:t>
            </a:r>
            <a:r>
              <a:rPr lang="en-US" sz="3200" b="0" i="0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: ORIENTACIONS DAVANT SITUACIONS DE VIOLÈNCIA MASCLISTA </a:t>
            </a:r>
            <a:endParaRPr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Shape 696"/>
          <p:cNvSpPr txBox="1"/>
          <p:nvPr/>
        </p:nvSpPr>
        <p:spPr>
          <a:xfrm>
            <a:off x="611187" y="0"/>
            <a:ext cx="4078287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697" name="Shape 697"/>
          <p:cNvSpPr/>
          <p:nvPr/>
        </p:nvSpPr>
        <p:spPr>
          <a:xfrm>
            <a:off x="1331912" y="404812"/>
            <a:ext cx="6408737" cy="5903912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21596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31800" marR="0" lvl="0" indent="-32385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Què creus que pots aplicar a la teva pràctica diària?</a:t>
            </a:r>
            <a:endParaRPr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Shape 70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Calibri"/>
              <a:buNone/>
            </a:pPr>
            <a:r>
              <a:rPr lang="en-US" sz="32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Activitat pràctica: Aplicació de la part preventiva del protocol al Pla de Convivència del centre.</a:t>
            </a:r>
            <a:br>
              <a:rPr lang="en-US" sz="32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703" name="Shape 703"/>
          <p:cNvSpPr txBox="1">
            <a:spLocks noGrp="1"/>
          </p:cNvSpPr>
          <p:nvPr>
            <p:ph type="body" idx="1"/>
          </p:nvPr>
        </p:nvSpPr>
        <p:spPr>
          <a:xfrm>
            <a:off x="179387" y="1071562"/>
            <a:ext cx="8785225" cy="5526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alibri"/>
              <a:buAutoNum type="arabicPeriod"/>
            </a:pPr>
            <a:r>
              <a:rPr lang="en-US" sz="24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Llegeix l’apartat de prevenció del Protocol de prevenció, detecció i intervenció en situacions d’assetjament Escolar.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alibri"/>
              <a:buAutoNum type="arabicPeriod"/>
            </a:pPr>
            <a:r>
              <a:rPr lang="en-US" sz="24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 recomana la lectura de la documentació del centre (Pla de Convivència, ROF i Pla d’Acció Tutorial) i/o reunió amb la comissió de convivència.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alibri"/>
              <a:buAutoNum type="arabicPeriod"/>
            </a:pPr>
            <a:r>
              <a:rPr lang="en-US" sz="2400" b="0" i="0" u="sng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Fes una proposta d’incorporació de mesures preventives contextualitzades al teu centre que puguin formar part dels vostres documents</a:t>
            </a:r>
            <a:r>
              <a:rPr lang="en-US" sz="24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alibri"/>
              <a:buAutoNum type="arabicPeriod"/>
            </a:pPr>
            <a:r>
              <a:rPr lang="en-US" sz="24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Envia la proposta en un document adjunt a </a:t>
            </a:r>
            <a:r>
              <a:rPr lang="en-US" sz="2400" b="0" i="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activitatpractica@gmail.com</a:t>
            </a:r>
            <a:r>
              <a:rPr lang="en-US" sz="24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fins el </a:t>
            </a:r>
            <a:r>
              <a:rPr lang="en-US" sz="2400"/>
              <a:t>9</a:t>
            </a:r>
            <a:r>
              <a:rPr lang="en-US" sz="24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de març de 2018. El document de text ha tenir d’entre 400 a 1400 paraules. A l'assumpte del correu indicar “</a:t>
            </a:r>
            <a:r>
              <a:rPr lang="en-US" sz="2400"/>
              <a:t>Eivissa Febrer 2018</a:t>
            </a:r>
            <a:r>
              <a:rPr lang="en-US" sz="24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”, “Inca Febrer 2018”, segons sigui el cas.</a:t>
            </a:r>
            <a:br>
              <a:rPr lang="en-US" sz="24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En el document, cal posar el nom de la persona que el presenta</a:t>
            </a:r>
            <a:endParaRPr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Shape 708"/>
          <p:cNvSpPr txBox="1"/>
          <p:nvPr/>
        </p:nvSpPr>
        <p:spPr>
          <a:xfrm>
            <a:off x="1619250" y="1557337"/>
            <a:ext cx="6265862" cy="42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4000"/>
              <a:buFont typeface="Arial"/>
              <a:buNone/>
            </a:pPr>
            <a:r>
              <a:rPr lang="en-US" sz="4000" b="0" i="1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Gairebé tot el que realitzi serà insignificant, però és molt important que ho faci.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4000"/>
              <a:buFont typeface="Arial"/>
              <a:buNone/>
            </a:pPr>
            <a:r>
              <a:rPr lang="en-US" sz="4000" b="0" i="1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r>
              <a:rPr lang="en-US" sz="2800" b="0" i="1" u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rPr>
              <a:t>Mahatma Gandhi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1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1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3600"/>
              <a:buFont typeface="Arial"/>
              <a:buNone/>
            </a:pPr>
            <a:r>
              <a:rPr lang="en-US" sz="3600" b="0" i="1" u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Moltes gràcies per participar!!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3249</Words>
  <Application>Microsoft Office PowerPoint</Application>
  <PresentationFormat>Presentación en pantalla (4:3)</PresentationFormat>
  <Paragraphs>539</Paragraphs>
  <Slides>95</Slides>
  <Notes>95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95</vt:i4>
      </vt:variant>
    </vt:vector>
  </HeadingPairs>
  <TitlesOfParts>
    <vt:vector size="97" baseType="lpstr">
      <vt:lpstr>Tema de Office</vt:lpstr>
      <vt:lpstr>1_Tema de Office</vt:lpstr>
      <vt:lpstr>Prevenció, detecció i intervenció en  Assetjament escolar:  </vt:lpstr>
      <vt:lpstr>Pla per aquests dies</vt:lpstr>
      <vt:lpstr>Per parlar en petit grup</vt:lpstr>
      <vt:lpstr>Diapositiva 4</vt:lpstr>
      <vt:lpstr>Així, quan direm que hi ha assetjament?</vt:lpstr>
      <vt:lpstr>Consciència de que hi ha assetjament</vt:lpstr>
      <vt:lpstr>Conseqüències</vt:lpstr>
      <vt:lpstr>Quines condicions faciliten que es doni l’assetjament escolar?</vt:lpstr>
      <vt:lpstr>Cercle de l’assetjament escolar Dan Olweus 2001</vt:lpstr>
      <vt:lpstr>Com podem prevenir l’assetjament escolar?</vt:lpstr>
      <vt:lpstr>Diapositiva 11</vt:lpstr>
      <vt:lpstr>Diapositiva 12</vt:lpstr>
      <vt:lpstr>Nivells de funcionament dels grups</vt:lpstr>
      <vt:lpstr>De l’agrupament al grup</vt:lpstr>
      <vt:lpstr>Escala de provenció: millora de la cohesió del grup</vt:lpstr>
      <vt:lpstr>Diapositiva 16</vt:lpstr>
      <vt:lpstr>Diapositiva 17</vt:lpstr>
      <vt:lpstr>Diapositiva 18</vt:lpstr>
      <vt:lpstr>Sensibilització específica respecte a l’assetjament escolar</vt:lpstr>
      <vt:lpstr>Sensibilització cap a l’alumnat</vt:lpstr>
      <vt:lpstr>Sensibilització cap al professorat</vt:lpstr>
      <vt:lpstr>Sensibilització cap a les famílies</vt:lpstr>
      <vt:lpstr>Mesures organitzatives i programes de foment de la convivència</vt:lpstr>
      <vt:lpstr>Diapositiva 24</vt:lpstr>
      <vt:lpstr>Diapositiva 25</vt:lpstr>
      <vt:lpstr>Taller de detecció de l’assetjament </vt:lpstr>
      <vt:lpstr>Per què un protocol?</vt:lpstr>
      <vt:lpstr>Algunes accions que no recomanam</vt:lpstr>
      <vt:lpstr>El protocol que presentam</vt:lpstr>
      <vt:lpstr>Obligatorietat de …</vt:lpstr>
      <vt:lpstr>Accions de la fase de detecció</vt:lpstr>
      <vt:lpstr>Notificacions</vt:lpstr>
      <vt:lpstr>Formes de rebre la notificació</vt:lpstr>
      <vt:lpstr>Diapositiva 34</vt:lpstr>
      <vt:lpstr>Diapositiva 35</vt:lpstr>
      <vt:lpstr>Diapositiva 36</vt:lpstr>
      <vt:lpstr>Què fa el REFERENT? Entrevistes</vt:lpstr>
      <vt:lpstr>Objectius de les entrevistes</vt:lpstr>
      <vt:lpstr>Metodologia de les entrevistes</vt:lpstr>
      <vt:lpstr>Els annexos</vt:lpstr>
      <vt:lpstr>ANNEX 2</vt:lpstr>
      <vt:lpstr>ANNEX 3</vt:lpstr>
      <vt:lpstr>ANNEX 3</vt:lpstr>
      <vt:lpstr>Diapositiva 44</vt:lpstr>
      <vt:lpstr>Segons escoltem a l’altre …</vt:lpstr>
      <vt:lpstr>Què podem fer per escoltar bé?</vt:lpstr>
      <vt:lpstr>Si escoltam bé, evitarem</vt:lpstr>
      <vt:lpstr>Diapositiva 48</vt:lpstr>
      <vt:lpstr>Algunes pautes per escoltar</vt:lpstr>
      <vt:lpstr>Pràctica de L’ESCOLTA</vt:lpstr>
      <vt:lpstr>Formes d’escoltar</vt:lpstr>
      <vt:lpstr>Pràctica de l’entrevista</vt:lpstr>
      <vt:lpstr>Entrevista 1</vt:lpstr>
      <vt:lpstr>Diapositiva 54</vt:lpstr>
      <vt:lpstr>Diapositiva 55</vt:lpstr>
      <vt:lpstr>Entrevista 2</vt:lpstr>
      <vt:lpstr>Diapositiva 57</vt:lpstr>
      <vt:lpstr>Diapositiva 58</vt:lpstr>
      <vt:lpstr>Sociograma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Quina utilitat té el sociograma?</vt:lpstr>
      <vt:lpstr>Reunió amb el grup  d’alumnes ajudants ANNEX 4</vt:lpstr>
      <vt:lpstr>Qui són?</vt:lpstr>
      <vt:lpstr>Com poden ajudar?</vt:lpstr>
      <vt:lpstr>Reunió amb els ajudants</vt:lpstr>
      <vt:lpstr>Diapositiva 72</vt:lpstr>
      <vt:lpstr>Diapositiva 73</vt:lpstr>
      <vt:lpstr>Primera reunió de gestió del cas</vt:lpstr>
      <vt:lpstr>Diapositiva 75</vt:lpstr>
      <vt:lpstr>Diapositiva 76</vt:lpstr>
      <vt:lpstr>Diapositiva 77</vt:lpstr>
      <vt:lpstr>Diapositiva 78</vt:lpstr>
      <vt:lpstr>Diapositiva 79</vt:lpstr>
      <vt:lpstr>Taller  d’intervenció en casos d’assetjament </vt:lpstr>
      <vt:lpstr>Diapositiva 81</vt:lpstr>
      <vt:lpstr>Entrevistes amb l’alumnat que molesta. Basades en el mètode Pikas ANNEX 6</vt:lpstr>
      <vt:lpstr>Per què emprarem aquest mètode?</vt:lpstr>
      <vt:lpstr>Volem que els alumnes</vt:lpstr>
      <vt:lpstr>Què farem?</vt:lpstr>
      <vt:lpstr>Dificultats possibles</vt:lpstr>
      <vt:lpstr>Un guió d’entrevista ANNEX 6</vt:lpstr>
      <vt:lpstr>Entrevistes</vt:lpstr>
      <vt:lpstr>2a reunió de gestió del cas ANNEX 7</vt:lpstr>
      <vt:lpstr>2a reunió de gestió del cas</vt:lpstr>
      <vt:lpstr>Diapositiva 91</vt:lpstr>
      <vt:lpstr>Diapositiva 92</vt:lpstr>
      <vt:lpstr>Diapositiva 93</vt:lpstr>
      <vt:lpstr>Activitat pràctica: Aplicació de la part preventiva del protocol al Pla de Convivència del centre. </vt:lpstr>
      <vt:lpstr>Diapositiva 95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Prevenció, detecció i intervenció en  Assetjament escolar:  </dc:title>
  <dc:creator>Ana María Amengual Rigo</dc:creator>
  <cp:lastModifiedBy>x50834979</cp:lastModifiedBy>
  <cp:revision>4</cp:revision>
  <dcterms:modified xsi:type="dcterms:W3CDTF">2018-02-05T11:36:46Z</dcterms:modified>
</cp:coreProperties>
</file>