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8" r:id="rId1"/>
  </p:sldMasterIdLst>
  <p:notesMasterIdLst>
    <p:notesMasterId r:id="rId37"/>
  </p:notesMasterIdLst>
  <p:sldIdLst>
    <p:sldId id="256" r:id="rId2"/>
    <p:sldId id="260" r:id="rId3"/>
    <p:sldId id="261" r:id="rId4"/>
    <p:sldId id="263" r:id="rId5"/>
    <p:sldId id="268" r:id="rId6"/>
    <p:sldId id="269" r:id="rId7"/>
    <p:sldId id="270" r:id="rId8"/>
    <p:sldId id="271" r:id="rId9"/>
    <p:sldId id="272" r:id="rId10"/>
    <p:sldId id="273" r:id="rId11"/>
    <p:sldId id="274" r:id="rId12"/>
    <p:sldId id="275" r:id="rId13"/>
    <p:sldId id="276" r:id="rId14"/>
    <p:sldId id="277" r:id="rId15"/>
    <p:sldId id="278" r:id="rId16"/>
    <p:sldId id="264" r:id="rId17"/>
    <p:sldId id="279" r:id="rId18"/>
    <p:sldId id="280" r:id="rId19"/>
    <p:sldId id="281" r:id="rId20"/>
    <p:sldId id="282" r:id="rId21"/>
    <p:sldId id="265" r:id="rId22"/>
    <p:sldId id="283" r:id="rId23"/>
    <p:sldId id="284" r:id="rId24"/>
    <p:sldId id="285" r:id="rId25"/>
    <p:sldId id="286" r:id="rId26"/>
    <p:sldId id="287" r:id="rId27"/>
    <p:sldId id="266" r:id="rId28"/>
    <p:sldId id="288" r:id="rId29"/>
    <p:sldId id="289" r:id="rId30"/>
    <p:sldId id="293" r:id="rId31"/>
    <p:sldId id="290" r:id="rId32"/>
    <p:sldId id="294" r:id="rId33"/>
    <p:sldId id="291" r:id="rId34"/>
    <p:sldId id="292" r:id="rId35"/>
    <p:sldId id="267" r:id="rId3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00" autoAdjust="0"/>
    <p:restoredTop sz="94660"/>
  </p:normalViewPr>
  <p:slideViewPr>
    <p:cSldViewPr snapToGrid="0">
      <p:cViewPr varScale="1">
        <p:scale>
          <a:sx n="109" d="100"/>
          <a:sy n="109" d="100"/>
        </p:scale>
        <p:origin x="672" y="10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ES"/>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6251D2A-DB6D-4A9C-809B-73AA69DB2442}" type="datetimeFigureOut">
              <a:rPr lang="es-ES" smtClean="0"/>
              <a:t>25/04/2025</a:t>
            </a:fld>
            <a:endParaRPr lang="es-ES"/>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ES"/>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ES"/>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D6E8D05-89AF-4C57-8A0C-50C6B5136687}" type="slidenum">
              <a:rPr lang="es-ES" smtClean="0"/>
              <a:t>‹Nº›</a:t>
            </a:fld>
            <a:endParaRPr lang="es-ES"/>
          </a:p>
        </p:txBody>
      </p:sp>
    </p:spTree>
    <p:extLst>
      <p:ext uri="{BB962C8B-B14F-4D97-AF65-F5344CB8AC3E}">
        <p14:creationId xmlns:p14="http://schemas.microsoft.com/office/powerpoint/2010/main" val="105535997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5"/>
          </p:nvPr>
        </p:nvSpPr>
        <p:spPr/>
        <p:txBody>
          <a:bodyPr/>
          <a:lstStyle/>
          <a:p>
            <a:fld id="{8D6E8D05-89AF-4C57-8A0C-50C6B5136687}" type="slidenum">
              <a:rPr lang="es-ES" smtClean="0"/>
              <a:t>35</a:t>
            </a:fld>
            <a:endParaRPr lang="es-ES"/>
          </a:p>
        </p:txBody>
      </p:sp>
    </p:spTree>
    <p:extLst>
      <p:ext uri="{BB962C8B-B14F-4D97-AF65-F5344CB8AC3E}">
        <p14:creationId xmlns:p14="http://schemas.microsoft.com/office/powerpoint/2010/main" val="296630794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684212" y="685799"/>
            <a:ext cx="8001000" cy="2971801"/>
          </a:xfrm>
        </p:spPr>
        <p:txBody>
          <a:bodyPr anchor="b">
            <a:normAutofit/>
          </a:bodyPr>
          <a:lstStyle>
            <a:lvl1pPr algn="l">
              <a:defRPr sz="4800">
                <a:effectLst/>
              </a:defRPr>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684212" y="3843867"/>
            <a:ext cx="6400800" cy="1947333"/>
          </a:xfrm>
        </p:spPr>
        <p:txBody>
          <a:bodyPr anchor="t">
            <a:normAutofit/>
          </a:bodyPr>
          <a:lstStyle>
            <a:lvl1pPr marL="0" indent="0" algn="l">
              <a:buNone/>
              <a:defRPr sz="2100">
                <a:solidFill>
                  <a:schemeClr val="bg2">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p:txBody>
          <a:bodyPr/>
          <a:lstStyle/>
          <a:p>
            <a:fld id="{42A103BA-2BF0-449E-A8D7-1B9EB77351BF}" type="datetime1">
              <a:rPr lang="es-ES" smtClean="0"/>
              <a:t>25/04/2025</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79D70931-DA5E-4565-9A4E-F29B3B1CA2E0}" type="slidenum">
              <a:rPr lang="es-ES" smtClean="0"/>
              <a:t>‹Nº›</a:t>
            </a:fld>
            <a:endParaRPr lang="es-ES"/>
          </a:p>
        </p:txBody>
      </p:sp>
      <p:cxnSp>
        <p:nvCxnSpPr>
          <p:cNvPr id="16" name="Straight Connector 15"/>
          <p:cNvCxnSpPr/>
          <p:nvPr/>
        </p:nvCxnSpPr>
        <p:spPr>
          <a:xfrm flipH="1">
            <a:off x="8228012" y="8467"/>
            <a:ext cx="3810000" cy="381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flipH="1">
            <a:off x="6108170" y="91545"/>
            <a:ext cx="6080655" cy="608065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flipH="1">
            <a:off x="7235825" y="228600"/>
            <a:ext cx="4953000" cy="4953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335837" y="32278"/>
            <a:ext cx="4852989" cy="485298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flipH="1">
            <a:off x="7845426" y="609601"/>
            <a:ext cx="4343399" cy="434339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1578137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agen panorámica con descrip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17" name="Picture Placeholder 2"/>
          <p:cNvSpPr>
            <a:spLocks noGrp="1" noChangeAspect="1"/>
          </p:cNvSpPr>
          <p:nvPr>
            <p:ph type="pic" idx="13"/>
          </p:nvPr>
        </p:nvSpPr>
        <p:spPr>
          <a:xfrm>
            <a:off x="685800" y="533400"/>
            <a:ext cx="10818812" cy="31242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a:t>Haga clic en el icono para agregar una imagen</a:t>
            </a:r>
            <a:endParaRPr lang="en-US" dirty="0"/>
          </a:p>
        </p:txBody>
      </p:sp>
      <p:sp>
        <p:nvSpPr>
          <p:cNvPr id="16" name="Text Placeholder 9"/>
          <p:cNvSpPr>
            <a:spLocks noGrp="1"/>
          </p:cNvSpPr>
          <p:nvPr>
            <p:ph type="body" sz="quarter" idx="14"/>
          </p:nvPr>
        </p:nvSpPr>
        <p:spPr>
          <a:xfrm>
            <a:off x="914402" y="3843867"/>
            <a:ext cx="8304210" cy="457200"/>
          </a:xfrm>
        </p:spPr>
        <p:txBody>
          <a:bodyPr anchor="t">
            <a:normAutofit/>
          </a:bodyPr>
          <a:lstStyle>
            <a:lvl1pPr marL="0" indent="0">
              <a:buFontTx/>
              <a:buNone/>
              <a:defRPr sz="16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a:t>Haga clic para modificar los estilos de texto del patrón</a:t>
            </a:r>
          </a:p>
        </p:txBody>
      </p:sp>
      <p:sp>
        <p:nvSpPr>
          <p:cNvPr id="3" name="Date Placeholder 2"/>
          <p:cNvSpPr>
            <a:spLocks noGrp="1"/>
          </p:cNvSpPr>
          <p:nvPr>
            <p:ph type="dt" sz="half" idx="10"/>
          </p:nvPr>
        </p:nvSpPr>
        <p:spPr/>
        <p:txBody>
          <a:bodyPr/>
          <a:lstStyle/>
          <a:p>
            <a:fld id="{D988B9CC-8B8C-4AEB-997D-4F1F4D066440}" type="datetime1">
              <a:rPr lang="es-ES" smtClean="0"/>
              <a:t>25/04/2025</a:t>
            </a:fld>
            <a:endParaRPr lang="es-ES"/>
          </a:p>
        </p:txBody>
      </p:sp>
      <p:sp>
        <p:nvSpPr>
          <p:cNvPr id="4" name="Footer Placeholder 3"/>
          <p:cNvSpPr>
            <a:spLocks noGrp="1"/>
          </p:cNvSpPr>
          <p:nvPr>
            <p:ph type="ftr" sz="quarter" idx="11"/>
          </p:nvPr>
        </p:nvSpPr>
        <p:spPr/>
        <p:txBody>
          <a:bodyPr/>
          <a:lstStyle/>
          <a:p>
            <a:endParaRPr lang="es-ES"/>
          </a:p>
        </p:txBody>
      </p:sp>
      <p:sp>
        <p:nvSpPr>
          <p:cNvPr id="5" name="Slide Number Placeholder 4"/>
          <p:cNvSpPr>
            <a:spLocks noGrp="1"/>
          </p:cNvSpPr>
          <p:nvPr>
            <p:ph type="sldNum" sz="quarter" idx="12"/>
          </p:nvPr>
        </p:nvSpPr>
        <p:spPr/>
        <p:txBody>
          <a:bodyPr/>
          <a:lstStyle/>
          <a:p>
            <a:fld id="{79D70931-DA5E-4565-9A4E-F29B3B1CA2E0}" type="slidenum">
              <a:rPr lang="es-ES" smtClean="0"/>
              <a:t>‹Nº›</a:t>
            </a:fld>
            <a:endParaRPr lang="es-ES"/>
          </a:p>
        </p:txBody>
      </p:sp>
    </p:spTree>
    <p:extLst>
      <p:ext uri="{BB962C8B-B14F-4D97-AF65-F5344CB8AC3E}">
        <p14:creationId xmlns:p14="http://schemas.microsoft.com/office/powerpoint/2010/main" val="833260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anchor="ctr">
            <a:normAutofit/>
          </a:bodyPr>
          <a:lstStyle>
            <a:lvl1pPr algn="l">
              <a:defRPr sz="3200" b="0" cap="all"/>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684212" y="4114800"/>
            <a:ext cx="8535988" cy="1879600"/>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los estilos de texto del patrón</a:t>
            </a:r>
          </a:p>
        </p:txBody>
      </p:sp>
      <p:sp>
        <p:nvSpPr>
          <p:cNvPr id="4" name="Date Placeholder 3"/>
          <p:cNvSpPr>
            <a:spLocks noGrp="1"/>
          </p:cNvSpPr>
          <p:nvPr>
            <p:ph type="dt" sz="half" idx="10"/>
          </p:nvPr>
        </p:nvSpPr>
        <p:spPr/>
        <p:txBody>
          <a:bodyPr/>
          <a:lstStyle/>
          <a:p>
            <a:fld id="{9F95C498-C888-491E-BD7D-F5F27F0C1056}" type="datetime1">
              <a:rPr lang="es-ES" smtClean="0"/>
              <a:t>25/04/2025</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79D70931-DA5E-4565-9A4E-F29B3B1CA2E0}" type="slidenum">
              <a:rPr lang="es-ES" smtClean="0"/>
              <a:t>‹Nº›</a:t>
            </a:fld>
            <a:endParaRPr lang="es-ES"/>
          </a:p>
        </p:txBody>
      </p:sp>
    </p:spTree>
    <p:extLst>
      <p:ext uri="{BB962C8B-B14F-4D97-AF65-F5344CB8AC3E}">
        <p14:creationId xmlns:p14="http://schemas.microsoft.com/office/powerpoint/2010/main" val="359366879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141411" y="685800"/>
            <a:ext cx="9144001" cy="2743200"/>
          </a:xfrm>
        </p:spPr>
        <p:txBody>
          <a:bodyPr anchor="ctr">
            <a:normAutofit/>
          </a:bodyPr>
          <a:lstStyle>
            <a:lvl1pPr algn="l">
              <a:defRPr sz="3200" b="0" cap="all">
                <a:solidFill>
                  <a:schemeClr val="tx1"/>
                </a:solidFill>
              </a:defRPr>
            </a:lvl1pPr>
          </a:lstStyle>
          <a:p>
            <a:r>
              <a:rPr lang="es-ES"/>
              <a:t>Haga clic para modificar el estilo de título del patrón</a:t>
            </a:r>
            <a:endParaRPr lang="en-US" dirty="0"/>
          </a:p>
        </p:txBody>
      </p:sp>
      <p:sp>
        <p:nvSpPr>
          <p:cNvPr id="10" name="Text Placeholder 9"/>
          <p:cNvSpPr>
            <a:spLocks noGrp="1"/>
          </p:cNvSpPr>
          <p:nvPr>
            <p:ph type="body" sz="quarter" idx="13"/>
          </p:nvPr>
        </p:nvSpPr>
        <p:spPr>
          <a:xfrm>
            <a:off x="1446212" y="3429000"/>
            <a:ext cx="8534400" cy="3810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a:t>Haga clic para modificar los estilos de texto del patrón</a:t>
            </a:r>
          </a:p>
        </p:txBody>
      </p:sp>
      <p:sp>
        <p:nvSpPr>
          <p:cNvPr id="3" name="Text Placeholder 2"/>
          <p:cNvSpPr>
            <a:spLocks noGrp="1"/>
          </p:cNvSpPr>
          <p:nvPr>
            <p:ph type="body" idx="1"/>
          </p:nvPr>
        </p:nvSpPr>
        <p:spPr>
          <a:xfrm>
            <a:off x="684213" y="4301067"/>
            <a:ext cx="8534400" cy="1684865"/>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los estilos de texto del patrón</a:t>
            </a:r>
          </a:p>
        </p:txBody>
      </p:sp>
      <p:sp>
        <p:nvSpPr>
          <p:cNvPr id="4" name="Date Placeholder 3"/>
          <p:cNvSpPr>
            <a:spLocks noGrp="1"/>
          </p:cNvSpPr>
          <p:nvPr>
            <p:ph type="dt" sz="half" idx="10"/>
          </p:nvPr>
        </p:nvSpPr>
        <p:spPr/>
        <p:txBody>
          <a:bodyPr/>
          <a:lstStyle/>
          <a:p>
            <a:fld id="{DEC36663-A1C1-4303-B8CB-930C82A7358E}" type="datetime1">
              <a:rPr lang="es-ES" smtClean="0"/>
              <a:t>25/04/2025</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79D70931-DA5E-4565-9A4E-F29B3B1CA2E0}" type="slidenum">
              <a:rPr lang="es-ES" smtClean="0"/>
              <a:t>‹Nº›</a:t>
            </a:fld>
            <a:endParaRPr lang="es-ES"/>
          </a:p>
        </p:txBody>
      </p:sp>
      <p:sp>
        <p:nvSpPr>
          <p:cNvPr id="14" name="TextBox 13"/>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val="356620755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684212" y="3429000"/>
            <a:ext cx="8534400" cy="1697400"/>
          </a:xfrm>
        </p:spPr>
        <p:txBody>
          <a:bodyPr anchor="b">
            <a:normAutofit/>
          </a:bodyPr>
          <a:lstStyle>
            <a:lvl1pPr algn="l">
              <a:defRPr sz="3200" b="0" cap="all"/>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684211" y="5132981"/>
            <a:ext cx="8535990" cy="860400"/>
          </a:xfrm>
        </p:spPr>
        <p:txBody>
          <a:bodyPr anchor="t">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los estilos de texto del patrón</a:t>
            </a:r>
          </a:p>
        </p:txBody>
      </p:sp>
      <p:sp>
        <p:nvSpPr>
          <p:cNvPr id="4" name="Date Placeholder 3"/>
          <p:cNvSpPr>
            <a:spLocks noGrp="1"/>
          </p:cNvSpPr>
          <p:nvPr>
            <p:ph type="dt" sz="half" idx="10"/>
          </p:nvPr>
        </p:nvSpPr>
        <p:spPr/>
        <p:txBody>
          <a:bodyPr/>
          <a:lstStyle/>
          <a:p>
            <a:fld id="{82DD5146-EF25-4008-8B98-6BD25DBFD291}" type="datetime1">
              <a:rPr lang="es-ES" smtClean="0"/>
              <a:t>25/04/2025</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79D70931-DA5E-4565-9A4E-F29B3B1CA2E0}" type="slidenum">
              <a:rPr lang="es-ES" smtClean="0"/>
              <a:t>‹Nº›</a:t>
            </a:fld>
            <a:endParaRPr lang="es-ES"/>
          </a:p>
        </p:txBody>
      </p:sp>
    </p:spTree>
    <p:extLst>
      <p:ext uri="{BB962C8B-B14F-4D97-AF65-F5344CB8AC3E}">
        <p14:creationId xmlns:p14="http://schemas.microsoft.com/office/powerpoint/2010/main" val="247838175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1141413" y="685800"/>
            <a:ext cx="9144000" cy="2743200"/>
          </a:xfrm>
        </p:spPr>
        <p:txBody>
          <a:bodyPr anchor="ctr">
            <a:normAutofit/>
          </a:bodyPr>
          <a:lstStyle>
            <a:lvl1pPr algn="l">
              <a:defRPr sz="3200" b="0" cap="all">
                <a:solidFill>
                  <a:schemeClr val="tx1"/>
                </a:solidFill>
              </a:defRPr>
            </a:lvl1pPr>
          </a:lstStyle>
          <a:p>
            <a:r>
              <a:rPr lang="es-ES"/>
              <a:t>Haga clic para modificar el estilo de título del patrón</a:t>
            </a:r>
            <a:endParaRPr lang="en-US" dirty="0"/>
          </a:p>
        </p:txBody>
      </p:sp>
      <p:sp>
        <p:nvSpPr>
          <p:cNvPr id="10" name="Text Placeholder 9"/>
          <p:cNvSpPr>
            <a:spLocks noGrp="1"/>
          </p:cNvSpPr>
          <p:nvPr>
            <p:ph type="body" sz="quarter" idx="13"/>
          </p:nvPr>
        </p:nvSpPr>
        <p:spPr>
          <a:xfrm>
            <a:off x="684212" y="3928534"/>
            <a:ext cx="8534401" cy="1049866"/>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es-ES"/>
              <a:t>Haga clic para modificar los estilos de texto del patrón</a:t>
            </a:r>
          </a:p>
        </p:txBody>
      </p:sp>
      <p:sp>
        <p:nvSpPr>
          <p:cNvPr id="3" name="Text Placeholder 2"/>
          <p:cNvSpPr>
            <a:spLocks noGrp="1"/>
          </p:cNvSpPr>
          <p:nvPr>
            <p:ph type="body" idx="1"/>
          </p:nvPr>
        </p:nvSpPr>
        <p:spPr>
          <a:xfrm>
            <a:off x="684211" y="4978400"/>
            <a:ext cx="8534401" cy="10160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los estilos de texto del patrón</a:t>
            </a:r>
          </a:p>
        </p:txBody>
      </p:sp>
      <p:sp>
        <p:nvSpPr>
          <p:cNvPr id="4" name="Date Placeholder 3"/>
          <p:cNvSpPr>
            <a:spLocks noGrp="1"/>
          </p:cNvSpPr>
          <p:nvPr>
            <p:ph type="dt" sz="half" idx="10"/>
          </p:nvPr>
        </p:nvSpPr>
        <p:spPr/>
        <p:txBody>
          <a:bodyPr/>
          <a:lstStyle/>
          <a:p>
            <a:fld id="{7C348F67-99B8-4016-AE93-60A43CAAD76D}" type="datetime1">
              <a:rPr lang="es-ES" smtClean="0"/>
              <a:t>25/04/2025</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79D70931-DA5E-4565-9A4E-F29B3B1CA2E0}" type="slidenum">
              <a:rPr lang="es-ES" smtClean="0"/>
              <a:t>‹Nº›</a:t>
            </a:fld>
            <a:endParaRPr lang="es-ES"/>
          </a:p>
        </p:txBody>
      </p:sp>
      <p:sp>
        <p:nvSpPr>
          <p:cNvPr id="11" name="TextBox 10"/>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2" name="TextBox 11"/>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val="130977738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vert="horz" lIns="91440" tIns="45720" rIns="91440" bIns="45720" rtlCol="0" anchor="ctr">
            <a:normAutofit/>
          </a:bodyPr>
          <a:lstStyle>
            <a:lvl1pPr>
              <a:defRPr lang="en-US" b="0" dirty="0"/>
            </a:lvl1pPr>
          </a:lstStyle>
          <a:p>
            <a:pPr marL="0" lvl="0"/>
            <a:r>
              <a:rPr lang="es-ES"/>
              <a:t>Haga clic para modificar el estilo de título del patrón</a:t>
            </a:r>
            <a:endParaRPr lang="en-US" dirty="0"/>
          </a:p>
        </p:txBody>
      </p:sp>
      <p:sp>
        <p:nvSpPr>
          <p:cNvPr id="10" name="Text Placeholder 9"/>
          <p:cNvSpPr>
            <a:spLocks noGrp="1"/>
          </p:cNvSpPr>
          <p:nvPr>
            <p:ph type="body" sz="quarter" idx="13"/>
          </p:nvPr>
        </p:nvSpPr>
        <p:spPr>
          <a:xfrm>
            <a:off x="684212" y="3928534"/>
            <a:ext cx="8534400" cy="838200"/>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es-ES"/>
              <a:t>Haga clic para modificar los estilos de texto del patrón</a:t>
            </a:r>
          </a:p>
        </p:txBody>
      </p:sp>
      <p:sp>
        <p:nvSpPr>
          <p:cNvPr id="3" name="Text Placeholder 2"/>
          <p:cNvSpPr>
            <a:spLocks noGrp="1"/>
          </p:cNvSpPr>
          <p:nvPr>
            <p:ph type="body" idx="1"/>
          </p:nvPr>
        </p:nvSpPr>
        <p:spPr>
          <a:xfrm>
            <a:off x="684211" y="4766732"/>
            <a:ext cx="8534401" cy="1227667"/>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los estilos de texto del patrón</a:t>
            </a:r>
          </a:p>
        </p:txBody>
      </p:sp>
      <p:sp>
        <p:nvSpPr>
          <p:cNvPr id="4" name="Date Placeholder 3"/>
          <p:cNvSpPr>
            <a:spLocks noGrp="1"/>
          </p:cNvSpPr>
          <p:nvPr>
            <p:ph type="dt" sz="half" idx="10"/>
          </p:nvPr>
        </p:nvSpPr>
        <p:spPr/>
        <p:txBody>
          <a:bodyPr/>
          <a:lstStyle/>
          <a:p>
            <a:fld id="{5AE52FE7-57DE-4F1B-A587-E303D01264C3}" type="datetime1">
              <a:rPr lang="es-ES" smtClean="0"/>
              <a:t>25/04/2025</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79D70931-DA5E-4565-9A4E-F29B3B1CA2E0}" type="slidenum">
              <a:rPr lang="es-ES" smtClean="0"/>
              <a:t>‹Nº›</a:t>
            </a:fld>
            <a:endParaRPr lang="es-ES"/>
          </a:p>
        </p:txBody>
      </p:sp>
    </p:spTree>
    <p:extLst>
      <p:ext uri="{BB962C8B-B14F-4D97-AF65-F5344CB8AC3E}">
        <p14:creationId xmlns:p14="http://schemas.microsoft.com/office/powerpoint/2010/main" val="197290204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AC3EAFE0-3F9C-4640-9E9F-025AD553B6E8}" type="datetime1">
              <a:rPr lang="es-ES" smtClean="0"/>
              <a:t>25/04/2025</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79D70931-DA5E-4565-9A4E-F29B3B1CA2E0}" type="slidenum">
              <a:rPr lang="es-ES" smtClean="0"/>
              <a:t>‹Nº›</a:t>
            </a:fld>
            <a:endParaRPr lang="es-ES"/>
          </a:p>
        </p:txBody>
      </p:sp>
    </p:spTree>
    <p:extLst>
      <p:ext uri="{BB962C8B-B14F-4D97-AF65-F5344CB8AC3E}">
        <p14:creationId xmlns:p14="http://schemas.microsoft.com/office/powerpoint/2010/main" val="126131076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5212" y="685800"/>
            <a:ext cx="2057400" cy="4572000"/>
          </a:xfrm>
        </p:spPr>
        <p:txBody>
          <a:bodyPr vert="eaVert"/>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685800" y="685800"/>
            <a:ext cx="7823200" cy="5308600"/>
          </a:xfrm>
        </p:spPr>
        <p:txBody>
          <a:bodyPr vert="eaVert" ancho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B57C6AFC-0747-41B8-A9D4-2A928CE6978D}" type="datetime1">
              <a:rPr lang="es-ES" smtClean="0"/>
              <a:t>25/04/2025</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79D70931-DA5E-4565-9A4E-F29B3B1CA2E0}" type="slidenum">
              <a:rPr lang="es-ES" smtClean="0"/>
              <a:t>‹Nº›</a:t>
            </a:fld>
            <a:endParaRPr lang="es-ES"/>
          </a:p>
        </p:txBody>
      </p:sp>
    </p:spTree>
    <p:extLst>
      <p:ext uri="{BB962C8B-B14F-4D97-AF65-F5344CB8AC3E}">
        <p14:creationId xmlns:p14="http://schemas.microsoft.com/office/powerpoint/2010/main" val="21479303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idx="1"/>
          </p:nvPr>
        </p:nvSpPr>
        <p:spPr/>
        <p:txBody>
          <a:bodyPr anchor="ct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FF214786-4EEC-4AE3-9BDA-428F1B0B9FDD}" type="datetime1">
              <a:rPr lang="es-ES" smtClean="0"/>
              <a:t>25/04/2025</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79D70931-DA5E-4565-9A4E-F29B3B1CA2E0}" type="slidenum">
              <a:rPr lang="es-ES" smtClean="0"/>
              <a:t>‹Nº›</a:t>
            </a:fld>
            <a:endParaRPr lang="es-ES"/>
          </a:p>
        </p:txBody>
      </p:sp>
    </p:spTree>
    <p:extLst>
      <p:ext uri="{BB962C8B-B14F-4D97-AF65-F5344CB8AC3E}">
        <p14:creationId xmlns:p14="http://schemas.microsoft.com/office/powerpoint/2010/main" val="3194585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684211" y="2006600"/>
            <a:ext cx="8534401" cy="2281600"/>
          </a:xfrm>
        </p:spPr>
        <p:txBody>
          <a:bodyPr anchor="b">
            <a:normAutofit/>
          </a:bodyPr>
          <a:lstStyle>
            <a:lvl1pPr algn="l">
              <a:defRPr sz="3600" b="0" cap="all"/>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684213" y="4495800"/>
            <a:ext cx="8534400" cy="14986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los estilos de texto del patrón</a:t>
            </a:r>
          </a:p>
        </p:txBody>
      </p:sp>
      <p:sp>
        <p:nvSpPr>
          <p:cNvPr id="4" name="Date Placeholder 3"/>
          <p:cNvSpPr>
            <a:spLocks noGrp="1"/>
          </p:cNvSpPr>
          <p:nvPr>
            <p:ph type="dt" sz="half" idx="10"/>
          </p:nvPr>
        </p:nvSpPr>
        <p:spPr/>
        <p:txBody>
          <a:bodyPr/>
          <a:lstStyle/>
          <a:p>
            <a:fld id="{AAB0441F-2A48-4E6F-97D5-C9C66A1BF9A7}" type="datetime1">
              <a:rPr lang="es-ES" smtClean="0"/>
              <a:t>25/04/2025</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79D70931-DA5E-4565-9A4E-F29B3B1CA2E0}" type="slidenum">
              <a:rPr lang="es-ES" smtClean="0"/>
              <a:t>‹Nº›</a:t>
            </a:fld>
            <a:endParaRPr lang="es-ES"/>
          </a:p>
        </p:txBody>
      </p:sp>
    </p:spTree>
    <p:extLst>
      <p:ext uri="{BB962C8B-B14F-4D97-AF65-F5344CB8AC3E}">
        <p14:creationId xmlns:p14="http://schemas.microsoft.com/office/powerpoint/2010/main" val="28814623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684211" y="685800"/>
            <a:ext cx="4937655" cy="3615267"/>
          </a:xfrm>
        </p:spPr>
        <p:txBody>
          <a:bodyPr>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5808133" y="685801"/>
            <a:ext cx="4934479" cy="3615266"/>
          </a:xfrm>
        </p:spPr>
        <p:txBody>
          <a:bodyPr>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CC3CA125-4546-414B-B083-683535F94D80}" type="datetime1">
              <a:rPr lang="es-ES" smtClean="0"/>
              <a:t>25/04/2025</a:t>
            </a:fld>
            <a:endParaRPr lang="es-ES"/>
          </a:p>
        </p:txBody>
      </p:sp>
      <p:sp>
        <p:nvSpPr>
          <p:cNvPr id="6" name="Footer Placeholder 5"/>
          <p:cNvSpPr>
            <a:spLocks noGrp="1"/>
          </p:cNvSpPr>
          <p:nvPr>
            <p:ph type="ftr" sz="quarter" idx="11"/>
          </p:nvPr>
        </p:nvSpPr>
        <p:spPr/>
        <p:txBody>
          <a:bodyPr/>
          <a:lstStyle/>
          <a:p>
            <a:endParaRPr lang="es-ES"/>
          </a:p>
        </p:txBody>
      </p:sp>
      <p:sp>
        <p:nvSpPr>
          <p:cNvPr id="7" name="Slide Number Placeholder 6"/>
          <p:cNvSpPr>
            <a:spLocks noGrp="1"/>
          </p:cNvSpPr>
          <p:nvPr>
            <p:ph type="sldNum" sz="quarter" idx="12"/>
          </p:nvPr>
        </p:nvSpPr>
        <p:spPr/>
        <p:txBody>
          <a:bodyPr/>
          <a:lstStyle/>
          <a:p>
            <a:fld id="{79D70931-DA5E-4565-9A4E-F29B3B1CA2E0}" type="slidenum">
              <a:rPr lang="es-ES" smtClean="0"/>
              <a:t>‹Nº›</a:t>
            </a:fld>
            <a:endParaRPr lang="es-ES"/>
          </a:p>
        </p:txBody>
      </p:sp>
    </p:spTree>
    <p:extLst>
      <p:ext uri="{BB962C8B-B14F-4D97-AF65-F5344CB8AC3E}">
        <p14:creationId xmlns:p14="http://schemas.microsoft.com/office/powerpoint/2010/main" val="31055850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972080" y="685800"/>
            <a:ext cx="4649787"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4" name="Content Placeholder 3"/>
          <p:cNvSpPr>
            <a:spLocks noGrp="1"/>
          </p:cNvSpPr>
          <p:nvPr>
            <p:ph sz="half" idx="2"/>
          </p:nvPr>
        </p:nvSpPr>
        <p:spPr>
          <a:xfrm>
            <a:off x="684211" y="1270529"/>
            <a:ext cx="4937655" cy="3030538"/>
          </a:xfrm>
        </p:spPr>
        <p:txBody>
          <a:bodyPr anchor="t">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6079066" y="685800"/>
            <a:ext cx="4665134"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6" name="Content Placeholder 5"/>
          <p:cNvSpPr>
            <a:spLocks noGrp="1"/>
          </p:cNvSpPr>
          <p:nvPr>
            <p:ph sz="quarter" idx="4"/>
          </p:nvPr>
        </p:nvSpPr>
        <p:spPr>
          <a:xfrm>
            <a:off x="5806545" y="1262062"/>
            <a:ext cx="4929188" cy="3030538"/>
          </a:xfrm>
        </p:spPr>
        <p:txBody>
          <a:bodyPr anchor="t">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1CD5B139-337E-4199-977D-13FC819D5C79}" type="datetime1">
              <a:rPr lang="es-ES" smtClean="0"/>
              <a:t>25/04/2025</a:t>
            </a:fld>
            <a:endParaRPr lang="es-ES"/>
          </a:p>
        </p:txBody>
      </p:sp>
      <p:sp>
        <p:nvSpPr>
          <p:cNvPr id="8" name="Footer Placeholder 7"/>
          <p:cNvSpPr>
            <a:spLocks noGrp="1"/>
          </p:cNvSpPr>
          <p:nvPr>
            <p:ph type="ftr" sz="quarter" idx="11"/>
          </p:nvPr>
        </p:nvSpPr>
        <p:spPr/>
        <p:txBody>
          <a:bodyPr/>
          <a:lstStyle/>
          <a:p>
            <a:endParaRPr lang="es-ES"/>
          </a:p>
        </p:txBody>
      </p:sp>
      <p:sp>
        <p:nvSpPr>
          <p:cNvPr id="9" name="Slide Number Placeholder 8"/>
          <p:cNvSpPr>
            <a:spLocks noGrp="1"/>
          </p:cNvSpPr>
          <p:nvPr>
            <p:ph type="sldNum" sz="quarter" idx="12"/>
          </p:nvPr>
        </p:nvSpPr>
        <p:spPr/>
        <p:txBody>
          <a:bodyPr/>
          <a:lstStyle/>
          <a:p>
            <a:fld id="{79D70931-DA5E-4565-9A4E-F29B3B1CA2E0}" type="slidenum">
              <a:rPr lang="es-ES" smtClean="0"/>
              <a:t>‹Nº›</a:t>
            </a:fld>
            <a:endParaRPr lang="es-ES"/>
          </a:p>
        </p:txBody>
      </p:sp>
    </p:spTree>
    <p:extLst>
      <p:ext uri="{BB962C8B-B14F-4D97-AF65-F5344CB8AC3E}">
        <p14:creationId xmlns:p14="http://schemas.microsoft.com/office/powerpoint/2010/main" val="21992263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p>
            <a:fld id="{8BED163C-FA9F-431C-8B77-443A18D5EFDB}" type="datetime1">
              <a:rPr lang="es-ES" smtClean="0"/>
              <a:t>25/04/2025</a:t>
            </a:fld>
            <a:endParaRPr lang="es-ES"/>
          </a:p>
        </p:txBody>
      </p:sp>
      <p:sp>
        <p:nvSpPr>
          <p:cNvPr id="4" name="Footer Placeholder 3"/>
          <p:cNvSpPr>
            <a:spLocks noGrp="1"/>
          </p:cNvSpPr>
          <p:nvPr>
            <p:ph type="ftr" sz="quarter" idx="11"/>
          </p:nvPr>
        </p:nvSpPr>
        <p:spPr/>
        <p:txBody>
          <a:bodyPr/>
          <a:lstStyle/>
          <a:p>
            <a:endParaRPr lang="es-ES"/>
          </a:p>
        </p:txBody>
      </p:sp>
      <p:sp>
        <p:nvSpPr>
          <p:cNvPr id="5" name="Slide Number Placeholder 4"/>
          <p:cNvSpPr>
            <a:spLocks noGrp="1"/>
          </p:cNvSpPr>
          <p:nvPr>
            <p:ph type="sldNum" sz="quarter" idx="12"/>
          </p:nvPr>
        </p:nvSpPr>
        <p:spPr/>
        <p:txBody>
          <a:bodyPr/>
          <a:lstStyle/>
          <a:p>
            <a:fld id="{79D70931-DA5E-4565-9A4E-F29B3B1CA2E0}" type="slidenum">
              <a:rPr lang="es-ES" smtClean="0"/>
              <a:t>‹Nº›</a:t>
            </a:fld>
            <a:endParaRPr lang="es-ES"/>
          </a:p>
        </p:txBody>
      </p:sp>
    </p:spTree>
    <p:extLst>
      <p:ext uri="{BB962C8B-B14F-4D97-AF65-F5344CB8AC3E}">
        <p14:creationId xmlns:p14="http://schemas.microsoft.com/office/powerpoint/2010/main" val="37317814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795DE83-A077-4DF7-8B94-BD660180B82B}" type="datetime1">
              <a:rPr lang="es-ES" smtClean="0"/>
              <a:t>25/04/2025</a:t>
            </a:fld>
            <a:endParaRPr lang="es-ES"/>
          </a:p>
        </p:txBody>
      </p:sp>
      <p:sp>
        <p:nvSpPr>
          <p:cNvPr id="3" name="Footer Placeholder 2"/>
          <p:cNvSpPr>
            <a:spLocks noGrp="1"/>
          </p:cNvSpPr>
          <p:nvPr>
            <p:ph type="ftr" sz="quarter" idx="11"/>
          </p:nvPr>
        </p:nvSpPr>
        <p:spPr/>
        <p:txBody>
          <a:bodyPr/>
          <a:lstStyle/>
          <a:p>
            <a:endParaRPr lang="es-ES"/>
          </a:p>
        </p:txBody>
      </p:sp>
      <p:sp>
        <p:nvSpPr>
          <p:cNvPr id="4" name="Slide Number Placeholder 3"/>
          <p:cNvSpPr>
            <a:spLocks noGrp="1"/>
          </p:cNvSpPr>
          <p:nvPr>
            <p:ph type="sldNum" sz="quarter" idx="12"/>
          </p:nvPr>
        </p:nvSpPr>
        <p:spPr/>
        <p:txBody>
          <a:bodyPr/>
          <a:lstStyle/>
          <a:p>
            <a:fld id="{79D70931-DA5E-4565-9A4E-F29B3B1CA2E0}" type="slidenum">
              <a:rPr lang="es-ES" smtClean="0"/>
              <a:t>‹Nº›</a:t>
            </a:fld>
            <a:endParaRPr lang="es-ES"/>
          </a:p>
        </p:txBody>
      </p:sp>
    </p:spTree>
    <p:extLst>
      <p:ext uri="{BB962C8B-B14F-4D97-AF65-F5344CB8AC3E}">
        <p14:creationId xmlns:p14="http://schemas.microsoft.com/office/powerpoint/2010/main" val="18795714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7085012" y="685800"/>
            <a:ext cx="3657600" cy="1371600"/>
          </a:xfrm>
        </p:spPr>
        <p:txBody>
          <a:bodyPr anchor="b">
            <a:normAutofit/>
          </a:bodyPr>
          <a:lstStyle>
            <a:lvl1pPr algn="l">
              <a:defRPr sz="2400" b="0"/>
            </a:lvl1pPr>
          </a:lstStyle>
          <a:p>
            <a:r>
              <a:rPr lang="es-ES"/>
              <a:t>Haga clic para modificar el estilo de título del patrón</a:t>
            </a:r>
            <a:endParaRPr lang="en-US" dirty="0"/>
          </a:p>
        </p:txBody>
      </p:sp>
      <p:sp>
        <p:nvSpPr>
          <p:cNvPr id="3" name="Content Placeholder 2"/>
          <p:cNvSpPr>
            <a:spLocks noGrp="1"/>
          </p:cNvSpPr>
          <p:nvPr>
            <p:ph idx="1"/>
          </p:nvPr>
        </p:nvSpPr>
        <p:spPr>
          <a:xfrm>
            <a:off x="684212" y="685800"/>
            <a:ext cx="5943601" cy="5308600"/>
          </a:xfrm>
        </p:spPr>
        <p:txBody>
          <a:bodyPr anchor="ctr">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7085012" y="2209799"/>
            <a:ext cx="3657600" cy="2091267"/>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los estilos de texto del patrón</a:t>
            </a:r>
          </a:p>
        </p:txBody>
      </p:sp>
      <p:sp>
        <p:nvSpPr>
          <p:cNvPr id="5" name="Date Placeholder 4"/>
          <p:cNvSpPr>
            <a:spLocks noGrp="1"/>
          </p:cNvSpPr>
          <p:nvPr>
            <p:ph type="dt" sz="half" idx="10"/>
          </p:nvPr>
        </p:nvSpPr>
        <p:spPr/>
        <p:txBody>
          <a:bodyPr/>
          <a:lstStyle/>
          <a:p>
            <a:fld id="{D1363665-EF01-43CC-A18C-F7D6AB31D3C6}" type="datetime1">
              <a:rPr lang="es-ES" smtClean="0"/>
              <a:t>25/04/2025</a:t>
            </a:fld>
            <a:endParaRPr lang="es-ES"/>
          </a:p>
        </p:txBody>
      </p:sp>
      <p:sp>
        <p:nvSpPr>
          <p:cNvPr id="6" name="Footer Placeholder 5"/>
          <p:cNvSpPr>
            <a:spLocks noGrp="1"/>
          </p:cNvSpPr>
          <p:nvPr>
            <p:ph type="ftr" sz="quarter" idx="11"/>
          </p:nvPr>
        </p:nvSpPr>
        <p:spPr/>
        <p:txBody>
          <a:bodyPr/>
          <a:lstStyle/>
          <a:p>
            <a:endParaRPr lang="es-ES"/>
          </a:p>
        </p:txBody>
      </p:sp>
      <p:sp>
        <p:nvSpPr>
          <p:cNvPr id="7" name="Slide Number Placeholder 6"/>
          <p:cNvSpPr>
            <a:spLocks noGrp="1"/>
          </p:cNvSpPr>
          <p:nvPr>
            <p:ph type="sldNum" sz="quarter" idx="12"/>
          </p:nvPr>
        </p:nvSpPr>
        <p:spPr/>
        <p:txBody>
          <a:bodyPr/>
          <a:lstStyle/>
          <a:p>
            <a:fld id="{79D70931-DA5E-4565-9A4E-F29B3B1CA2E0}" type="slidenum">
              <a:rPr lang="es-ES" smtClean="0"/>
              <a:t>‹Nº›</a:t>
            </a:fld>
            <a:endParaRPr lang="es-ES"/>
          </a:p>
        </p:txBody>
      </p:sp>
    </p:spTree>
    <p:extLst>
      <p:ext uri="{BB962C8B-B14F-4D97-AF65-F5344CB8AC3E}">
        <p14:creationId xmlns:p14="http://schemas.microsoft.com/office/powerpoint/2010/main" val="38347063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4722812" y="1447800"/>
            <a:ext cx="6019800" cy="1143000"/>
          </a:xfrm>
        </p:spPr>
        <p:txBody>
          <a:bodyPr anchor="b">
            <a:normAutofit/>
          </a:bodyPr>
          <a:lstStyle>
            <a:lvl1pPr algn="l">
              <a:defRPr sz="2800" b="0"/>
            </a:lvl1pPr>
          </a:lstStyle>
          <a:p>
            <a:r>
              <a:rPr lang="es-ES"/>
              <a:t>Haga clic para modificar el estilo de título del patrón</a:t>
            </a:r>
            <a:endParaRPr lang="en-US" dirty="0"/>
          </a:p>
        </p:txBody>
      </p:sp>
      <p:sp>
        <p:nvSpPr>
          <p:cNvPr id="14" name="Picture Placeholder 2"/>
          <p:cNvSpPr>
            <a:spLocks noGrp="1" noChangeAspect="1"/>
          </p:cNvSpPr>
          <p:nvPr>
            <p:ph type="pic" idx="1"/>
          </p:nvPr>
        </p:nvSpPr>
        <p:spPr>
          <a:xfrm>
            <a:off x="989012" y="914400"/>
            <a:ext cx="3280974" cy="45720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4722812" y="2777066"/>
            <a:ext cx="6021388" cy="2048933"/>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los estilos de texto del patrón</a:t>
            </a:r>
          </a:p>
        </p:txBody>
      </p:sp>
      <p:sp>
        <p:nvSpPr>
          <p:cNvPr id="5" name="Date Placeholder 4"/>
          <p:cNvSpPr>
            <a:spLocks noGrp="1"/>
          </p:cNvSpPr>
          <p:nvPr>
            <p:ph type="dt" sz="half" idx="10"/>
          </p:nvPr>
        </p:nvSpPr>
        <p:spPr/>
        <p:txBody>
          <a:bodyPr/>
          <a:lstStyle/>
          <a:p>
            <a:fld id="{BBE23923-A52E-4129-A50E-CA189D65DAB9}" type="datetime1">
              <a:rPr lang="es-ES" smtClean="0"/>
              <a:t>25/04/2025</a:t>
            </a:fld>
            <a:endParaRPr lang="es-ES"/>
          </a:p>
        </p:txBody>
      </p:sp>
      <p:sp>
        <p:nvSpPr>
          <p:cNvPr id="6" name="Footer Placeholder 5"/>
          <p:cNvSpPr>
            <a:spLocks noGrp="1"/>
          </p:cNvSpPr>
          <p:nvPr>
            <p:ph type="ftr" sz="quarter" idx="11"/>
          </p:nvPr>
        </p:nvSpPr>
        <p:spPr/>
        <p:txBody>
          <a:bodyPr/>
          <a:lstStyle/>
          <a:p>
            <a:endParaRPr lang="es-ES"/>
          </a:p>
        </p:txBody>
      </p:sp>
      <p:sp>
        <p:nvSpPr>
          <p:cNvPr id="7" name="Slide Number Placeholder 6"/>
          <p:cNvSpPr>
            <a:spLocks noGrp="1"/>
          </p:cNvSpPr>
          <p:nvPr>
            <p:ph type="sldNum" sz="quarter" idx="12"/>
          </p:nvPr>
        </p:nvSpPr>
        <p:spPr/>
        <p:txBody>
          <a:bodyPr/>
          <a:lstStyle/>
          <a:p>
            <a:fld id="{79D70931-DA5E-4565-9A4E-F29B3B1CA2E0}" type="slidenum">
              <a:rPr lang="es-ES" smtClean="0"/>
              <a:t>‹Nº›</a:t>
            </a:fld>
            <a:endParaRPr lang="es-ES"/>
          </a:p>
        </p:txBody>
      </p:sp>
    </p:spTree>
    <p:extLst>
      <p:ext uri="{BB962C8B-B14F-4D97-AF65-F5344CB8AC3E}">
        <p14:creationId xmlns:p14="http://schemas.microsoft.com/office/powerpoint/2010/main" val="16656469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6"/>
          <p:cNvGrpSpPr/>
          <p:nvPr/>
        </p:nvGrpSpPr>
        <p:grpSpPr>
          <a:xfrm>
            <a:off x="9206969" y="2963333"/>
            <a:ext cx="2981858" cy="3208867"/>
            <a:chOff x="9206969" y="2963333"/>
            <a:chExt cx="2981858" cy="3208867"/>
          </a:xfrm>
        </p:grpSpPr>
        <p:cxnSp>
          <p:nvCxnSpPr>
            <p:cNvPr id="8" name="Straight Connector 7"/>
            <p:cNvCxnSpPr/>
            <p:nvPr/>
          </p:nvCxnSpPr>
          <p:spPr>
            <a:xfrm flipH="1">
              <a:off x="11276012" y="2963333"/>
              <a:ext cx="912814" cy="912812"/>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flipH="1">
              <a:off x="9206969" y="3190344"/>
              <a:ext cx="2981857" cy="2981856"/>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H="1">
              <a:off x="10292292" y="3285067"/>
              <a:ext cx="1896534" cy="1896533"/>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flipH="1">
              <a:off x="10443103" y="3131080"/>
              <a:ext cx="1745722" cy="174572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flipH="1">
              <a:off x="10918826" y="3683001"/>
              <a:ext cx="1270001" cy="1269999"/>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Placeholder 1"/>
          <p:cNvSpPr>
            <a:spLocks noGrp="1"/>
          </p:cNvSpPr>
          <p:nvPr>
            <p:ph type="title"/>
          </p:nvPr>
        </p:nvSpPr>
        <p:spPr>
          <a:xfrm>
            <a:off x="684212" y="4487332"/>
            <a:ext cx="8534400" cy="1507067"/>
          </a:xfrm>
          <a:prstGeom prst="rect">
            <a:avLst/>
          </a:prstGeom>
          <a:effectLst/>
        </p:spPr>
        <p:txBody>
          <a:bodyPr vert="horz" lIns="91440" tIns="45720" rIns="91440" bIns="45720" rtlCol="0" anchor="ctr">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684212" y="685800"/>
            <a:ext cx="8534400" cy="3615267"/>
          </a:xfrm>
          <a:prstGeom prst="rect">
            <a:avLst/>
          </a:prstGeom>
        </p:spPr>
        <p:txBody>
          <a:bodyPr vert="horz" lIns="91440" tIns="45720" rIns="91440" bIns="45720" rtlCol="0" anchor="ctr">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9904412" y="6172200"/>
            <a:ext cx="1600200" cy="365125"/>
          </a:xfrm>
          <a:prstGeom prst="rect">
            <a:avLst/>
          </a:prstGeom>
        </p:spPr>
        <p:txBody>
          <a:bodyPr vert="horz" lIns="91440" tIns="45720" rIns="91440" bIns="45720" rtlCol="0" anchor="t"/>
          <a:lstStyle>
            <a:lvl1pPr algn="r">
              <a:defRPr sz="1000" b="0" i="0">
                <a:solidFill>
                  <a:schemeClr val="bg2">
                    <a:lumMod val="50000"/>
                  </a:schemeClr>
                </a:solidFill>
                <a:effectLst/>
                <a:latin typeface="+mn-lt"/>
              </a:defRPr>
            </a:lvl1pPr>
          </a:lstStyle>
          <a:p>
            <a:fld id="{771119A7-6430-47B2-BA24-CC801E72C128}" type="datetime1">
              <a:rPr lang="es-ES" smtClean="0"/>
              <a:t>25/04/2025</a:t>
            </a:fld>
            <a:endParaRPr lang="es-ES"/>
          </a:p>
        </p:txBody>
      </p:sp>
      <p:sp>
        <p:nvSpPr>
          <p:cNvPr id="5" name="Footer Placeholder 4"/>
          <p:cNvSpPr>
            <a:spLocks noGrp="1"/>
          </p:cNvSpPr>
          <p:nvPr>
            <p:ph type="ftr" sz="quarter" idx="3"/>
          </p:nvPr>
        </p:nvSpPr>
        <p:spPr>
          <a:xfrm>
            <a:off x="684212" y="6172200"/>
            <a:ext cx="7543800" cy="365125"/>
          </a:xfrm>
          <a:prstGeom prst="rect">
            <a:avLst/>
          </a:prstGeom>
        </p:spPr>
        <p:txBody>
          <a:bodyPr vert="horz" lIns="91440" tIns="45720" rIns="91440" bIns="45720" rtlCol="0" anchor="t"/>
          <a:lstStyle>
            <a:lvl1pPr algn="l">
              <a:defRPr sz="1000" b="0" i="0">
                <a:solidFill>
                  <a:schemeClr val="bg2">
                    <a:lumMod val="50000"/>
                  </a:schemeClr>
                </a:solidFill>
                <a:effectLst/>
                <a:latin typeface="+mn-lt"/>
              </a:defRPr>
            </a:lvl1pPr>
          </a:lstStyle>
          <a:p>
            <a:endParaRPr lang="es-ES"/>
          </a:p>
        </p:txBody>
      </p:sp>
      <p:sp>
        <p:nvSpPr>
          <p:cNvPr id="6" name="Slide Number Placeholder 5"/>
          <p:cNvSpPr>
            <a:spLocks noGrp="1"/>
          </p:cNvSpPr>
          <p:nvPr>
            <p:ph type="sldNum" sz="quarter" idx="4"/>
          </p:nvPr>
        </p:nvSpPr>
        <p:spPr>
          <a:xfrm>
            <a:off x="10363200" y="5578475"/>
            <a:ext cx="1142245" cy="669925"/>
          </a:xfrm>
          <a:prstGeom prst="rect">
            <a:avLst/>
          </a:prstGeom>
        </p:spPr>
        <p:txBody>
          <a:bodyPr vert="horz" lIns="91440" tIns="45720" rIns="91440" bIns="45720" rtlCol="0" anchor="b"/>
          <a:lstStyle>
            <a:lvl1pPr algn="r">
              <a:defRPr sz="3200" b="0" i="0">
                <a:solidFill>
                  <a:schemeClr val="bg2">
                    <a:lumMod val="50000"/>
                  </a:schemeClr>
                </a:solidFill>
                <a:effectLst/>
                <a:latin typeface="+mn-lt"/>
              </a:defRPr>
            </a:lvl1pPr>
          </a:lstStyle>
          <a:p>
            <a:fld id="{79D70931-DA5E-4565-9A4E-F29B3B1CA2E0}" type="slidenum">
              <a:rPr lang="es-ES" smtClean="0"/>
              <a:t>‹Nº›</a:t>
            </a:fld>
            <a:endParaRPr lang="es-ES"/>
          </a:p>
        </p:txBody>
      </p:sp>
    </p:spTree>
    <p:extLst>
      <p:ext uri="{BB962C8B-B14F-4D97-AF65-F5344CB8AC3E}">
        <p14:creationId xmlns:p14="http://schemas.microsoft.com/office/powerpoint/2010/main" val="3464820607"/>
      </p:ext>
    </p:extLst>
  </p:cSld>
  <p:clrMap bg1="dk1" tx1="lt1" bg2="dk2" tx2="lt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 id="2147483690" r:id="rId12"/>
    <p:sldLayoutId id="2147483691" r:id="rId13"/>
    <p:sldLayoutId id="2147483692" r:id="rId14"/>
    <p:sldLayoutId id="2147483693" r:id="rId15"/>
    <p:sldLayoutId id="2147483694" r:id="rId16"/>
    <p:sldLayoutId id="2147483695" r:id="rId17"/>
  </p:sldLayoutIdLst>
  <p:hf hdr="0" ftr="0" dt="0"/>
  <p:txStyles>
    <p:title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ECD86B5-A5C1-CDAD-C0FF-10A22456D6B5}"/>
              </a:ext>
            </a:extLst>
          </p:cNvPr>
          <p:cNvSpPr>
            <a:spLocks noGrp="1"/>
          </p:cNvSpPr>
          <p:nvPr>
            <p:ph type="ctrTitle"/>
          </p:nvPr>
        </p:nvSpPr>
        <p:spPr>
          <a:xfrm>
            <a:off x="684212" y="685799"/>
            <a:ext cx="11055504" cy="2971801"/>
          </a:xfrm>
        </p:spPr>
        <p:txBody>
          <a:bodyPr>
            <a:noAutofit/>
          </a:bodyPr>
          <a:lstStyle/>
          <a:p>
            <a:r>
              <a:rPr lang="es-ES" sz="3200" dirty="0"/>
              <a:t>El régimen fiscal especial de las Illes Balears.</a:t>
            </a:r>
            <a:br>
              <a:rPr lang="es-ES" sz="3200" dirty="0"/>
            </a:br>
            <a:r>
              <a:rPr lang="es-ES" sz="3200" dirty="0"/>
              <a:t/>
            </a:r>
            <a:br>
              <a:rPr lang="es-ES" sz="3200" dirty="0"/>
            </a:br>
            <a:r>
              <a:rPr lang="es-ES" sz="3200" dirty="0"/>
              <a:t>Últimos criterios administrativos emitidos por la Dirección General de Tributos. 28/04/2025.</a:t>
            </a:r>
          </a:p>
        </p:txBody>
      </p:sp>
      <p:sp>
        <p:nvSpPr>
          <p:cNvPr id="3" name="Subtítulo 2">
            <a:extLst>
              <a:ext uri="{FF2B5EF4-FFF2-40B4-BE49-F238E27FC236}">
                <a16:creationId xmlns:a16="http://schemas.microsoft.com/office/drawing/2014/main" id="{019B73DE-72A3-BE7C-1311-8386675B999F}"/>
              </a:ext>
            </a:extLst>
          </p:cNvPr>
          <p:cNvSpPr>
            <a:spLocks noGrp="1"/>
          </p:cNvSpPr>
          <p:nvPr>
            <p:ph type="subTitle" idx="1"/>
          </p:nvPr>
        </p:nvSpPr>
        <p:spPr>
          <a:xfrm>
            <a:off x="684212" y="4389557"/>
            <a:ext cx="6400800" cy="1947333"/>
          </a:xfrm>
        </p:spPr>
        <p:txBody>
          <a:bodyPr/>
          <a:lstStyle/>
          <a:p>
            <a:r>
              <a:rPr lang="es-ES" b="1" dirty="0">
                <a:solidFill>
                  <a:schemeClr val="tx1">
                    <a:lumMod val="95000"/>
                  </a:schemeClr>
                </a:solidFill>
              </a:rPr>
              <a:t>Francisco J. Burguete Sánchez</a:t>
            </a:r>
          </a:p>
          <a:p>
            <a:r>
              <a:rPr lang="es-ES" dirty="0">
                <a:solidFill>
                  <a:schemeClr val="tx1">
                    <a:lumMod val="95000"/>
                  </a:schemeClr>
                </a:solidFill>
              </a:rPr>
              <a:t>Coordinador de Área de Impuesto sobre Sociedades.</a:t>
            </a:r>
          </a:p>
          <a:p>
            <a:r>
              <a:rPr lang="es-ES" dirty="0">
                <a:solidFill>
                  <a:schemeClr val="tx1">
                    <a:lumMod val="95000"/>
                  </a:schemeClr>
                </a:solidFill>
              </a:rPr>
              <a:t>Dirección General de Tributos</a:t>
            </a:r>
          </a:p>
        </p:txBody>
      </p:sp>
      <p:sp>
        <p:nvSpPr>
          <p:cNvPr id="4" name="Marcador de número de diapositiva 3">
            <a:extLst>
              <a:ext uri="{FF2B5EF4-FFF2-40B4-BE49-F238E27FC236}">
                <a16:creationId xmlns:a16="http://schemas.microsoft.com/office/drawing/2014/main" id="{7FE7063E-4314-224D-F671-424D37EC0E5A}"/>
              </a:ext>
            </a:extLst>
          </p:cNvPr>
          <p:cNvSpPr>
            <a:spLocks noGrp="1"/>
          </p:cNvSpPr>
          <p:nvPr>
            <p:ph type="sldNum" sz="quarter" idx="12"/>
          </p:nvPr>
        </p:nvSpPr>
        <p:spPr/>
        <p:txBody>
          <a:bodyPr/>
          <a:lstStyle/>
          <a:p>
            <a:fld id="{79D70931-DA5E-4565-9A4E-F29B3B1CA2E0}" type="slidenum">
              <a:rPr lang="es-ES" smtClean="0"/>
              <a:t>1</a:t>
            </a:fld>
            <a:endParaRPr lang="es-ES"/>
          </a:p>
        </p:txBody>
      </p:sp>
    </p:spTree>
    <p:extLst>
      <p:ext uri="{BB962C8B-B14F-4D97-AF65-F5344CB8AC3E}">
        <p14:creationId xmlns:p14="http://schemas.microsoft.com/office/powerpoint/2010/main" val="172281103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gradFill rotWithShape="1">
          <a:gsLst>
            <a:gs pos="10000">
              <a:schemeClr val="bg1">
                <a:tint val="97000"/>
                <a:hueMod val="92000"/>
                <a:satMod val="169000"/>
                <a:lumMod val="164000"/>
              </a:schemeClr>
            </a:gs>
            <a:gs pos="100000">
              <a:schemeClr val="bg1">
                <a:shade val="96000"/>
                <a:satMod val="120000"/>
                <a:lumMod val="90000"/>
              </a:schemeClr>
            </a:gs>
          </a:gsLst>
          <a:lin ang="6120000" scaled="1"/>
        </a:gradFill>
        <a:effectLst/>
      </p:bgPr>
    </p:bg>
    <p:spTree>
      <p:nvGrpSpPr>
        <p:cNvPr id="1" name="">
          <a:extLst>
            <a:ext uri="{FF2B5EF4-FFF2-40B4-BE49-F238E27FC236}">
              <a16:creationId xmlns:a16="http://schemas.microsoft.com/office/drawing/2014/main" id="{1ACEBD24-9FB4-4D30-3058-643823E142C9}"/>
            </a:ext>
          </a:extLst>
        </p:cNvPr>
        <p:cNvGrpSpPr/>
        <p:nvPr/>
      </p:nvGrpSpPr>
      <p:grpSpPr>
        <a:xfrm>
          <a:off x="0" y="0"/>
          <a:ext cx="0" cy="0"/>
          <a:chOff x="0" y="0"/>
          <a:chExt cx="0" cy="0"/>
        </a:xfrm>
      </p:grpSpPr>
      <p:sp>
        <p:nvSpPr>
          <p:cNvPr id="8" name="Snip Diagonal Corner Rectangle 6">
            <a:extLst>
              <a:ext uri="{FF2B5EF4-FFF2-40B4-BE49-F238E27FC236}">
                <a16:creationId xmlns:a16="http://schemas.microsoft.com/office/drawing/2014/main" id="{AF3423C9-85F5-C81E-CBD7-BD0BA8783846}"/>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925" y="2"/>
            <a:ext cx="12191075" cy="6857998"/>
          </a:xfrm>
          <a:prstGeom prst="rect">
            <a:avLst/>
          </a:prstGeom>
          <a:ln>
            <a:noFill/>
          </a:ln>
        </p:spPr>
        <p:style>
          <a:lnRef idx="2">
            <a:schemeClr val="accent2"/>
          </a:lnRef>
          <a:fillRef idx="1002">
            <a:schemeClr val="dk2"/>
          </a:fillRef>
          <a:effectRef idx="0">
            <a:schemeClr val="accent2"/>
          </a:effectRef>
          <a:fontRef idx="minor">
            <a:schemeClr val="dk1"/>
          </a:fontRef>
        </p:style>
        <p:txBody>
          <a:bodyPr wrap="square" rtlCol="0" anchor="ctr">
            <a:noAutofit/>
          </a:bodyPr>
          <a:lstStyle/>
          <a:p>
            <a:pPr algn="ctr"/>
            <a:endParaRPr lang="en-US"/>
          </a:p>
        </p:txBody>
      </p:sp>
      <p:sp useBgFill="1">
        <p:nvSpPr>
          <p:cNvPr id="10" name="Snip Single Corner Rectangle 17">
            <a:extLst>
              <a:ext uri="{FF2B5EF4-FFF2-40B4-BE49-F238E27FC236}">
                <a16:creationId xmlns:a16="http://schemas.microsoft.com/office/drawing/2014/main" id="{6D21EDE2-333B-D139-E709-5DFEFBC52C87}"/>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0" y="1"/>
            <a:ext cx="12188825" cy="6857999"/>
          </a:xfrm>
          <a:prstGeom prst="snip1Rect">
            <a:avLst>
              <a:gd name="adj" fmla="val 50000"/>
            </a:avLst>
          </a:prstGeom>
          <a:ln>
            <a:noFill/>
          </a:ln>
          <a:effectLst/>
        </p:spPr>
        <p:style>
          <a:lnRef idx="2">
            <a:schemeClr val="accent1">
              <a:shade val="50000"/>
            </a:schemeClr>
          </a:lnRef>
          <a:fillRef idx="1003">
            <a:schemeClr val="dk2"/>
          </a:fillRef>
          <a:effectRef idx="0">
            <a:schemeClr val="accent1"/>
          </a:effectRef>
          <a:fontRef idx="minor">
            <a:schemeClr val="lt1"/>
          </a:fontRef>
        </p:style>
        <p:txBody>
          <a:bodyPr wrap="square" rtlCol="0" anchor="ctr">
            <a:noAutofit/>
          </a:bodyPr>
          <a:lstStyle/>
          <a:p>
            <a:pPr algn="ctr"/>
            <a:endParaRPr lang="en-US"/>
          </a:p>
        </p:txBody>
      </p:sp>
      <p:sp>
        <p:nvSpPr>
          <p:cNvPr id="3" name="Marcador de contenido 2">
            <a:extLst>
              <a:ext uri="{FF2B5EF4-FFF2-40B4-BE49-F238E27FC236}">
                <a16:creationId xmlns:a16="http://schemas.microsoft.com/office/drawing/2014/main" id="{AFA93FB1-F1EF-5BCE-EE93-220757280D58}"/>
              </a:ext>
            </a:extLst>
          </p:cNvPr>
          <p:cNvSpPr>
            <a:spLocks noGrp="1"/>
          </p:cNvSpPr>
          <p:nvPr>
            <p:ph idx="1"/>
          </p:nvPr>
        </p:nvSpPr>
        <p:spPr>
          <a:xfrm>
            <a:off x="684212" y="685800"/>
            <a:ext cx="10834278" cy="877529"/>
          </a:xfrm>
        </p:spPr>
        <p:txBody>
          <a:bodyPr>
            <a:normAutofit/>
          </a:bodyPr>
          <a:lstStyle/>
          <a:p>
            <a:r>
              <a:rPr lang="es-ES" sz="2400" b="1" dirty="0">
                <a:solidFill>
                  <a:schemeClr val="tx1"/>
                </a:solidFill>
              </a:rPr>
              <a:t>2. RESUMEN DE LA RESERVA PARA INVERSIONES EN ILLES BALEARS Y SU DESARROLLO REGLAMENTARIO.</a:t>
            </a:r>
          </a:p>
        </p:txBody>
      </p:sp>
      <p:sp>
        <p:nvSpPr>
          <p:cNvPr id="5" name="CuadroTexto 4">
            <a:extLst>
              <a:ext uri="{FF2B5EF4-FFF2-40B4-BE49-F238E27FC236}">
                <a16:creationId xmlns:a16="http://schemas.microsoft.com/office/drawing/2014/main" id="{773EE021-581E-519A-20CF-C73B1468AB48}"/>
              </a:ext>
            </a:extLst>
          </p:cNvPr>
          <p:cNvSpPr txBox="1">
            <a:spLocks noGrp="1" noRot="1" noMove="1" noResize="1" noEditPoints="1" noAdjustHandles="1" noChangeArrowheads="1" noChangeShapeType="1"/>
          </p:cNvSpPr>
          <p:nvPr/>
        </p:nvSpPr>
        <p:spPr>
          <a:xfrm>
            <a:off x="677273" y="1563329"/>
            <a:ext cx="11180430" cy="3693319"/>
          </a:xfrm>
          <a:prstGeom prst="rect">
            <a:avLst/>
          </a:prstGeom>
          <a:noFill/>
        </p:spPr>
        <p:txBody>
          <a:bodyPr wrap="square" rtlCol="0">
            <a:spAutoFit/>
          </a:bodyPr>
          <a:lstStyle/>
          <a:p>
            <a:pPr marL="285750" indent="-285750" algn="just">
              <a:buFontTx/>
              <a:buChar char="-"/>
            </a:pPr>
            <a:r>
              <a:rPr lang="es-ES" b="1" u="sng" dirty="0"/>
              <a:t>Materialización. Tipos de inversiones. DA 70. Cuatro 4 y arts. 5-11, 14 y 16-18 RRFEIB.</a:t>
            </a:r>
          </a:p>
          <a:p>
            <a:pPr marL="285750" indent="-285750" algn="just">
              <a:buFontTx/>
              <a:buChar char="-"/>
            </a:pPr>
            <a:endParaRPr lang="es-ES" b="1" u="sng" dirty="0"/>
          </a:p>
          <a:p>
            <a:pPr algn="just"/>
            <a:r>
              <a:rPr lang="es-ES" b="1" dirty="0"/>
              <a:t>C/</a:t>
            </a:r>
          </a:p>
          <a:p>
            <a:pPr algn="just"/>
            <a:r>
              <a:rPr lang="es-ES" b="1" dirty="0"/>
              <a:t> </a:t>
            </a:r>
          </a:p>
          <a:p>
            <a:pPr marL="285750" indent="-285750" algn="just">
              <a:buFontTx/>
              <a:buChar char="-"/>
            </a:pPr>
            <a:r>
              <a:rPr lang="es-ES" u="sng" dirty="0"/>
              <a:t>Suscripción de acciones o participaciones en el capital de sociedades.</a:t>
            </a:r>
            <a:endParaRPr lang="es-ES" dirty="0"/>
          </a:p>
          <a:p>
            <a:pPr marL="285750" indent="-285750" algn="just">
              <a:buFontTx/>
              <a:buChar char="-"/>
            </a:pPr>
            <a:endParaRPr lang="es-ES" dirty="0"/>
          </a:p>
          <a:p>
            <a:pPr marL="285750" indent="-285750" algn="just">
              <a:buFontTx/>
              <a:buChar char="-"/>
            </a:pPr>
            <a:r>
              <a:rPr lang="es-ES" dirty="0"/>
              <a:t>Constitución o ampliación de capital. Actividad en IB. Inversiones A/B por sociedad participada.</a:t>
            </a:r>
          </a:p>
          <a:p>
            <a:pPr marL="285750" indent="-285750" algn="just">
              <a:buFontTx/>
              <a:buChar char="-"/>
            </a:pPr>
            <a:endParaRPr lang="es-ES" dirty="0"/>
          </a:p>
          <a:p>
            <a:pPr marL="285750" indent="-285750" algn="just">
              <a:buFontTx/>
              <a:buChar char="-"/>
            </a:pPr>
            <a:r>
              <a:rPr lang="es-ES" dirty="0"/>
              <a:t>14 RRFEIB: no aplicación de otros beneficios fiscales por sociedad participada, proporcionalidad, materialización por sociedad RIB y por sociedad participada, obligaciones de comunicación, sí </a:t>
            </a:r>
            <a:r>
              <a:rPr lang="es-ES" dirty="0" err="1"/>
              <a:t>UTEs</a:t>
            </a:r>
            <a:r>
              <a:rPr lang="es-ES" dirty="0"/>
              <a:t>.</a:t>
            </a:r>
            <a:endParaRPr lang="es-ES" u="sng" dirty="0"/>
          </a:p>
          <a:p>
            <a:pPr marL="285750" indent="-285750">
              <a:buFontTx/>
              <a:buChar char="-"/>
            </a:pPr>
            <a:endParaRPr lang="es-ES" dirty="0"/>
          </a:p>
        </p:txBody>
      </p:sp>
      <p:sp>
        <p:nvSpPr>
          <p:cNvPr id="2" name="Marcador de número de diapositiva 1">
            <a:extLst>
              <a:ext uri="{FF2B5EF4-FFF2-40B4-BE49-F238E27FC236}">
                <a16:creationId xmlns:a16="http://schemas.microsoft.com/office/drawing/2014/main" id="{22540661-8190-2994-68B6-A8FB228CA286}"/>
              </a:ext>
            </a:extLst>
          </p:cNvPr>
          <p:cNvSpPr>
            <a:spLocks noGrp="1"/>
          </p:cNvSpPr>
          <p:nvPr>
            <p:ph type="sldNum" sz="quarter" idx="12"/>
          </p:nvPr>
        </p:nvSpPr>
        <p:spPr/>
        <p:txBody>
          <a:bodyPr/>
          <a:lstStyle/>
          <a:p>
            <a:fld id="{79D70931-DA5E-4565-9A4E-F29B3B1CA2E0}" type="slidenum">
              <a:rPr lang="es-ES" smtClean="0">
                <a:solidFill>
                  <a:schemeClr val="bg1"/>
                </a:solidFill>
              </a:rPr>
              <a:t>10</a:t>
            </a:fld>
            <a:endParaRPr lang="es-ES" dirty="0">
              <a:solidFill>
                <a:schemeClr val="bg1"/>
              </a:solidFill>
            </a:endParaRPr>
          </a:p>
        </p:txBody>
      </p:sp>
    </p:spTree>
    <p:extLst>
      <p:ext uri="{BB962C8B-B14F-4D97-AF65-F5344CB8AC3E}">
        <p14:creationId xmlns:p14="http://schemas.microsoft.com/office/powerpoint/2010/main" val="2256668914"/>
      </p:ext>
    </p:extLst>
  </p:cSld>
  <p:clrMapOvr>
    <a:overrideClrMapping bg1="lt1" tx1="dk1" bg2="lt2" tx2="dk2" accent1="accent1" accent2="accent2" accent3="accent3" accent4="accent4" accent5="accent5" accent6="accent6" hlink="hlink" folHlink="folHlink"/>
  </p:clrMapOvr>
</p:sld>
</file>

<file path=ppt/slides/slide11.xml><?xml version="1.0" encoding="utf-8"?>
<p:sld xmlns:a="http://schemas.openxmlformats.org/drawingml/2006/main" xmlns:r="http://schemas.openxmlformats.org/officeDocument/2006/relationships" xmlns:p="http://schemas.openxmlformats.org/presentationml/2006/main">
  <p:cSld>
    <p:bg>
      <p:bgPr>
        <a:gradFill rotWithShape="1">
          <a:gsLst>
            <a:gs pos="10000">
              <a:schemeClr val="bg1">
                <a:tint val="97000"/>
                <a:hueMod val="92000"/>
                <a:satMod val="169000"/>
                <a:lumMod val="164000"/>
              </a:schemeClr>
            </a:gs>
            <a:gs pos="100000">
              <a:schemeClr val="bg1">
                <a:shade val="96000"/>
                <a:satMod val="120000"/>
                <a:lumMod val="90000"/>
              </a:schemeClr>
            </a:gs>
          </a:gsLst>
          <a:lin ang="6120000" scaled="1"/>
        </a:gradFill>
        <a:effectLst/>
      </p:bgPr>
    </p:bg>
    <p:spTree>
      <p:nvGrpSpPr>
        <p:cNvPr id="1" name="">
          <a:extLst>
            <a:ext uri="{FF2B5EF4-FFF2-40B4-BE49-F238E27FC236}">
              <a16:creationId xmlns:a16="http://schemas.microsoft.com/office/drawing/2014/main" id="{4EAA2A35-0EDE-56F2-754B-7DACBDFFF109}"/>
            </a:ext>
          </a:extLst>
        </p:cNvPr>
        <p:cNvGrpSpPr/>
        <p:nvPr/>
      </p:nvGrpSpPr>
      <p:grpSpPr>
        <a:xfrm>
          <a:off x="0" y="0"/>
          <a:ext cx="0" cy="0"/>
          <a:chOff x="0" y="0"/>
          <a:chExt cx="0" cy="0"/>
        </a:xfrm>
      </p:grpSpPr>
      <p:sp>
        <p:nvSpPr>
          <p:cNvPr id="8" name="Snip Diagonal Corner Rectangle 6">
            <a:extLst>
              <a:ext uri="{FF2B5EF4-FFF2-40B4-BE49-F238E27FC236}">
                <a16:creationId xmlns:a16="http://schemas.microsoft.com/office/drawing/2014/main" id="{CFC3AFA7-1D10-22D7-DAF5-3121BF8F132B}"/>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925" y="2"/>
            <a:ext cx="12191075" cy="6857998"/>
          </a:xfrm>
          <a:prstGeom prst="rect">
            <a:avLst/>
          </a:prstGeom>
          <a:ln>
            <a:noFill/>
          </a:ln>
        </p:spPr>
        <p:style>
          <a:lnRef idx="2">
            <a:schemeClr val="accent2"/>
          </a:lnRef>
          <a:fillRef idx="1002">
            <a:schemeClr val="dk2"/>
          </a:fillRef>
          <a:effectRef idx="0">
            <a:schemeClr val="accent2"/>
          </a:effectRef>
          <a:fontRef idx="minor">
            <a:schemeClr val="dk1"/>
          </a:fontRef>
        </p:style>
        <p:txBody>
          <a:bodyPr wrap="square" rtlCol="0" anchor="ctr">
            <a:noAutofit/>
          </a:bodyPr>
          <a:lstStyle/>
          <a:p>
            <a:pPr algn="ctr"/>
            <a:endParaRPr lang="en-US"/>
          </a:p>
        </p:txBody>
      </p:sp>
      <p:sp useBgFill="1">
        <p:nvSpPr>
          <p:cNvPr id="10" name="Snip Single Corner Rectangle 17">
            <a:extLst>
              <a:ext uri="{FF2B5EF4-FFF2-40B4-BE49-F238E27FC236}">
                <a16:creationId xmlns:a16="http://schemas.microsoft.com/office/drawing/2014/main" id="{8F4EDD6F-97E9-F84E-A78E-591E517B37C9}"/>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0" y="1"/>
            <a:ext cx="12188825" cy="6857999"/>
          </a:xfrm>
          <a:prstGeom prst="snip1Rect">
            <a:avLst>
              <a:gd name="adj" fmla="val 50000"/>
            </a:avLst>
          </a:prstGeom>
          <a:ln>
            <a:noFill/>
          </a:ln>
          <a:effectLst/>
        </p:spPr>
        <p:style>
          <a:lnRef idx="2">
            <a:schemeClr val="accent1">
              <a:shade val="50000"/>
            </a:schemeClr>
          </a:lnRef>
          <a:fillRef idx="1003">
            <a:schemeClr val="dk2"/>
          </a:fillRef>
          <a:effectRef idx="0">
            <a:schemeClr val="accent1"/>
          </a:effectRef>
          <a:fontRef idx="minor">
            <a:schemeClr val="lt1"/>
          </a:fontRef>
        </p:style>
        <p:txBody>
          <a:bodyPr wrap="square" rtlCol="0" anchor="ctr">
            <a:noAutofit/>
          </a:bodyPr>
          <a:lstStyle/>
          <a:p>
            <a:pPr algn="ctr"/>
            <a:endParaRPr lang="en-US"/>
          </a:p>
        </p:txBody>
      </p:sp>
      <p:sp>
        <p:nvSpPr>
          <p:cNvPr id="3" name="Marcador de contenido 2">
            <a:extLst>
              <a:ext uri="{FF2B5EF4-FFF2-40B4-BE49-F238E27FC236}">
                <a16:creationId xmlns:a16="http://schemas.microsoft.com/office/drawing/2014/main" id="{B7812069-8AEA-3375-0BE0-9570B0E5ACD7}"/>
              </a:ext>
            </a:extLst>
          </p:cNvPr>
          <p:cNvSpPr>
            <a:spLocks noGrp="1"/>
          </p:cNvSpPr>
          <p:nvPr>
            <p:ph idx="1"/>
          </p:nvPr>
        </p:nvSpPr>
        <p:spPr>
          <a:xfrm>
            <a:off x="684212" y="685800"/>
            <a:ext cx="10834278" cy="877529"/>
          </a:xfrm>
        </p:spPr>
        <p:txBody>
          <a:bodyPr>
            <a:normAutofit/>
          </a:bodyPr>
          <a:lstStyle/>
          <a:p>
            <a:r>
              <a:rPr lang="es-ES" sz="2400" b="1" dirty="0">
                <a:solidFill>
                  <a:schemeClr val="tx1"/>
                </a:solidFill>
              </a:rPr>
              <a:t>2. RESUMEN DE LA RESERVA PARA INVERSIONES EN ILLES BALEARS Y SU DESARROLLO REGLAMENTARIO.</a:t>
            </a:r>
          </a:p>
        </p:txBody>
      </p:sp>
      <p:sp>
        <p:nvSpPr>
          <p:cNvPr id="5" name="CuadroTexto 4">
            <a:extLst>
              <a:ext uri="{FF2B5EF4-FFF2-40B4-BE49-F238E27FC236}">
                <a16:creationId xmlns:a16="http://schemas.microsoft.com/office/drawing/2014/main" id="{662C24CD-C2CE-39EA-0582-96E332710AE4}"/>
              </a:ext>
            </a:extLst>
          </p:cNvPr>
          <p:cNvSpPr txBox="1">
            <a:spLocks noGrp="1" noRot="1" noMove="1" noResize="1" noEditPoints="1" noAdjustHandles="1" noChangeArrowheads="1" noChangeShapeType="1"/>
          </p:cNvSpPr>
          <p:nvPr/>
        </p:nvSpPr>
        <p:spPr>
          <a:xfrm>
            <a:off x="677273" y="1563329"/>
            <a:ext cx="11180430" cy="5632311"/>
          </a:xfrm>
          <a:prstGeom prst="rect">
            <a:avLst/>
          </a:prstGeom>
          <a:noFill/>
        </p:spPr>
        <p:txBody>
          <a:bodyPr wrap="square" rtlCol="0">
            <a:spAutoFit/>
          </a:bodyPr>
          <a:lstStyle/>
          <a:p>
            <a:pPr marL="285750" indent="-285750" algn="just">
              <a:buFontTx/>
              <a:buChar char="-"/>
            </a:pPr>
            <a:r>
              <a:rPr lang="es-ES" b="1" u="sng" dirty="0"/>
              <a:t>Materialización. Situación de las inversiones. Cuantificación. Aplicación temporal. DA 70. Cuatro 5-7 y arts. 12,13,18 y 19 RRFEIB. </a:t>
            </a:r>
            <a:endParaRPr lang="es-ES" b="1" dirty="0"/>
          </a:p>
          <a:p>
            <a:pPr algn="just"/>
            <a:r>
              <a:rPr lang="es-ES" b="1" dirty="0"/>
              <a:t> </a:t>
            </a:r>
          </a:p>
          <a:p>
            <a:pPr marL="285750" indent="-285750" algn="just">
              <a:buFontTx/>
              <a:buChar char="-"/>
            </a:pPr>
            <a:r>
              <a:rPr lang="es-ES" b="1" dirty="0"/>
              <a:t>Situación</a:t>
            </a:r>
            <a:r>
              <a:rPr lang="es-ES" dirty="0"/>
              <a:t>: Situados/recibidos en IB, utilizados en IB, afectos y necesarios a la actividad del contribuyente.</a:t>
            </a:r>
          </a:p>
          <a:p>
            <a:pPr marL="285750" indent="-285750" algn="just">
              <a:buFontTx/>
              <a:buChar char="-"/>
            </a:pPr>
            <a:endParaRPr lang="es-ES" dirty="0"/>
          </a:p>
          <a:p>
            <a:pPr algn="just"/>
            <a:r>
              <a:rPr lang="es-ES" dirty="0"/>
              <a:t>    * todo lo anterior no es necesario si son elementos que protegen el medio ambiente.</a:t>
            </a:r>
          </a:p>
          <a:p>
            <a:pPr marL="285750" indent="-285750" algn="just">
              <a:buFontTx/>
              <a:buChar char="-"/>
            </a:pPr>
            <a:endParaRPr lang="es-ES" dirty="0"/>
          </a:p>
          <a:p>
            <a:pPr marL="285750" indent="-285750" algn="just">
              <a:buFontTx/>
              <a:buChar char="-"/>
            </a:pPr>
            <a:r>
              <a:rPr lang="es-ES" dirty="0"/>
              <a:t>Reglas particulares: aeronaves (12 RRFEIB: 50%/proporcionalidad), buques y transporte terrestre (13 RRFEIB: insularidad), redes de transporte y comunicaciones, aplicaciones informáticas y propiedad industrial (17 RRFEIB), concesiones administrativas.</a:t>
            </a:r>
          </a:p>
          <a:p>
            <a:pPr marL="285750" indent="-285750" algn="just">
              <a:buFontTx/>
              <a:buChar char="-"/>
            </a:pPr>
            <a:endParaRPr lang="es-ES" u="sng" dirty="0"/>
          </a:p>
          <a:p>
            <a:pPr marL="285750" indent="-285750" algn="just">
              <a:buFontTx/>
              <a:buChar char="-"/>
            </a:pPr>
            <a:r>
              <a:rPr lang="es-ES" b="1" dirty="0"/>
              <a:t>Cuantificación: </a:t>
            </a:r>
            <a:r>
              <a:rPr lang="es-ES" dirty="0"/>
              <a:t>Precio de adquisición o coste de producción, exclusión de intereses, impuestos estatales indirectos y sus recargos. Máximo su valor de mercado.</a:t>
            </a:r>
          </a:p>
          <a:p>
            <a:pPr marL="285750" indent="-285750" algn="just">
              <a:buFontTx/>
              <a:buChar char="-"/>
            </a:pPr>
            <a:endParaRPr lang="es-ES" dirty="0"/>
          </a:p>
          <a:p>
            <a:pPr marL="285750" indent="-285750" algn="just">
              <a:buFontTx/>
              <a:buChar char="-"/>
            </a:pPr>
            <a:r>
              <a:rPr lang="es-ES" dirty="0"/>
              <a:t>Reglas particulares: redes de transporte y comunicaciones, inmovilizado intangible, costes de estudios preparatorios y de consultoría, creación de puestos de trabajo, I+D+i, valores, subvenciones. 19 RRFEIB: Creación de puestos de trabajo. Diversas dotaciones disponibles. </a:t>
            </a:r>
          </a:p>
          <a:p>
            <a:pPr marL="285750" indent="-285750" algn="just">
              <a:buFontTx/>
              <a:buChar char="-"/>
            </a:pPr>
            <a:endParaRPr lang="es-ES" dirty="0"/>
          </a:p>
          <a:p>
            <a:pPr marL="285750" indent="-285750">
              <a:buFontTx/>
              <a:buChar char="-"/>
            </a:pPr>
            <a:endParaRPr lang="es-ES" dirty="0"/>
          </a:p>
        </p:txBody>
      </p:sp>
      <p:sp>
        <p:nvSpPr>
          <p:cNvPr id="2" name="Marcador de número de diapositiva 1">
            <a:extLst>
              <a:ext uri="{FF2B5EF4-FFF2-40B4-BE49-F238E27FC236}">
                <a16:creationId xmlns:a16="http://schemas.microsoft.com/office/drawing/2014/main" id="{05407B3C-FAC4-744D-97DA-94A7C9C96129}"/>
              </a:ext>
            </a:extLst>
          </p:cNvPr>
          <p:cNvSpPr>
            <a:spLocks noGrp="1"/>
          </p:cNvSpPr>
          <p:nvPr>
            <p:ph type="sldNum" sz="quarter" idx="12"/>
          </p:nvPr>
        </p:nvSpPr>
        <p:spPr/>
        <p:txBody>
          <a:bodyPr/>
          <a:lstStyle/>
          <a:p>
            <a:fld id="{79D70931-DA5E-4565-9A4E-F29B3B1CA2E0}" type="slidenum">
              <a:rPr lang="es-ES" smtClean="0">
                <a:solidFill>
                  <a:schemeClr val="bg1"/>
                </a:solidFill>
              </a:rPr>
              <a:t>11</a:t>
            </a:fld>
            <a:endParaRPr lang="es-ES" dirty="0">
              <a:solidFill>
                <a:schemeClr val="bg1"/>
              </a:solidFill>
            </a:endParaRPr>
          </a:p>
        </p:txBody>
      </p:sp>
    </p:spTree>
    <p:extLst>
      <p:ext uri="{BB962C8B-B14F-4D97-AF65-F5344CB8AC3E}">
        <p14:creationId xmlns:p14="http://schemas.microsoft.com/office/powerpoint/2010/main" val="1500247911"/>
      </p:ext>
    </p:extLst>
  </p:cSld>
  <p:clrMapOvr>
    <a:overrideClrMapping bg1="lt1" tx1="dk1" bg2="lt2" tx2="dk2" accent1="accent1" accent2="accent2" accent3="accent3" accent4="accent4" accent5="accent5" accent6="accent6" hlink="hlink" folHlink="folHlink"/>
  </p:clrMapOvr>
</p:sld>
</file>

<file path=ppt/slides/slide12.xml><?xml version="1.0" encoding="utf-8"?>
<p:sld xmlns:a="http://schemas.openxmlformats.org/drawingml/2006/main" xmlns:r="http://schemas.openxmlformats.org/officeDocument/2006/relationships" xmlns:p="http://schemas.openxmlformats.org/presentationml/2006/main">
  <p:cSld>
    <p:bg>
      <p:bgPr>
        <a:gradFill rotWithShape="1">
          <a:gsLst>
            <a:gs pos="10000">
              <a:schemeClr val="bg1">
                <a:tint val="97000"/>
                <a:hueMod val="92000"/>
                <a:satMod val="169000"/>
                <a:lumMod val="164000"/>
              </a:schemeClr>
            </a:gs>
            <a:gs pos="100000">
              <a:schemeClr val="bg1">
                <a:shade val="96000"/>
                <a:satMod val="120000"/>
                <a:lumMod val="90000"/>
              </a:schemeClr>
            </a:gs>
          </a:gsLst>
          <a:lin ang="6120000" scaled="1"/>
        </a:gradFill>
        <a:effectLst/>
      </p:bgPr>
    </p:bg>
    <p:spTree>
      <p:nvGrpSpPr>
        <p:cNvPr id="1" name="">
          <a:extLst>
            <a:ext uri="{FF2B5EF4-FFF2-40B4-BE49-F238E27FC236}">
              <a16:creationId xmlns:a16="http://schemas.microsoft.com/office/drawing/2014/main" id="{711F13BB-FBD0-148D-3A05-9AC144C06E3E}"/>
            </a:ext>
          </a:extLst>
        </p:cNvPr>
        <p:cNvGrpSpPr/>
        <p:nvPr/>
      </p:nvGrpSpPr>
      <p:grpSpPr>
        <a:xfrm>
          <a:off x="0" y="0"/>
          <a:ext cx="0" cy="0"/>
          <a:chOff x="0" y="0"/>
          <a:chExt cx="0" cy="0"/>
        </a:xfrm>
      </p:grpSpPr>
      <p:sp>
        <p:nvSpPr>
          <p:cNvPr id="8" name="Snip Diagonal Corner Rectangle 6">
            <a:extLst>
              <a:ext uri="{FF2B5EF4-FFF2-40B4-BE49-F238E27FC236}">
                <a16:creationId xmlns:a16="http://schemas.microsoft.com/office/drawing/2014/main" id="{4E0F0644-4689-1CC5-228C-1D9FC039A249}"/>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925" y="2"/>
            <a:ext cx="12191075" cy="6857998"/>
          </a:xfrm>
          <a:prstGeom prst="rect">
            <a:avLst/>
          </a:prstGeom>
          <a:ln>
            <a:noFill/>
          </a:ln>
        </p:spPr>
        <p:style>
          <a:lnRef idx="2">
            <a:schemeClr val="accent2"/>
          </a:lnRef>
          <a:fillRef idx="1002">
            <a:schemeClr val="dk2"/>
          </a:fillRef>
          <a:effectRef idx="0">
            <a:schemeClr val="accent2"/>
          </a:effectRef>
          <a:fontRef idx="minor">
            <a:schemeClr val="dk1"/>
          </a:fontRef>
        </p:style>
        <p:txBody>
          <a:bodyPr wrap="square" rtlCol="0" anchor="ctr">
            <a:noAutofit/>
          </a:bodyPr>
          <a:lstStyle/>
          <a:p>
            <a:pPr algn="ctr"/>
            <a:endParaRPr lang="en-US"/>
          </a:p>
        </p:txBody>
      </p:sp>
      <p:sp useBgFill="1">
        <p:nvSpPr>
          <p:cNvPr id="10" name="Snip Single Corner Rectangle 17">
            <a:extLst>
              <a:ext uri="{FF2B5EF4-FFF2-40B4-BE49-F238E27FC236}">
                <a16:creationId xmlns:a16="http://schemas.microsoft.com/office/drawing/2014/main" id="{BE776D06-4B21-DED0-5DBF-B3E21E82280A}"/>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0" y="1"/>
            <a:ext cx="12188825" cy="6857999"/>
          </a:xfrm>
          <a:prstGeom prst="snip1Rect">
            <a:avLst>
              <a:gd name="adj" fmla="val 50000"/>
            </a:avLst>
          </a:prstGeom>
          <a:ln>
            <a:noFill/>
          </a:ln>
          <a:effectLst/>
        </p:spPr>
        <p:style>
          <a:lnRef idx="2">
            <a:schemeClr val="accent1">
              <a:shade val="50000"/>
            </a:schemeClr>
          </a:lnRef>
          <a:fillRef idx="1003">
            <a:schemeClr val="dk2"/>
          </a:fillRef>
          <a:effectRef idx="0">
            <a:schemeClr val="accent1"/>
          </a:effectRef>
          <a:fontRef idx="minor">
            <a:schemeClr val="lt1"/>
          </a:fontRef>
        </p:style>
        <p:txBody>
          <a:bodyPr wrap="square" rtlCol="0" anchor="ctr">
            <a:noAutofit/>
          </a:bodyPr>
          <a:lstStyle/>
          <a:p>
            <a:pPr algn="ctr"/>
            <a:endParaRPr lang="en-US"/>
          </a:p>
        </p:txBody>
      </p:sp>
      <p:sp>
        <p:nvSpPr>
          <p:cNvPr id="3" name="Marcador de contenido 2">
            <a:extLst>
              <a:ext uri="{FF2B5EF4-FFF2-40B4-BE49-F238E27FC236}">
                <a16:creationId xmlns:a16="http://schemas.microsoft.com/office/drawing/2014/main" id="{F8C38118-A0A7-5EDE-B2E2-905043F987D4}"/>
              </a:ext>
            </a:extLst>
          </p:cNvPr>
          <p:cNvSpPr>
            <a:spLocks noGrp="1"/>
          </p:cNvSpPr>
          <p:nvPr>
            <p:ph idx="1"/>
          </p:nvPr>
        </p:nvSpPr>
        <p:spPr>
          <a:xfrm>
            <a:off x="684212" y="685800"/>
            <a:ext cx="10834278" cy="877529"/>
          </a:xfrm>
        </p:spPr>
        <p:txBody>
          <a:bodyPr>
            <a:normAutofit/>
          </a:bodyPr>
          <a:lstStyle/>
          <a:p>
            <a:r>
              <a:rPr lang="es-ES" sz="2400" b="1" dirty="0">
                <a:solidFill>
                  <a:schemeClr val="tx1"/>
                </a:solidFill>
              </a:rPr>
              <a:t>2. RESUMEN DE LA RESERVA PARA INVERSIONES EN ILLES BALEARS Y SU DESARROLLO REGLAMENTARIO.</a:t>
            </a:r>
          </a:p>
        </p:txBody>
      </p:sp>
      <p:sp>
        <p:nvSpPr>
          <p:cNvPr id="5" name="CuadroTexto 4">
            <a:extLst>
              <a:ext uri="{FF2B5EF4-FFF2-40B4-BE49-F238E27FC236}">
                <a16:creationId xmlns:a16="http://schemas.microsoft.com/office/drawing/2014/main" id="{9FAACFB1-CB56-3132-C38E-2DC4C16148DF}"/>
              </a:ext>
            </a:extLst>
          </p:cNvPr>
          <p:cNvSpPr txBox="1">
            <a:spLocks noGrp="1" noRot="1" noMove="1" noResize="1" noEditPoints="1" noAdjustHandles="1" noChangeArrowheads="1" noChangeShapeType="1"/>
          </p:cNvSpPr>
          <p:nvPr/>
        </p:nvSpPr>
        <p:spPr>
          <a:xfrm>
            <a:off x="677273" y="1563329"/>
            <a:ext cx="11180430" cy="4801314"/>
          </a:xfrm>
          <a:prstGeom prst="rect">
            <a:avLst/>
          </a:prstGeom>
          <a:noFill/>
        </p:spPr>
        <p:txBody>
          <a:bodyPr wrap="square" rtlCol="0">
            <a:spAutoFit/>
          </a:bodyPr>
          <a:lstStyle/>
          <a:p>
            <a:pPr marL="285750" indent="-285750" algn="just">
              <a:buFontTx/>
              <a:buChar char="-"/>
            </a:pPr>
            <a:r>
              <a:rPr lang="es-ES" b="1" u="sng" dirty="0"/>
              <a:t>Materialización. Situación de las inversiones. Cuantificación. Aplicación temporal. DA 70. Cuatro 5-7 y arts. 12,13,18 y 19 RRFEIB. </a:t>
            </a:r>
            <a:endParaRPr lang="es-ES" b="1" dirty="0"/>
          </a:p>
          <a:p>
            <a:pPr algn="just"/>
            <a:r>
              <a:rPr lang="es-ES" b="1" dirty="0"/>
              <a:t> </a:t>
            </a:r>
          </a:p>
          <a:p>
            <a:pPr marL="285750" indent="-285750" algn="just">
              <a:buFontTx/>
              <a:buChar char="-"/>
            </a:pPr>
            <a:r>
              <a:rPr lang="es-ES" b="1" dirty="0"/>
              <a:t>Cuándo se entiende producida la materialización</a:t>
            </a:r>
            <a:r>
              <a:rPr lang="es-ES" dirty="0"/>
              <a:t>: Entrada en funcionamiento.</a:t>
            </a:r>
          </a:p>
          <a:p>
            <a:pPr marL="285750" indent="-285750" algn="just">
              <a:buFontTx/>
              <a:buChar char="-"/>
            </a:pPr>
            <a:endParaRPr lang="es-ES" dirty="0"/>
          </a:p>
          <a:p>
            <a:pPr algn="just"/>
            <a:r>
              <a:rPr lang="es-ES" dirty="0"/>
              <a:t>    * todo lo anterior no es necesario si son elementos que protegen el medio ambiente.</a:t>
            </a:r>
          </a:p>
          <a:p>
            <a:pPr marL="285750" indent="-285750" algn="just">
              <a:buFontTx/>
              <a:buChar char="-"/>
            </a:pPr>
            <a:endParaRPr lang="es-ES" dirty="0"/>
          </a:p>
          <a:p>
            <a:pPr marL="285750" indent="-285750" algn="just">
              <a:buFontTx/>
              <a:buChar char="-"/>
            </a:pPr>
            <a:r>
              <a:rPr lang="es-ES" b="1" u="sng" dirty="0"/>
              <a:t>Materialización. Permanencia de las inversiones. Arrendamiento. DA 70. Cuatro 8 y 9 y art. 15 RRFEIB</a:t>
            </a:r>
            <a:r>
              <a:rPr lang="es-ES" b="1" dirty="0"/>
              <a:t>.</a:t>
            </a:r>
          </a:p>
          <a:p>
            <a:pPr marL="285750" indent="-285750" algn="just">
              <a:buFontTx/>
              <a:buChar char="-"/>
            </a:pPr>
            <a:endParaRPr lang="es-ES" b="1" dirty="0"/>
          </a:p>
          <a:p>
            <a:pPr marL="285750" indent="-285750" algn="just">
              <a:buFontTx/>
              <a:buChar char="-"/>
            </a:pPr>
            <a:r>
              <a:rPr lang="es-ES" dirty="0"/>
              <a:t>Permanencia en funcionamiento: 5 años. Sin transmisión, arrendamiento o cesión a terceros.</a:t>
            </a:r>
          </a:p>
          <a:p>
            <a:pPr marL="285750" indent="-285750" algn="just">
              <a:buFontTx/>
              <a:buChar char="-"/>
            </a:pPr>
            <a:endParaRPr lang="es-ES" dirty="0"/>
          </a:p>
          <a:p>
            <a:pPr algn="just"/>
            <a:r>
              <a:rPr lang="es-ES" dirty="0"/>
              <a:t>    * 10 años para suelo.</a:t>
            </a:r>
          </a:p>
          <a:p>
            <a:pPr algn="just"/>
            <a:endParaRPr lang="es-ES" dirty="0"/>
          </a:p>
          <a:p>
            <a:pPr marL="285750" indent="-285750" algn="just">
              <a:buFontTx/>
              <a:buChar char="-"/>
            </a:pPr>
            <a:r>
              <a:rPr lang="es-ES" dirty="0"/>
              <a:t>Actividad económica de arrendamiento o cesión de elementos patrimoniales: No vinculación,   No arrendamiento financiero.</a:t>
            </a:r>
          </a:p>
          <a:p>
            <a:pPr marL="285750" indent="-285750">
              <a:buFontTx/>
              <a:buChar char="-"/>
            </a:pPr>
            <a:endParaRPr lang="es-ES" dirty="0"/>
          </a:p>
        </p:txBody>
      </p:sp>
      <p:sp>
        <p:nvSpPr>
          <p:cNvPr id="2" name="Marcador de número de diapositiva 1">
            <a:extLst>
              <a:ext uri="{FF2B5EF4-FFF2-40B4-BE49-F238E27FC236}">
                <a16:creationId xmlns:a16="http://schemas.microsoft.com/office/drawing/2014/main" id="{780D67FE-39D3-BBD5-986D-87F6FC7D5E1C}"/>
              </a:ext>
            </a:extLst>
          </p:cNvPr>
          <p:cNvSpPr>
            <a:spLocks noGrp="1"/>
          </p:cNvSpPr>
          <p:nvPr>
            <p:ph type="sldNum" sz="quarter" idx="12"/>
          </p:nvPr>
        </p:nvSpPr>
        <p:spPr/>
        <p:txBody>
          <a:bodyPr/>
          <a:lstStyle/>
          <a:p>
            <a:fld id="{79D70931-DA5E-4565-9A4E-F29B3B1CA2E0}" type="slidenum">
              <a:rPr lang="es-ES" smtClean="0">
                <a:solidFill>
                  <a:schemeClr val="bg1"/>
                </a:solidFill>
              </a:rPr>
              <a:t>12</a:t>
            </a:fld>
            <a:endParaRPr lang="es-ES" dirty="0">
              <a:solidFill>
                <a:schemeClr val="bg1"/>
              </a:solidFill>
            </a:endParaRPr>
          </a:p>
        </p:txBody>
      </p:sp>
    </p:spTree>
    <p:extLst>
      <p:ext uri="{BB962C8B-B14F-4D97-AF65-F5344CB8AC3E}">
        <p14:creationId xmlns:p14="http://schemas.microsoft.com/office/powerpoint/2010/main" val="3279993335"/>
      </p:ext>
    </p:extLst>
  </p:cSld>
  <p:clrMapOvr>
    <a:overrideClrMapping bg1="lt1" tx1="dk1" bg2="lt2" tx2="dk2" accent1="accent1" accent2="accent2" accent3="accent3" accent4="accent4" accent5="accent5" accent6="accent6" hlink="hlink" folHlink="folHlink"/>
  </p:clrMapOvr>
</p:sld>
</file>

<file path=ppt/slides/slide13.xml><?xml version="1.0" encoding="utf-8"?>
<p:sld xmlns:a="http://schemas.openxmlformats.org/drawingml/2006/main" xmlns:r="http://schemas.openxmlformats.org/officeDocument/2006/relationships" xmlns:p="http://schemas.openxmlformats.org/presentationml/2006/main">
  <p:cSld>
    <p:bg>
      <p:bgPr>
        <a:gradFill rotWithShape="1">
          <a:gsLst>
            <a:gs pos="10000">
              <a:schemeClr val="bg1">
                <a:tint val="97000"/>
                <a:hueMod val="92000"/>
                <a:satMod val="169000"/>
                <a:lumMod val="164000"/>
              </a:schemeClr>
            </a:gs>
            <a:gs pos="100000">
              <a:schemeClr val="bg1">
                <a:shade val="96000"/>
                <a:satMod val="120000"/>
                <a:lumMod val="90000"/>
              </a:schemeClr>
            </a:gs>
          </a:gsLst>
          <a:lin ang="6120000" scaled="1"/>
        </a:gradFill>
        <a:effectLst/>
      </p:bgPr>
    </p:bg>
    <p:spTree>
      <p:nvGrpSpPr>
        <p:cNvPr id="1" name="">
          <a:extLst>
            <a:ext uri="{FF2B5EF4-FFF2-40B4-BE49-F238E27FC236}">
              <a16:creationId xmlns:a16="http://schemas.microsoft.com/office/drawing/2014/main" id="{590A528F-4D7E-B21D-673A-738E05780A37}"/>
            </a:ext>
          </a:extLst>
        </p:cNvPr>
        <p:cNvGrpSpPr/>
        <p:nvPr/>
      </p:nvGrpSpPr>
      <p:grpSpPr>
        <a:xfrm>
          <a:off x="0" y="0"/>
          <a:ext cx="0" cy="0"/>
          <a:chOff x="0" y="0"/>
          <a:chExt cx="0" cy="0"/>
        </a:xfrm>
      </p:grpSpPr>
      <p:sp>
        <p:nvSpPr>
          <p:cNvPr id="8" name="Snip Diagonal Corner Rectangle 6">
            <a:extLst>
              <a:ext uri="{FF2B5EF4-FFF2-40B4-BE49-F238E27FC236}">
                <a16:creationId xmlns:a16="http://schemas.microsoft.com/office/drawing/2014/main" id="{21FED305-CA1B-E1F2-4CFF-4CCD4A7DEACA}"/>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925" y="2"/>
            <a:ext cx="12191075" cy="6857998"/>
          </a:xfrm>
          <a:prstGeom prst="rect">
            <a:avLst/>
          </a:prstGeom>
          <a:ln>
            <a:noFill/>
          </a:ln>
        </p:spPr>
        <p:style>
          <a:lnRef idx="2">
            <a:schemeClr val="accent2"/>
          </a:lnRef>
          <a:fillRef idx="1002">
            <a:schemeClr val="dk2"/>
          </a:fillRef>
          <a:effectRef idx="0">
            <a:schemeClr val="accent2"/>
          </a:effectRef>
          <a:fontRef idx="minor">
            <a:schemeClr val="dk1"/>
          </a:fontRef>
        </p:style>
        <p:txBody>
          <a:bodyPr wrap="square" rtlCol="0" anchor="ctr">
            <a:noAutofit/>
          </a:bodyPr>
          <a:lstStyle/>
          <a:p>
            <a:pPr algn="ctr"/>
            <a:endParaRPr lang="en-US"/>
          </a:p>
        </p:txBody>
      </p:sp>
      <p:sp useBgFill="1">
        <p:nvSpPr>
          <p:cNvPr id="10" name="Snip Single Corner Rectangle 17">
            <a:extLst>
              <a:ext uri="{FF2B5EF4-FFF2-40B4-BE49-F238E27FC236}">
                <a16:creationId xmlns:a16="http://schemas.microsoft.com/office/drawing/2014/main" id="{F33F80C6-14E0-71F5-2632-7D96FDF63334}"/>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0" y="1"/>
            <a:ext cx="12188825" cy="6857999"/>
          </a:xfrm>
          <a:prstGeom prst="snip1Rect">
            <a:avLst>
              <a:gd name="adj" fmla="val 50000"/>
            </a:avLst>
          </a:prstGeom>
          <a:ln>
            <a:noFill/>
          </a:ln>
          <a:effectLst/>
        </p:spPr>
        <p:style>
          <a:lnRef idx="2">
            <a:schemeClr val="accent1">
              <a:shade val="50000"/>
            </a:schemeClr>
          </a:lnRef>
          <a:fillRef idx="1003">
            <a:schemeClr val="dk2"/>
          </a:fillRef>
          <a:effectRef idx="0">
            <a:schemeClr val="accent1"/>
          </a:effectRef>
          <a:fontRef idx="minor">
            <a:schemeClr val="lt1"/>
          </a:fontRef>
        </p:style>
        <p:txBody>
          <a:bodyPr wrap="square" rtlCol="0" anchor="ctr">
            <a:noAutofit/>
          </a:bodyPr>
          <a:lstStyle/>
          <a:p>
            <a:pPr algn="ctr"/>
            <a:endParaRPr lang="en-US"/>
          </a:p>
        </p:txBody>
      </p:sp>
      <p:sp>
        <p:nvSpPr>
          <p:cNvPr id="3" name="Marcador de contenido 2">
            <a:extLst>
              <a:ext uri="{FF2B5EF4-FFF2-40B4-BE49-F238E27FC236}">
                <a16:creationId xmlns:a16="http://schemas.microsoft.com/office/drawing/2014/main" id="{C4D7957D-396D-982A-0643-309497C74553}"/>
              </a:ext>
            </a:extLst>
          </p:cNvPr>
          <p:cNvSpPr>
            <a:spLocks noGrp="1"/>
          </p:cNvSpPr>
          <p:nvPr>
            <p:ph idx="1"/>
          </p:nvPr>
        </p:nvSpPr>
        <p:spPr>
          <a:xfrm>
            <a:off x="684212" y="685800"/>
            <a:ext cx="10834278" cy="877529"/>
          </a:xfrm>
        </p:spPr>
        <p:txBody>
          <a:bodyPr>
            <a:normAutofit/>
          </a:bodyPr>
          <a:lstStyle/>
          <a:p>
            <a:r>
              <a:rPr lang="es-ES" sz="2400" b="1" dirty="0">
                <a:solidFill>
                  <a:schemeClr val="tx1"/>
                </a:solidFill>
              </a:rPr>
              <a:t>2. RESUMEN DE LA RESERVA PARA INVERSIONES EN ILLES BALEARS Y SU DESARROLLO REGLAMENTARIO.</a:t>
            </a:r>
          </a:p>
        </p:txBody>
      </p:sp>
      <p:sp>
        <p:nvSpPr>
          <p:cNvPr id="5" name="CuadroTexto 4">
            <a:extLst>
              <a:ext uri="{FF2B5EF4-FFF2-40B4-BE49-F238E27FC236}">
                <a16:creationId xmlns:a16="http://schemas.microsoft.com/office/drawing/2014/main" id="{E14F9E7C-4915-F0CA-A63E-E9048A02B74B}"/>
              </a:ext>
            </a:extLst>
          </p:cNvPr>
          <p:cNvSpPr txBox="1">
            <a:spLocks noGrp="1" noRot="1" noMove="1" noResize="1" noEditPoints="1" noAdjustHandles="1" noChangeArrowheads="1" noChangeShapeType="1"/>
          </p:cNvSpPr>
          <p:nvPr/>
        </p:nvSpPr>
        <p:spPr>
          <a:xfrm>
            <a:off x="677273" y="1563329"/>
            <a:ext cx="11180430" cy="5355312"/>
          </a:xfrm>
          <a:prstGeom prst="rect">
            <a:avLst/>
          </a:prstGeom>
          <a:noFill/>
        </p:spPr>
        <p:txBody>
          <a:bodyPr wrap="square" rtlCol="0">
            <a:spAutoFit/>
          </a:bodyPr>
          <a:lstStyle/>
          <a:p>
            <a:pPr algn="just"/>
            <a:r>
              <a:rPr lang="es-ES" b="1" dirty="0"/>
              <a:t> </a:t>
            </a:r>
            <a:endParaRPr lang="es-ES" dirty="0"/>
          </a:p>
          <a:p>
            <a:pPr marL="285750" indent="-285750" algn="just">
              <a:buFontTx/>
              <a:buChar char="-"/>
            </a:pPr>
            <a:r>
              <a:rPr lang="es-ES" b="1" u="sng" dirty="0"/>
              <a:t>Materialización. Permanencia de las inversiones. Arrendamiento. DA 70. Cuatro 8 y 9 y art. 15 RRFEIB.</a:t>
            </a:r>
          </a:p>
          <a:p>
            <a:pPr marL="285750" indent="-285750" algn="just">
              <a:buFontTx/>
              <a:buChar char="-"/>
            </a:pPr>
            <a:endParaRPr lang="es-ES" b="1" dirty="0"/>
          </a:p>
          <a:p>
            <a:pPr marL="285750" indent="-285750" algn="just">
              <a:buFontTx/>
              <a:buChar char="-"/>
            </a:pPr>
            <a:r>
              <a:rPr lang="es-ES" dirty="0"/>
              <a:t>(…)</a:t>
            </a:r>
          </a:p>
          <a:p>
            <a:pPr marL="285750" indent="-285750" algn="just">
              <a:buFontTx/>
              <a:buChar char="-"/>
            </a:pPr>
            <a:endParaRPr lang="es-ES" dirty="0"/>
          </a:p>
          <a:p>
            <a:pPr marL="285750" indent="-285750" algn="just">
              <a:buFontTx/>
              <a:buChar char="-"/>
            </a:pPr>
            <a:r>
              <a:rPr lang="es-ES" dirty="0"/>
              <a:t>Actividad económica de arrendamiento de inmuebles: (Además de lo anterior): empresa turística, viviendas protegidas arrendadas por sociedad promotora, </a:t>
            </a:r>
            <a:r>
              <a:rPr lang="es-ES" dirty="0" err="1"/>
              <a:t>acts</a:t>
            </a:r>
            <a:r>
              <a:rPr lang="es-ES" dirty="0"/>
              <a:t> industriales 1-4 SI IAE, actividades socio-sanitarias, zonas comerciales en áreas con </a:t>
            </a:r>
            <a:r>
              <a:rPr lang="es-ES" dirty="0" err="1"/>
              <a:t>act</a:t>
            </a:r>
            <a:r>
              <a:rPr lang="es-ES" dirty="0"/>
              <a:t> turística en declive.</a:t>
            </a:r>
          </a:p>
          <a:p>
            <a:pPr marL="285750" indent="-285750" algn="just">
              <a:buFontTx/>
              <a:buChar char="-"/>
            </a:pPr>
            <a:endParaRPr lang="es-ES" dirty="0"/>
          </a:p>
          <a:p>
            <a:pPr marL="285750" indent="-285750" algn="just">
              <a:buFontTx/>
              <a:buChar char="-"/>
            </a:pPr>
            <a:r>
              <a:rPr lang="es-ES" dirty="0"/>
              <a:t>Las inversiones se pueden realizar vía contratos de arrendamiento financiero. Ejercicio OC.</a:t>
            </a:r>
          </a:p>
          <a:p>
            <a:pPr marL="285750" indent="-285750" algn="just">
              <a:buFontTx/>
              <a:buChar char="-"/>
            </a:pPr>
            <a:endParaRPr lang="es-ES" dirty="0"/>
          </a:p>
          <a:p>
            <a:pPr marL="285750" indent="-285750" algn="just">
              <a:buFontTx/>
              <a:buChar char="-"/>
            </a:pPr>
            <a:r>
              <a:rPr lang="es-ES" b="1" u="sng" dirty="0"/>
              <a:t>Materialización. Inversiones anticipadas. DA 70. Cuatro 10.</a:t>
            </a:r>
          </a:p>
          <a:p>
            <a:pPr marL="285750" indent="-285750" algn="just">
              <a:buFontTx/>
              <a:buChar char="-"/>
            </a:pPr>
            <a:endParaRPr lang="es-ES" b="1" u="sng" dirty="0"/>
          </a:p>
          <a:p>
            <a:pPr marL="285750" indent="-285750" algn="just">
              <a:buFontTx/>
              <a:buChar char="-"/>
            </a:pPr>
            <a:r>
              <a:rPr lang="es-ES" dirty="0"/>
              <a:t>A cuenta de la reserva para inversiones que se dote con cargo a beneficios obtenidos en el período impositivo en el que se realiza la inversión o en los tres posteriores.</a:t>
            </a:r>
          </a:p>
          <a:p>
            <a:pPr algn="just"/>
            <a:endParaRPr lang="es-ES" dirty="0"/>
          </a:p>
          <a:p>
            <a:endParaRPr lang="es-ES" dirty="0"/>
          </a:p>
          <a:p>
            <a:pPr marL="285750" indent="-285750">
              <a:buFontTx/>
              <a:buChar char="-"/>
            </a:pPr>
            <a:endParaRPr lang="es-ES" dirty="0"/>
          </a:p>
        </p:txBody>
      </p:sp>
      <p:sp>
        <p:nvSpPr>
          <p:cNvPr id="2" name="Marcador de número de diapositiva 1">
            <a:extLst>
              <a:ext uri="{FF2B5EF4-FFF2-40B4-BE49-F238E27FC236}">
                <a16:creationId xmlns:a16="http://schemas.microsoft.com/office/drawing/2014/main" id="{5CB80673-1DD9-A0E2-B0C5-333B8A0A6272}"/>
              </a:ext>
            </a:extLst>
          </p:cNvPr>
          <p:cNvSpPr>
            <a:spLocks noGrp="1"/>
          </p:cNvSpPr>
          <p:nvPr>
            <p:ph type="sldNum" sz="quarter" idx="12"/>
          </p:nvPr>
        </p:nvSpPr>
        <p:spPr/>
        <p:txBody>
          <a:bodyPr/>
          <a:lstStyle/>
          <a:p>
            <a:fld id="{79D70931-DA5E-4565-9A4E-F29B3B1CA2E0}" type="slidenum">
              <a:rPr lang="es-ES" smtClean="0">
                <a:solidFill>
                  <a:schemeClr val="bg1"/>
                </a:solidFill>
              </a:rPr>
              <a:t>13</a:t>
            </a:fld>
            <a:endParaRPr lang="es-ES" dirty="0">
              <a:solidFill>
                <a:schemeClr val="bg1"/>
              </a:solidFill>
            </a:endParaRPr>
          </a:p>
        </p:txBody>
      </p:sp>
    </p:spTree>
    <p:extLst>
      <p:ext uri="{BB962C8B-B14F-4D97-AF65-F5344CB8AC3E}">
        <p14:creationId xmlns:p14="http://schemas.microsoft.com/office/powerpoint/2010/main" val="964118394"/>
      </p:ext>
    </p:extLst>
  </p:cSld>
  <p:clrMapOvr>
    <a:overrideClrMapping bg1="lt1" tx1="dk1" bg2="lt2" tx2="dk2" accent1="accent1" accent2="accent2" accent3="accent3" accent4="accent4" accent5="accent5" accent6="accent6" hlink="hlink" folHlink="folHlink"/>
  </p:clrMapOvr>
</p:sld>
</file>

<file path=ppt/slides/slide14.xml><?xml version="1.0" encoding="utf-8"?>
<p:sld xmlns:a="http://schemas.openxmlformats.org/drawingml/2006/main" xmlns:r="http://schemas.openxmlformats.org/officeDocument/2006/relationships" xmlns:p="http://schemas.openxmlformats.org/presentationml/2006/main">
  <p:cSld>
    <p:bg>
      <p:bgPr>
        <a:gradFill rotWithShape="1">
          <a:gsLst>
            <a:gs pos="10000">
              <a:schemeClr val="bg1">
                <a:tint val="97000"/>
                <a:hueMod val="92000"/>
                <a:satMod val="169000"/>
                <a:lumMod val="164000"/>
              </a:schemeClr>
            </a:gs>
            <a:gs pos="100000">
              <a:schemeClr val="bg1">
                <a:shade val="96000"/>
                <a:satMod val="120000"/>
                <a:lumMod val="90000"/>
              </a:schemeClr>
            </a:gs>
          </a:gsLst>
          <a:lin ang="6120000" scaled="1"/>
        </a:gradFill>
        <a:effectLst/>
      </p:bgPr>
    </p:bg>
    <p:spTree>
      <p:nvGrpSpPr>
        <p:cNvPr id="1" name="">
          <a:extLst>
            <a:ext uri="{FF2B5EF4-FFF2-40B4-BE49-F238E27FC236}">
              <a16:creationId xmlns:a16="http://schemas.microsoft.com/office/drawing/2014/main" id="{B0A7C971-0FEC-4FA1-0237-AB1A44987201}"/>
            </a:ext>
          </a:extLst>
        </p:cNvPr>
        <p:cNvGrpSpPr/>
        <p:nvPr/>
      </p:nvGrpSpPr>
      <p:grpSpPr>
        <a:xfrm>
          <a:off x="0" y="0"/>
          <a:ext cx="0" cy="0"/>
          <a:chOff x="0" y="0"/>
          <a:chExt cx="0" cy="0"/>
        </a:xfrm>
      </p:grpSpPr>
      <p:sp>
        <p:nvSpPr>
          <p:cNvPr id="8" name="Snip Diagonal Corner Rectangle 6">
            <a:extLst>
              <a:ext uri="{FF2B5EF4-FFF2-40B4-BE49-F238E27FC236}">
                <a16:creationId xmlns:a16="http://schemas.microsoft.com/office/drawing/2014/main" id="{7635EB7E-4635-A6A9-4FA7-FD82CC29721F}"/>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925" y="2"/>
            <a:ext cx="12191075" cy="6857998"/>
          </a:xfrm>
          <a:prstGeom prst="rect">
            <a:avLst/>
          </a:prstGeom>
          <a:ln>
            <a:noFill/>
          </a:ln>
        </p:spPr>
        <p:style>
          <a:lnRef idx="2">
            <a:schemeClr val="accent2"/>
          </a:lnRef>
          <a:fillRef idx="1002">
            <a:schemeClr val="dk2"/>
          </a:fillRef>
          <a:effectRef idx="0">
            <a:schemeClr val="accent2"/>
          </a:effectRef>
          <a:fontRef idx="minor">
            <a:schemeClr val="dk1"/>
          </a:fontRef>
        </p:style>
        <p:txBody>
          <a:bodyPr wrap="square" rtlCol="0" anchor="ctr">
            <a:noAutofit/>
          </a:bodyPr>
          <a:lstStyle/>
          <a:p>
            <a:pPr algn="ctr"/>
            <a:endParaRPr lang="en-US"/>
          </a:p>
        </p:txBody>
      </p:sp>
      <p:sp useBgFill="1">
        <p:nvSpPr>
          <p:cNvPr id="10" name="Snip Single Corner Rectangle 17">
            <a:extLst>
              <a:ext uri="{FF2B5EF4-FFF2-40B4-BE49-F238E27FC236}">
                <a16:creationId xmlns:a16="http://schemas.microsoft.com/office/drawing/2014/main" id="{33EFD3B5-4375-579B-9CCA-BE5CC5B600F3}"/>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0" y="1"/>
            <a:ext cx="12188825" cy="6857999"/>
          </a:xfrm>
          <a:prstGeom prst="snip1Rect">
            <a:avLst>
              <a:gd name="adj" fmla="val 50000"/>
            </a:avLst>
          </a:prstGeom>
          <a:ln>
            <a:noFill/>
          </a:ln>
          <a:effectLst/>
        </p:spPr>
        <p:style>
          <a:lnRef idx="2">
            <a:schemeClr val="accent1">
              <a:shade val="50000"/>
            </a:schemeClr>
          </a:lnRef>
          <a:fillRef idx="1003">
            <a:schemeClr val="dk2"/>
          </a:fillRef>
          <a:effectRef idx="0">
            <a:schemeClr val="accent1"/>
          </a:effectRef>
          <a:fontRef idx="minor">
            <a:schemeClr val="lt1"/>
          </a:fontRef>
        </p:style>
        <p:txBody>
          <a:bodyPr wrap="square" rtlCol="0" anchor="ctr">
            <a:noAutofit/>
          </a:bodyPr>
          <a:lstStyle/>
          <a:p>
            <a:pPr algn="ctr"/>
            <a:endParaRPr lang="en-US"/>
          </a:p>
        </p:txBody>
      </p:sp>
      <p:sp>
        <p:nvSpPr>
          <p:cNvPr id="3" name="Marcador de contenido 2">
            <a:extLst>
              <a:ext uri="{FF2B5EF4-FFF2-40B4-BE49-F238E27FC236}">
                <a16:creationId xmlns:a16="http://schemas.microsoft.com/office/drawing/2014/main" id="{AB52F60B-238F-075F-A5CF-3420E76ED7F8}"/>
              </a:ext>
            </a:extLst>
          </p:cNvPr>
          <p:cNvSpPr>
            <a:spLocks noGrp="1"/>
          </p:cNvSpPr>
          <p:nvPr>
            <p:ph idx="1"/>
          </p:nvPr>
        </p:nvSpPr>
        <p:spPr>
          <a:xfrm>
            <a:off x="684212" y="685800"/>
            <a:ext cx="10834278" cy="877529"/>
          </a:xfrm>
        </p:spPr>
        <p:txBody>
          <a:bodyPr>
            <a:normAutofit/>
          </a:bodyPr>
          <a:lstStyle/>
          <a:p>
            <a:r>
              <a:rPr lang="es-ES" sz="2400" b="1" dirty="0">
                <a:solidFill>
                  <a:schemeClr val="tx1"/>
                </a:solidFill>
              </a:rPr>
              <a:t>2. RESUMEN DE LA RESERVA PARA INVERSIONES EN ILLES BALEARS Y SU DESARROLLO REGLAMENTARIO.</a:t>
            </a:r>
          </a:p>
        </p:txBody>
      </p:sp>
      <p:sp>
        <p:nvSpPr>
          <p:cNvPr id="5" name="CuadroTexto 4">
            <a:extLst>
              <a:ext uri="{FF2B5EF4-FFF2-40B4-BE49-F238E27FC236}">
                <a16:creationId xmlns:a16="http://schemas.microsoft.com/office/drawing/2014/main" id="{92A2EC44-69F6-9397-F5BC-91A37416034E}"/>
              </a:ext>
            </a:extLst>
          </p:cNvPr>
          <p:cNvSpPr txBox="1">
            <a:spLocks noGrp="1" noRot="1" noMove="1" noResize="1" noEditPoints="1" noAdjustHandles="1" noChangeArrowheads="1" noChangeShapeType="1"/>
          </p:cNvSpPr>
          <p:nvPr/>
        </p:nvSpPr>
        <p:spPr>
          <a:xfrm>
            <a:off x="677273" y="1563329"/>
            <a:ext cx="11180430" cy="5909310"/>
          </a:xfrm>
          <a:prstGeom prst="rect">
            <a:avLst/>
          </a:prstGeom>
          <a:noFill/>
        </p:spPr>
        <p:txBody>
          <a:bodyPr wrap="square" rtlCol="0">
            <a:spAutoFit/>
          </a:bodyPr>
          <a:lstStyle/>
          <a:p>
            <a:pPr algn="just"/>
            <a:r>
              <a:rPr lang="es-ES" b="1" dirty="0"/>
              <a:t> </a:t>
            </a:r>
            <a:endParaRPr lang="es-ES" dirty="0"/>
          </a:p>
          <a:p>
            <a:pPr marL="285750" indent="-285750" algn="just">
              <a:buFontTx/>
              <a:buChar char="-"/>
            </a:pPr>
            <a:r>
              <a:rPr lang="es-ES" b="1" u="sng" dirty="0"/>
              <a:t>Incompatibilidades. DA 70. Cuatro 11 y art. 23 RRFEIB.</a:t>
            </a:r>
          </a:p>
          <a:p>
            <a:pPr marL="285750" indent="-285750" algn="just">
              <a:buFontTx/>
              <a:buChar char="-"/>
            </a:pPr>
            <a:endParaRPr lang="es-ES" dirty="0"/>
          </a:p>
          <a:p>
            <a:pPr marL="285750" indent="-285750" algn="just">
              <a:buFontTx/>
              <a:buChar char="-"/>
            </a:pPr>
            <a:r>
              <a:rPr lang="es-ES" dirty="0"/>
              <a:t>Deducciones arts. 35-39 LIS. Exceso limites ayudas de estado. Activos usados y suelo: no RIB o deducciones previas.</a:t>
            </a:r>
          </a:p>
          <a:p>
            <a:pPr marL="285750" indent="-285750" algn="just">
              <a:buFontTx/>
              <a:buChar char="-"/>
            </a:pPr>
            <a:endParaRPr lang="es-ES" dirty="0"/>
          </a:p>
          <a:p>
            <a:pPr marL="285750" indent="-285750" algn="just">
              <a:buFontTx/>
              <a:buChar char="-"/>
            </a:pPr>
            <a:r>
              <a:rPr lang="es-ES" dirty="0"/>
              <a:t>Art. 23 RRFEIB: Estanqueidad: Solo en lo que respecta al beneficio no distribuido RIB.</a:t>
            </a:r>
          </a:p>
          <a:p>
            <a:pPr marL="285750" indent="-285750" algn="just">
              <a:buFontTx/>
              <a:buChar char="-"/>
            </a:pPr>
            <a:endParaRPr lang="es-ES" dirty="0"/>
          </a:p>
          <a:p>
            <a:pPr marL="285750" indent="-285750" algn="just">
              <a:buFontTx/>
              <a:buChar char="-"/>
            </a:pPr>
            <a:r>
              <a:rPr lang="es-ES" dirty="0"/>
              <a:t>* Compatibilidad: Creación de empleo respecto bonificación DA 70 Cinco.</a:t>
            </a:r>
          </a:p>
          <a:p>
            <a:pPr marL="285750" indent="-285750" algn="just">
              <a:buFontTx/>
              <a:buChar char="-"/>
            </a:pPr>
            <a:endParaRPr lang="es-ES" b="1" u="sng" dirty="0"/>
          </a:p>
          <a:p>
            <a:pPr marL="285750" indent="-285750" algn="just">
              <a:buFontTx/>
              <a:buChar char="-"/>
            </a:pPr>
            <a:r>
              <a:rPr lang="es-ES" b="1" u="sng" dirty="0"/>
              <a:t>Memoria. DA 70. Cuatro 12 y art. 24 RRFEIB:</a:t>
            </a:r>
            <a:r>
              <a:rPr lang="es-ES" dirty="0"/>
              <a:t> Declaración informativa RIB (modelo 283)</a:t>
            </a:r>
          </a:p>
          <a:p>
            <a:pPr marL="285750" indent="-285750" algn="just">
              <a:buFontTx/>
              <a:buChar char="-"/>
            </a:pPr>
            <a:endParaRPr lang="es-ES" b="1" u="sng" dirty="0"/>
          </a:p>
          <a:p>
            <a:pPr marL="285750" indent="-285750" algn="just">
              <a:buFontTx/>
              <a:buChar char="-"/>
            </a:pPr>
            <a:r>
              <a:rPr lang="es-ES" b="1" u="sng" dirty="0"/>
              <a:t>IRPF. DA 70. Cuatro 13 y art. 2 RRFEIB. </a:t>
            </a:r>
            <a:r>
              <a:rPr lang="es-ES" dirty="0"/>
              <a:t>Deducción en cuota. Requisitos como contribuyente. Lim.</a:t>
            </a:r>
          </a:p>
          <a:p>
            <a:pPr marL="285750" indent="-285750" algn="just">
              <a:buFontTx/>
              <a:buChar char="-"/>
            </a:pPr>
            <a:endParaRPr lang="es-ES" b="1" u="sng" dirty="0"/>
          </a:p>
          <a:p>
            <a:pPr marL="285750" indent="-285750" algn="just">
              <a:buFontTx/>
              <a:buChar char="-"/>
            </a:pPr>
            <a:r>
              <a:rPr lang="es-ES" b="1" u="sng" dirty="0"/>
              <a:t>Incumplimiento. Reintegración. DA 70. Cuatro 14.</a:t>
            </a:r>
            <a:r>
              <a:rPr lang="es-ES" dirty="0"/>
              <a:t>  Disposición de la reserva, incumplimiento de requisitos, inversiones inadecuadas, no ejercicio OC… Sí intereses de demora. </a:t>
            </a:r>
          </a:p>
          <a:p>
            <a:pPr algn="just"/>
            <a:r>
              <a:rPr lang="es-ES" dirty="0"/>
              <a:t>    Sanción, si procede.</a:t>
            </a:r>
          </a:p>
          <a:p>
            <a:pPr marL="285750" indent="-285750" algn="just">
              <a:buFontTx/>
              <a:buChar char="-"/>
            </a:pPr>
            <a:endParaRPr lang="es-ES" b="1" u="sng" dirty="0"/>
          </a:p>
          <a:p>
            <a:pPr algn="just"/>
            <a:endParaRPr lang="es-ES" dirty="0"/>
          </a:p>
          <a:p>
            <a:endParaRPr lang="es-ES" dirty="0"/>
          </a:p>
          <a:p>
            <a:pPr marL="285750" indent="-285750">
              <a:buFontTx/>
              <a:buChar char="-"/>
            </a:pPr>
            <a:endParaRPr lang="es-ES" dirty="0"/>
          </a:p>
        </p:txBody>
      </p:sp>
      <p:sp>
        <p:nvSpPr>
          <p:cNvPr id="2" name="Marcador de número de diapositiva 1">
            <a:extLst>
              <a:ext uri="{FF2B5EF4-FFF2-40B4-BE49-F238E27FC236}">
                <a16:creationId xmlns:a16="http://schemas.microsoft.com/office/drawing/2014/main" id="{BCEC9E63-6C31-B564-70C0-2D3F53183443}"/>
              </a:ext>
            </a:extLst>
          </p:cNvPr>
          <p:cNvSpPr>
            <a:spLocks noGrp="1"/>
          </p:cNvSpPr>
          <p:nvPr>
            <p:ph type="sldNum" sz="quarter" idx="12"/>
          </p:nvPr>
        </p:nvSpPr>
        <p:spPr/>
        <p:txBody>
          <a:bodyPr/>
          <a:lstStyle/>
          <a:p>
            <a:endParaRPr lang="es-ES" dirty="0">
              <a:solidFill>
                <a:schemeClr val="bg1"/>
              </a:solidFill>
            </a:endParaRPr>
          </a:p>
          <a:p>
            <a:fld id="{79D70931-DA5E-4565-9A4E-F29B3B1CA2E0}" type="slidenum">
              <a:rPr lang="es-ES" smtClean="0">
                <a:solidFill>
                  <a:schemeClr val="bg1"/>
                </a:solidFill>
              </a:rPr>
              <a:t>14</a:t>
            </a:fld>
            <a:endParaRPr lang="es-ES" dirty="0">
              <a:solidFill>
                <a:schemeClr val="bg1"/>
              </a:solidFill>
            </a:endParaRPr>
          </a:p>
        </p:txBody>
      </p:sp>
    </p:spTree>
    <p:extLst>
      <p:ext uri="{BB962C8B-B14F-4D97-AF65-F5344CB8AC3E}">
        <p14:creationId xmlns:p14="http://schemas.microsoft.com/office/powerpoint/2010/main" val="3662919057"/>
      </p:ext>
    </p:extLst>
  </p:cSld>
  <p:clrMapOvr>
    <a:overrideClrMapping bg1="lt1" tx1="dk1" bg2="lt2" tx2="dk2" accent1="accent1" accent2="accent2" accent3="accent3" accent4="accent4" accent5="accent5" accent6="accent6" hlink="hlink" folHlink="folHlink"/>
  </p:clrMapOvr>
</p:sld>
</file>

<file path=ppt/slides/slide15.xml><?xml version="1.0" encoding="utf-8"?>
<p:sld xmlns:a="http://schemas.openxmlformats.org/drawingml/2006/main" xmlns:r="http://schemas.openxmlformats.org/officeDocument/2006/relationships" xmlns:p="http://schemas.openxmlformats.org/presentationml/2006/main">
  <p:cSld>
    <p:bg>
      <p:bgPr>
        <a:gradFill rotWithShape="1">
          <a:gsLst>
            <a:gs pos="10000">
              <a:schemeClr val="bg1">
                <a:tint val="97000"/>
                <a:hueMod val="92000"/>
                <a:satMod val="169000"/>
                <a:lumMod val="164000"/>
              </a:schemeClr>
            </a:gs>
            <a:gs pos="100000">
              <a:schemeClr val="bg1">
                <a:shade val="96000"/>
                <a:satMod val="120000"/>
                <a:lumMod val="90000"/>
              </a:schemeClr>
            </a:gs>
          </a:gsLst>
          <a:lin ang="6120000" scaled="1"/>
        </a:gradFill>
        <a:effectLst/>
      </p:bgPr>
    </p:bg>
    <p:spTree>
      <p:nvGrpSpPr>
        <p:cNvPr id="1" name="">
          <a:extLst>
            <a:ext uri="{FF2B5EF4-FFF2-40B4-BE49-F238E27FC236}">
              <a16:creationId xmlns:a16="http://schemas.microsoft.com/office/drawing/2014/main" id="{F177677F-19AB-6EE9-98D7-73444EF33036}"/>
            </a:ext>
          </a:extLst>
        </p:cNvPr>
        <p:cNvGrpSpPr/>
        <p:nvPr/>
      </p:nvGrpSpPr>
      <p:grpSpPr>
        <a:xfrm>
          <a:off x="0" y="0"/>
          <a:ext cx="0" cy="0"/>
          <a:chOff x="0" y="0"/>
          <a:chExt cx="0" cy="0"/>
        </a:xfrm>
      </p:grpSpPr>
      <p:sp>
        <p:nvSpPr>
          <p:cNvPr id="8" name="Snip Diagonal Corner Rectangle 6">
            <a:extLst>
              <a:ext uri="{FF2B5EF4-FFF2-40B4-BE49-F238E27FC236}">
                <a16:creationId xmlns:a16="http://schemas.microsoft.com/office/drawing/2014/main" id="{0955B9AB-2664-BF34-1F64-C05D2B5C69D2}"/>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925" y="2"/>
            <a:ext cx="12191075" cy="6857998"/>
          </a:xfrm>
          <a:prstGeom prst="rect">
            <a:avLst/>
          </a:prstGeom>
          <a:ln>
            <a:noFill/>
          </a:ln>
        </p:spPr>
        <p:style>
          <a:lnRef idx="2">
            <a:schemeClr val="accent2"/>
          </a:lnRef>
          <a:fillRef idx="1002">
            <a:schemeClr val="dk2"/>
          </a:fillRef>
          <a:effectRef idx="0">
            <a:schemeClr val="accent2"/>
          </a:effectRef>
          <a:fontRef idx="minor">
            <a:schemeClr val="dk1"/>
          </a:fontRef>
        </p:style>
        <p:txBody>
          <a:bodyPr wrap="square" rtlCol="0" anchor="ctr">
            <a:noAutofit/>
          </a:bodyPr>
          <a:lstStyle/>
          <a:p>
            <a:pPr algn="ctr"/>
            <a:endParaRPr lang="en-US"/>
          </a:p>
        </p:txBody>
      </p:sp>
      <p:sp useBgFill="1">
        <p:nvSpPr>
          <p:cNvPr id="10" name="Snip Single Corner Rectangle 17">
            <a:extLst>
              <a:ext uri="{FF2B5EF4-FFF2-40B4-BE49-F238E27FC236}">
                <a16:creationId xmlns:a16="http://schemas.microsoft.com/office/drawing/2014/main" id="{734B38DA-17E3-BBF5-75C2-64F6A80BE421}"/>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0" y="1"/>
            <a:ext cx="12188825" cy="6857999"/>
          </a:xfrm>
          <a:prstGeom prst="snip1Rect">
            <a:avLst>
              <a:gd name="adj" fmla="val 50000"/>
            </a:avLst>
          </a:prstGeom>
          <a:ln>
            <a:noFill/>
          </a:ln>
          <a:effectLst/>
        </p:spPr>
        <p:style>
          <a:lnRef idx="2">
            <a:schemeClr val="accent1">
              <a:shade val="50000"/>
            </a:schemeClr>
          </a:lnRef>
          <a:fillRef idx="1003">
            <a:schemeClr val="dk2"/>
          </a:fillRef>
          <a:effectRef idx="0">
            <a:schemeClr val="accent1"/>
          </a:effectRef>
          <a:fontRef idx="minor">
            <a:schemeClr val="lt1"/>
          </a:fontRef>
        </p:style>
        <p:txBody>
          <a:bodyPr wrap="square" rtlCol="0" anchor="ctr">
            <a:noAutofit/>
          </a:bodyPr>
          <a:lstStyle/>
          <a:p>
            <a:pPr algn="ctr"/>
            <a:endParaRPr lang="en-US"/>
          </a:p>
        </p:txBody>
      </p:sp>
      <p:sp>
        <p:nvSpPr>
          <p:cNvPr id="3" name="Marcador de contenido 2">
            <a:extLst>
              <a:ext uri="{FF2B5EF4-FFF2-40B4-BE49-F238E27FC236}">
                <a16:creationId xmlns:a16="http://schemas.microsoft.com/office/drawing/2014/main" id="{2D122C2F-26B5-D494-29DF-D175313E1AF4}"/>
              </a:ext>
            </a:extLst>
          </p:cNvPr>
          <p:cNvSpPr>
            <a:spLocks noGrp="1"/>
          </p:cNvSpPr>
          <p:nvPr>
            <p:ph idx="1"/>
          </p:nvPr>
        </p:nvSpPr>
        <p:spPr>
          <a:xfrm>
            <a:off x="684212" y="685800"/>
            <a:ext cx="10834278" cy="877529"/>
          </a:xfrm>
        </p:spPr>
        <p:txBody>
          <a:bodyPr>
            <a:normAutofit/>
          </a:bodyPr>
          <a:lstStyle/>
          <a:p>
            <a:r>
              <a:rPr lang="es-ES" sz="2400" b="1" dirty="0">
                <a:solidFill>
                  <a:schemeClr val="tx1"/>
                </a:solidFill>
              </a:rPr>
              <a:t>2. RESUMEN DE LA RESERVA PARA INVERSIONES EN ILLES BALEARS Y SU DESARROLLO REGLAMENTARIO.</a:t>
            </a:r>
          </a:p>
        </p:txBody>
      </p:sp>
      <p:sp>
        <p:nvSpPr>
          <p:cNvPr id="5" name="CuadroTexto 4">
            <a:extLst>
              <a:ext uri="{FF2B5EF4-FFF2-40B4-BE49-F238E27FC236}">
                <a16:creationId xmlns:a16="http://schemas.microsoft.com/office/drawing/2014/main" id="{D988E350-6AB3-6427-9909-7FC5CCED59AC}"/>
              </a:ext>
            </a:extLst>
          </p:cNvPr>
          <p:cNvSpPr txBox="1">
            <a:spLocks noGrp="1" noRot="1" noMove="1" noResize="1" noEditPoints="1" noAdjustHandles="1" noChangeArrowheads="1" noChangeShapeType="1"/>
          </p:cNvSpPr>
          <p:nvPr/>
        </p:nvSpPr>
        <p:spPr>
          <a:xfrm>
            <a:off x="677273" y="1563329"/>
            <a:ext cx="11180430" cy="4801314"/>
          </a:xfrm>
          <a:prstGeom prst="rect">
            <a:avLst/>
          </a:prstGeom>
          <a:noFill/>
        </p:spPr>
        <p:txBody>
          <a:bodyPr wrap="square" rtlCol="0">
            <a:spAutoFit/>
          </a:bodyPr>
          <a:lstStyle/>
          <a:p>
            <a:pPr marL="285750" indent="-285750" algn="just">
              <a:buFontTx/>
              <a:buChar char="-"/>
            </a:pPr>
            <a:endParaRPr lang="es-ES" b="1" u="sng" dirty="0"/>
          </a:p>
          <a:p>
            <a:pPr marL="285750" indent="-285750" algn="just">
              <a:buFontTx/>
              <a:buChar char="-"/>
            </a:pPr>
            <a:r>
              <a:rPr lang="es-ES" b="1" u="sng" dirty="0"/>
              <a:t>Infracciones tributarias. DA 70. Cuatro 15.</a:t>
            </a:r>
          </a:p>
          <a:p>
            <a:pPr marL="285750" indent="-285750" algn="just">
              <a:buFontTx/>
              <a:buChar char="-"/>
            </a:pPr>
            <a:endParaRPr lang="es-ES" b="1" u="sng" dirty="0"/>
          </a:p>
          <a:p>
            <a:pPr marL="285750" indent="-285750" algn="just">
              <a:buFontTx/>
              <a:buChar char="-"/>
            </a:pPr>
            <a:r>
              <a:rPr lang="es-ES" dirty="0"/>
              <a:t>Infracciones tributarias graves: no contabilizar la reserva, no incluir información en memoria o incluir datos falsos, incompletos o inexactos en la memoria.</a:t>
            </a:r>
          </a:p>
          <a:p>
            <a:pPr marL="285750" indent="-285750" algn="just">
              <a:buFontTx/>
              <a:buChar char="-"/>
            </a:pPr>
            <a:endParaRPr lang="es-ES" dirty="0"/>
          </a:p>
          <a:p>
            <a:pPr marL="285750" indent="-285750" algn="just">
              <a:buFontTx/>
              <a:buChar char="-"/>
            </a:pPr>
            <a:r>
              <a:rPr lang="es-ES" dirty="0"/>
              <a:t>Infracción tributaria leve: Falta de comunicación de datos o comunicación de datos falsos, incompletos o inexactos. </a:t>
            </a:r>
          </a:p>
          <a:p>
            <a:pPr algn="just"/>
            <a:endParaRPr lang="es-ES" b="1" u="sng" dirty="0"/>
          </a:p>
          <a:p>
            <a:pPr marL="285750" indent="-285750" algn="just">
              <a:buFontTx/>
              <a:buChar char="-"/>
            </a:pPr>
            <a:r>
              <a:rPr lang="es-ES" b="1" u="sng" dirty="0"/>
              <a:t>Desarrollo reglamentario. DA 70. Cuatro 16. </a:t>
            </a:r>
            <a:r>
              <a:rPr lang="es-ES" dirty="0"/>
              <a:t>Habilitación reglamentaria para el contenido declaración informativa. </a:t>
            </a:r>
            <a:endParaRPr lang="es-ES" b="1" u="sng" dirty="0"/>
          </a:p>
          <a:p>
            <a:pPr marL="285750" indent="-285750" algn="just">
              <a:buFontTx/>
              <a:buChar char="-"/>
            </a:pPr>
            <a:endParaRPr lang="es-ES" b="1" u="sng" dirty="0"/>
          </a:p>
          <a:p>
            <a:pPr marL="285750" indent="-285750" algn="just">
              <a:buFontTx/>
              <a:buChar char="-"/>
            </a:pPr>
            <a:endParaRPr lang="es-ES" b="1" u="sng" dirty="0"/>
          </a:p>
          <a:p>
            <a:pPr marL="285750" indent="-285750" algn="just">
              <a:buFontTx/>
              <a:buChar char="-"/>
            </a:pPr>
            <a:endParaRPr lang="es-ES" b="1" u="sng" dirty="0"/>
          </a:p>
          <a:p>
            <a:pPr algn="just"/>
            <a:endParaRPr lang="es-ES" dirty="0"/>
          </a:p>
          <a:p>
            <a:endParaRPr lang="es-ES" dirty="0"/>
          </a:p>
          <a:p>
            <a:pPr marL="285750" indent="-285750">
              <a:buFontTx/>
              <a:buChar char="-"/>
            </a:pPr>
            <a:endParaRPr lang="es-ES" dirty="0"/>
          </a:p>
        </p:txBody>
      </p:sp>
      <p:sp>
        <p:nvSpPr>
          <p:cNvPr id="2" name="Marcador de número de diapositiva 1">
            <a:extLst>
              <a:ext uri="{FF2B5EF4-FFF2-40B4-BE49-F238E27FC236}">
                <a16:creationId xmlns:a16="http://schemas.microsoft.com/office/drawing/2014/main" id="{AC293F1A-C673-4358-93A6-BACA73238C00}"/>
              </a:ext>
            </a:extLst>
          </p:cNvPr>
          <p:cNvSpPr>
            <a:spLocks noGrp="1"/>
          </p:cNvSpPr>
          <p:nvPr>
            <p:ph type="sldNum" sz="quarter" idx="12"/>
          </p:nvPr>
        </p:nvSpPr>
        <p:spPr/>
        <p:txBody>
          <a:bodyPr/>
          <a:lstStyle/>
          <a:p>
            <a:fld id="{79D70931-DA5E-4565-9A4E-F29B3B1CA2E0}" type="slidenum">
              <a:rPr lang="es-ES" smtClean="0">
                <a:solidFill>
                  <a:schemeClr val="bg1"/>
                </a:solidFill>
              </a:rPr>
              <a:t>15</a:t>
            </a:fld>
            <a:endParaRPr lang="es-ES" dirty="0">
              <a:solidFill>
                <a:schemeClr val="bg1"/>
              </a:solidFill>
            </a:endParaRPr>
          </a:p>
        </p:txBody>
      </p:sp>
    </p:spTree>
    <p:extLst>
      <p:ext uri="{BB962C8B-B14F-4D97-AF65-F5344CB8AC3E}">
        <p14:creationId xmlns:p14="http://schemas.microsoft.com/office/powerpoint/2010/main" val="1249651277"/>
      </p:ext>
    </p:extLst>
  </p:cSld>
  <p:clrMapOvr>
    <a:overrideClrMapping bg1="lt1" tx1="dk1" bg2="lt2" tx2="dk2" accent1="accent1" accent2="accent2" accent3="accent3" accent4="accent4" accent5="accent5" accent6="accent6" hlink="hlink" folHlink="folHlink"/>
  </p:clrMapOvr>
</p:sld>
</file>

<file path=ppt/slides/slide16.xml><?xml version="1.0" encoding="utf-8"?>
<p:sld xmlns:a="http://schemas.openxmlformats.org/drawingml/2006/main" xmlns:r="http://schemas.openxmlformats.org/officeDocument/2006/relationships" xmlns:p="http://schemas.openxmlformats.org/presentationml/2006/main">
  <p:cSld>
    <p:bg>
      <p:bgPr>
        <a:gradFill rotWithShape="1">
          <a:gsLst>
            <a:gs pos="10000">
              <a:schemeClr val="bg1">
                <a:tint val="97000"/>
                <a:hueMod val="92000"/>
                <a:satMod val="169000"/>
                <a:lumMod val="164000"/>
              </a:schemeClr>
            </a:gs>
            <a:gs pos="100000">
              <a:schemeClr val="bg1">
                <a:shade val="96000"/>
                <a:satMod val="120000"/>
                <a:lumMod val="90000"/>
              </a:schemeClr>
            </a:gs>
          </a:gsLst>
          <a:lin ang="6120000" scaled="1"/>
        </a:gradFill>
        <a:effectLst/>
      </p:bgPr>
    </p:bg>
    <p:spTree>
      <p:nvGrpSpPr>
        <p:cNvPr id="1" name="">
          <a:extLst>
            <a:ext uri="{FF2B5EF4-FFF2-40B4-BE49-F238E27FC236}">
              <a16:creationId xmlns:a16="http://schemas.microsoft.com/office/drawing/2014/main" id="{F8F58F39-51C5-684F-C9EA-3933E62834AA}"/>
            </a:ext>
          </a:extLst>
        </p:cNvPr>
        <p:cNvGrpSpPr/>
        <p:nvPr/>
      </p:nvGrpSpPr>
      <p:grpSpPr>
        <a:xfrm>
          <a:off x="0" y="0"/>
          <a:ext cx="0" cy="0"/>
          <a:chOff x="0" y="0"/>
          <a:chExt cx="0" cy="0"/>
        </a:xfrm>
      </p:grpSpPr>
      <p:sp>
        <p:nvSpPr>
          <p:cNvPr id="8" name="Snip Diagonal Corner Rectangle 6">
            <a:extLst>
              <a:ext uri="{FF2B5EF4-FFF2-40B4-BE49-F238E27FC236}">
                <a16:creationId xmlns:a16="http://schemas.microsoft.com/office/drawing/2014/main" id="{76D4F9FF-24E9-E572-56FD-6E71EDA23533}"/>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925" y="2"/>
            <a:ext cx="12191075" cy="6857998"/>
          </a:xfrm>
          <a:prstGeom prst="rect">
            <a:avLst/>
          </a:prstGeom>
          <a:ln>
            <a:noFill/>
          </a:ln>
        </p:spPr>
        <p:style>
          <a:lnRef idx="2">
            <a:schemeClr val="accent2"/>
          </a:lnRef>
          <a:fillRef idx="1002">
            <a:schemeClr val="dk2"/>
          </a:fillRef>
          <a:effectRef idx="0">
            <a:schemeClr val="accent2"/>
          </a:effectRef>
          <a:fontRef idx="minor">
            <a:schemeClr val="dk1"/>
          </a:fontRef>
        </p:style>
        <p:txBody>
          <a:bodyPr wrap="square" rtlCol="0" anchor="ctr">
            <a:noAutofit/>
          </a:bodyPr>
          <a:lstStyle/>
          <a:p>
            <a:pPr algn="ctr"/>
            <a:endParaRPr lang="en-US"/>
          </a:p>
        </p:txBody>
      </p:sp>
      <p:sp useBgFill="1">
        <p:nvSpPr>
          <p:cNvPr id="10" name="Snip Single Corner Rectangle 17">
            <a:extLst>
              <a:ext uri="{FF2B5EF4-FFF2-40B4-BE49-F238E27FC236}">
                <a16:creationId xmlns:a16="http://schemas.microsoft.com/office/drawing/2014/main" id="{0CFB3AE3-32AD-89A3-A808-90C09F8C4EFF}"/>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0" y="1"/>
            <a:ext cx="12188825" cy="6857999"/>
          </a:xfrm>
          <a:prstGeom prst="snip1Rect">
            <a:avLst>
              <a:gd name="adj" fmla="val 50000"/>
            </a:avLst>
          </a:prstGeom>
          <a:ln>
            <a:noFill/>
          </a:ln>
          <a:effectLst/>
        </p:spPr>
        <p:style>
          <a:lnRef idx="2">
            <a:schemeClr val="accent1">
              <a:shade val="50000"/>
            </a:schemeClr>
          </a:lnRef>
          <a:fillRef idx="1003">
            <a:schemeClr val="dk2"/>
          </a:fillRef>
          <a:effectRef idx="0">
            <a:schemeClr val="accent1"/>
          </a:effectRef>
          <a:fontRef idx="minor">
            <a:schemeClr val="lt1"/>
          </a:fontRef>
        </p:style>
        <p:txBody>
          <a:bodyPr wrap="square" rtlCol="0" anchor="ctr">
            <a:noAutofit/>
          </a:bodyPr>
          <a:lstStyle/>
          <a:p>
            <a:pPr algn="ctr"/>
            <a:endParaRPr lang="en-US"/>
          </a:p>
        </p:txBody>
      </p:sp>
      <p:sp>
        <p:nvSpPr>
          <p:cNvPr id="3" name="Marcador de contenido 2">
            <a:extLst>
              <a:ext uri="{FF2B5EF4-FFF2-40B4-BE49-F238E27FC236}">
                <a16:creationId xmlns:a16="http://schemas.microsoft.com/office/drawing/2014/main" id="{49862BEC-CC0C-61BA-07E7-5B40A312FC32}"/>
              </a:ext>
            </a:extLst>
          </p:cNvPr>
          <p:cNvSpPr>
            <a:spLocks noGrp="1"/>
          </p:cNvSpPr>
          <p:nvPr>
            <p:ph idx="1"/>
          </p:nvPr>
        </p:nvSpPr>
        <p:spPr>
          <a:xfrm>
            <a:off x="684212" y="685800"/>
            <a:ext cx="10834278" cy="877529"/>
          </a:xfrm>
        </p:spPr>
        <p:txBody>
          <a:bodyPr>
            <a:normAutofit fontScale="92500"/>
          </a:bodyPr>
          <a:lstStyle/>
          <a:p>
            <a:r>
              <a:rPr lang="es-ES" sz="2400" b="1" dirty="0">
                <a:solidFill>
                  <a:schemeClr val="tx1"/>
                </a:solidFill>
              </a:rPr>
              <a:t>3. RESUMEN DEL RÉGIMEN ESPECIAL PARA EMPRESAS INDUSTRIALES, AGRÍCOLAS, GANADERAS Y PESQUERAS Y SU DESARROLLO REGLAMENTARIO.</a:t>
            </a:r>
          </a:p>
        </p:txBody>
      </p:sp>
      <p:sp>
        <p:nvSpPr>
          <p:cNvPr id="5" name="CuadroTexto 4">
            <a:extLst>
              <a:ext uri="{FF2B5EF4-FFF2-40B4-BE49-F238E27FC236}">
                <a16:creationId xmlns:a16="http://schemas.microsoft.com/office/drawing/2014/main" id="{8A68E9B7-110C-B787-E5D7-DF6BDB6CB620}"/>
              </a:ext>
            </a:extLst>
          </p:cNvPr>
          <p:cNvSpPr txBox="1"/>
          <p:nvPr/>
        </p:nvSpPr>
        <p:spPr>
          <a:xfrm>
            <a:off x="677273" y="1563329"/>
            <a:ext cx="10834277" cy="3046988"/>
          </a:xfrm>
          <a:prstGeom prst="rect">
            <a:avLst/>
          </a:prstGeom>
          <a:noFill/>
        </p:spPr>
        <p:txBody>
          <a:bodyPr wrap="square" rtlCol="0">
            <a:spAutoFit/>
          </a:bodyPr>
          <a:lstStyle/>
          <a:p>
            <a:r>
              <a:rPr lang="es-ES" sz="2400" dirty="0"/>
              <a:t>DA 70 de la LPGE 2023, Cinco y arts. 25-28 del RRFEIB.</a:t>
            </a:r>
          </a:p>
          <a:p>
            <a:endParaRPr lang="es-ES" sz="2400" dirty="0"/>
          </a:p>
          <a:p>
            <a:pPr marL="285750" indent="-285750">
              <a:buFontTx/>
              <a:buChar char="-"/>
            </a:pPr>
            <a:r>
              <a:rPr lang="es-ES" u="sng" dirty="0"/>
              <a:t>Contribuyentes y cuantificación</a:t>
            </a:r>
            <a:r>
              <a:rPr lang="es-ES" dirty="0"/>
              <a:t>. DA 70. Cinco 1 y arts. 26- 28 RRFEIB.</a:t>
            </a:r>
          </a:p>
          <a:p>
            <a:pPr marL="285750" indent="-285750">
              <a:buFontTx/>
              <a:buChar char="-"/>
            </a:pPr>
            <a:r>
              <a:rPr lang="es-ES" u="sng" dirty="0"/>
              <a:t>IRPF</a:t>
            </a:r>
            <a:r>
              <a:rPr lang="es-ES" dirty="0"/>
              <a:t>. DA 70. Cinco 2 y art. 25 RRFEIB.</a:t>
            </a:r>
          </a:p>
          <a:p>
            <a:pPr marL="285750" indent="-285750">
              <a:buFontTx/>
              <a:buChar char="-"/>
            </a:pPr>
            <a:r>
              <a:rPr lang="es-ES" u="sng" dirty="0"/>
              <a:t>Requisito de plantilla. </a:t>
            </a:r>
            <a:r>
              <a:rPr lang="es-ES" dirty="0"/>
              <a:t>DA 70. Cinco 3 y 5.</a:t>
            </a:r>
          </a:p>
          <a:p>
            <a:pPr marL="285750" indent="-285750">
              <a:buFontTx/>
              <a:buChar char="-"/>
            </a:pPr>
            <a:r>
              <a:rPr lang="es-ES" u="sng" dirty="0"/>
              <a:t>Bonificación incrementada</a:t>
            </a:r>
            <a:r>
              <a:rPr lang="es-ES" dirty="0"/>
              <a:t>. DA 70. Cinco 4.</a:t>
            </a:r>
          </a:p>
          <a:p>
            <a:pPr marL="285750" indent="-285750">
              <a:buFontTx/>
              <a:buChar char="-"/>
            </a:pPr>
            <a:r>
              <a:rPr lang="es-ES" u="sng" dirty="0"/>
              <a:t>Entidades de nueva creación</a:t>
            </a:r>
            <a:r>
              <a:rPr lang="es-ES" dirty="0"/>
              <a:t>. DA 70 Cinco 6.</a:t>
            </a:r>
          </a:p>
          <a:p>
            <a:pPr marL="285750" indent="-285750">
              <a:buFontTx/>
              <a:buChar char="-"/>
            </a:pPr>
            <a:r>
              <a:rPr lang="es-ES" u="sng" dirty="0"/>
              <a:t>Incompatibilidades</a:t>
            </a:r>
            <a:r>
              <a:rPr lang="es-ES" dirty="0"/>
              <a:t>. DA 70 Cinco 7.</a:t>
            </a:r>
          </a:p>
          <a:p>
            <a:pPr marL="285750" indent="-285750">
              <a:buFontTx/>
              <a:buChar char="-"/>
            </a:pPr>
            <a:endParaRPr lang="es-ES" dirty="0"/>
          </a:p>
          <a:p>
            <a:pPr marL="285750" indent="-285750">
              <a:buFontTx/>
              <a:buChar char="-"/>
            </a:pPr>
            <a:endParaRPr lang="es-ES" dirty="0"/>
          </a:p>
        </p:txBody>
      </p:sp>
      <p:sp>
        <p:nvSpPr>
          <p:cNvPr id="2" name="Marcador de número de diapositiva 1">
            <a:extLst>
              <a:ext uri="{FF2B5EF4-FFF2-40B4-BE49-F238E27FC236}">
                <a16:creationId xmlns:a16="http://schemas.microsoft.com/office/drawing/2014/main" id="{776E0FFE-6043-7523-19C4-868CE4D6F8F7}"/>
              </a:ext>
            </a:extLst>
          </p:cNvPr>
          <p:cNvSpPr>
            <a:spLocks noGrp="1"/>
          </p:cNvSpPr>
          <p:nvPr>
            <p:ph type="sldNum" sz="quarter" idx="12"/>
          </p:nvPr>
        </p:nvSpPr>
        <p:spPr/>
        <p:txBody>
          <a:bodyPr/>
          <a:lstStyle/>
          <a:p>
            <a:fld id="{79D70931-DA5E-4565-9A4E-F29B3B1CA2E0}" type="slidenum">
              <a:rPr lang="es-ES" smtClean="0">
                <a:solidFill>
                  <a:schemeClr val="bg1"/>
                </a:solidFill>
              </a:rPr>
              <a:t>16</a:t>
            </a:fld>
            <a:endParaRPr lang="es-ES" dirty="0">
              <a:solidFill>
                <a:schemeClr val="bg1"/>
              </a:solidFill>
            </a:endParaRPr>
          </a:p>
        </p:txBody>
      </p:sp>
    </p:spTree>
    <p:extLst>
      <p:ext uri="{BB962C8B-B14F-4D97-AF65-F5344CB8AC3E}">
        <p14:creationId xmlns:p14="http://schemas.microsoft.com/office/powerpoint/2010/main" val="3764879244"/>
      </p:ext>
    </p:extLst>
  </p:cSld>
  <p:clrMapOvr>
    <a:overrideClrMapping bg1="lt1" tx1="dk1" bg2="lt2" tx2="dk2" accent1="accent1" accent2="accent2" accent3="accent3" accent4="accent4" accent5="accent5" accent6="accent6" hlink="hlink" folHlink="folHlink"/>
  </p:clrMapOvr>
</p:sld>
</file>

<file path=ppt/slides/slide17.xml><?xml version="1.0" encoding="utf-8"?>
<p:sld xmlns:a="http://schemas.openxmlformats.org/drawingml/2006/main" xmlns:r="http://schemas.openxmlformats.org/officeDocument/2006/relationships" xmlns:p="http://schemas.openxmlformats.org/presentationml/2006/main">
  <p:cSld>
    <p:bg>
      <p:bgPr>
        <a:gradFill rotWithShape="1">
          <a:gsLst>
            <a:gs pos="10000">
              <a:schemeClr val="bg1">
                <a:tint val="97000"/>
                <a:hueMod val="92000"/>
                <a:satMod val="169000"/>
                <a:lumMod val="164000"/>
              </a:schemeClr>
            </a:gs>
            <a:gs pos="100000">
              <a:schemeClr val="bg1">
                <a:shade val="96000"/>
                <a:satMod val="120000"/>
                <a:lumMod val="90000"/>
              </a:schemeClr>
            </a:gs>
          </a:gsLst>
          <a:lin ang="6120000" scaled="1"/>
        </a:gradFill>
        <a:effectLst/>
      </p:bgPr>
    </p:bg>
    <p:spTree>
      <p:nvGrpSpPr>
        <p:cNvPr id="1" name="">
          <a:extLst>
            <a:ext uri="{FF2B5EF4-FFF2-40B4-BE49-F238E27FC236}">
              <a16:creationId xmlns:a16="http://schemas.microsoft.com/office/drawing/2014/main" id="{F5AE527C-ACD3-FE38-C3FF-7703BB0DD26A}"/>
            </a:ext>
          </a:extLst>
        </p:cNvPr>
        <p:cNvGrpSpPr/>
        <p:nvPr/>
      </p:nvGrpSpPr>
      <p:grpSpPr>
        <a:xfrm>
          <a:off x="0" y="0"/>
          <a:ext cx="0" cy="0"/>
          <a:chOff x="0" y="0"/>
          <a:chExt cx="0" cy="0"/>
        </a:xfrm>
      </p:grpSpPr>
      <p:sp>
        <p:nvSpPr>
          <p:cNvPr id="8" name="Snip Diagonal Corner Rectangle 6">
            <a:extLst>
              <a:ext uri="{FF2B5EF4-FFF2-40B4-BE49-F238E27FC236}">
                <a16:creationId xmlns:a16="http://schemas.microsoft.com/office/drawing/2014/main" id="{7E42AB02-5624-D285-EDA0-B5479A5C6B60}"/>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925" y="2"/>
            <a:ext cx="12191075" cy="6857998"/>
          </a:xfrm>
          <a:prstGeom prst="rect">
            <a:avLst/>
          </a:prstGeom>
          <a:ln>
            <a:noFill/>
          </a:ln>
        </p:spPr>
        <p:style>
          <a:lnRef idx="2">
            <a:schemeClr val="accent2"/>
          </a:lnRef>
          <a:fillRef idx="1002">
            <a:schemeClr val="dk2"/>
          </a:fillRef>
          <a:effectRef idx="0">
            <a:schemeClr val="accent2"/>
          </a:effectRef>
          <a:fontRef idx="minor">
            <a:schemeClr val="dk1"/>
          </a:fontRef>
        </p:style>
        <p:txBody>
          <a:bodyPr wrap="square" rtlCol="0" anchor="ctr">
            <a:noAutofit/>
          </a:bodyPr>
          <a:lstStyle/>
          <a:p>
            <a:pPr algn="ctr"/>
            <a:endParaRPr lang="en-US"/>
          </a:p>
        </p:txBody>
      </p:sp>
      <p:sp useBgFill="1">
        <p:nvSpPr>
          <p:cNvPr id="10" name="Snip Single Corner Rectangle 17">
            <a:extLst>
              <a:ext uri="{FF2B5EF4-FFF2-40B4-BE49-F238E27FC236}">
                <a16:creationId xmlns:a16="http://schemas.microsoft.com/office/drawing/2014/main" id="{DE3F203C-B7D8-4F22-1922-D1258C541E99}"/>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0" y="1"/>
            <a:ext cx="12188825" cy="6857999"/>
          </a:xfrm>
          <a:prstGeom prst="snip1Rect">
            <a:avLst>
              <a:gd name="adj" fmla="val 50000"/>
            </a:avLst>
          </a:prstGeom>
          <a:ln>
            <a:noFill/>
          </a:ln>
          <a:effectLst/>
        </p:spPr>
        <p:style>
          <a:lnRef idx="2">
            <a:schemeClr val="accent1">
              <a:shade val="50000"/>
            </a:schemeClr>
          </a:lnRef>
          <a:fillRef idx="1003">
            <a:schemeClr val="dk2"/>
          </a:fillRef>
          <a:effectRef idx="0">
            <a:schemeClr val="accent1"/>
          </a:effectRef>
          <a:fontRef idx="minor">
            <a:schemeClr val="lt1"/>
          </a:fontRef>
        </p:style>
        <p:txBody>
          <a:bodyPr wrap="square" rtlCol="0" anchor="ctr">
            <a:noAutofit/>
          </a:bodyPr>
          <a:lstStyle/>
          <a:p>
            <a:pPr algn="ctr"/>
            <a:endParaRPr lang="en-US"/>
          </a:p>
        </p:txBody>
      </p:sp>
      <p:sp>
        <p:nvSpPr>
          <p:cNvPr id="3" name="Marcador de contenido 2">
            <a:extLst>
              <a:ext uri="{FF2B5EF4-FFF2-40B4-BE49-F238E27FC236}">
                <a16:creationId xmlns:a16="http://schemas.microsoft.com/office/drawing/2014/main" id="{B03E0D2E-2B44-AB41-75E0-28EF9F701C88}"/>
              </a:ext>
            </a:extLst>
          </p:cNvPr>
          <p:cNvSpPr>
            <a:spLocks noGrp="1"/>
          </p:cNvSpPr>
          <p:nvPr>
            <p:ph idx="1"/>
          </p:nvPr>
        </p:nvSpPr>
        <p:spPr>
          <a:xfrm>
            <a:off x="684212" y="685800"/>
            <a:ext cx="10834278" cy="877529"/>
          </a:xfrm>
        </p:spPr>
        <p:txBody>
          <a:bodyPr>
            <a:normAutofit fontScale="92500"/>
          </a:bodyPr>
          <a:lstStyle/>
          <a:p>
            <a:r>
              <a:rPr lang="es-ES" sz="2400" b="1" dirty="0">
                <a:solidFill>
                  <a:schemeClr val="tx1"/>
                </a:solidFill>
              </a:rPr>
              <a:t>3. RESUMEN DEL RÉGIMEN ESPECIAL PARA EMPRESAS INDUSTRIALES, AGRÍCOLAS, GANADERAS Y PESQUERAS Y SU DESARROLLO REGLAMENTARIO.</a:t>
            </a:r>
          </a:p>
        </p:txBody>
      </p:sp>
      <p:sp>
        <p:nvSpPr>
          <p:cNvPr id="5" name="CuadroTexto 4">
            <a:extLst>
              <a:ext uri="{FF2B5EF4-FFF2-40B4-BE49-F238E27FC236}">
                <a16:creationId xmlns:a16="http://schemas.microsoft.com/office/drawing/2014/main" id="{165A76C5-2038-2095-5615-C31F5DC4AEFF}"/>
              </a:ext>
            </a:extLst>
          </p:cNvPr>
          <p:cNvSpPr txBox="1"/>
          <p:nvPr/>
        </p:nvSpPr>
        <p:spPr>
          <a:xfrm>
            <a:off x="677273" y="1563329"/>
            <a:ext cx="10834277" cy="4985980"/>
          </a:xfrm>
          <a:prstGeom prst="rect">
            <a:avLst/>
          </a:prstGeom>
          <a:noFill/>
        </p:spPr>
        <p:txBody>
          <a:bodyPr wrap="square" rtlCol="0">
            <a:spAutoFit/>
          </a:bodyPr>
          <a:lstStyle/>
          <a:p>
            <a:r>
              <a:rPr lang="es-ES" sz="2400" dirty="0"/>
              <a:t>DA 70 de la LPGE 2023, Cinco y arts. 25-28 del RRFEIB.</a:t>
            </a:r>
          </a:p>
          <a:p>
            <a:endParaRPr lang="es-ES" sz="2400" dirty="0"/>
          </a:p>
          <a:p>
            <a:pPr marL="285750" indent="-285750" algn="just">
              <a:buFontTx/>
              <a:buChar char="-"/>
            </a:pPr>
            <a:r>
              <a:rPr lang="es-ES" b="1" u="sng" dirty="0"/>
              <a:t>Contribuyentes y cuantificación</a:t>
            </a:r>
            <a:r>
              <a:rPr lang="es-ES" b="1" dirty="0"/>
              <a:t>. DA 70. Cinco 1 y arts. 26- 28 RRFEIB</a:t>
            </a:r>
            <a:r>
              <a:rPr lang="es-ES" dirty="0"/>
              <a:t>.</a:t>
            </a:r>
          </a:p>
          <a:p>
            <a:pPr marL="285750" indent="-285750" algn="just">
              <a:buFontTx/>
              <a:buChar char="-"/>
            </a:pPr>
            <a:endParaRPr lang="es-ES" dirty="0"/>
          </a:p>
          <a:p>
            <a:pPr marL="285750" indent="-285750" algn="just">
              <a:buFontTx/>
              <a:buChar char="-"/>
            </a:pPr>
            <a:r>
              <a:rPr lang="es-ES" dirty="0"/>
              <a:t>Contribuyentes: IS/IRNR. Domicilio en IB o con establecimiento/EP en IB.</a:t>
            </a:r>
          </a:p>
          <a:p>
            <a:pPr marL="285750" indent="-285750" algn="just">
              <a:buFontTx/>
              <a:buChar char="-"/>
            </a:pPr>
            <a:endParaRPr lang="es-ES" dirty="0"/>
          </a:p>
          <a:p>
            <a:pPr marL="285750" indent="-285750" algn="just">
              <a:buFontTx/>
              <a:buChar char="-"/>
            </a:pPr>
            <a:r>
              <a:rPr lang="es-ES" dirty="0"/>
              <a:t>Cuantificación: 10% de la parte de la CI que corresponda a rendimientos derivados de la venta de bienes corporales, producidos en las Illes Balears por ellos mismos, propios de actividades agrícolas, ganaderas, industriales y pesqueras (zona pesquera/acuícola de IB).</a:t>
            </a:r>
          </a:p>
          <a:p>
            <a:pPr marL="285750" indent="-285750" algn="just">
              <a:buFontTx/>
              <a:buChar char="-"/>
            </a:pPr>
            <a:endParaRPr lang="es-ES" dirty="0"/>
          </a:p>
          <a:p>
            <a:pPr marL="285750" indent="-285750" algn="just">
              <a:buFontTx/>
              <a:buChar char="-"/>
            </a:pPr>
            <a:r>
              <a:rPr lang="es-ES" dirty="0"/>
              <a:t>Art. 26 RRFEIB: Actividades pesqueras. Si es pesca de altura: desembarco y tratamiento en IB.</a:t>
            </a:r>
          </a:p>
          <a:p>
            <a:pPr marL="285750" indent="-285750" algn="just">
              <a:buFontTx/>
              <a:buChar char="-"/>
            </a:pPr>
            <a:endParaRPr lang="es-ES" dirty="0"/>
          </a:p>
          <a:p>
            <a:pPr marL="285750" indent="-285750" algn="just">
              <a:buFontTx/>
              <a:buChar char="-"/>
            </a:pPr>
            <a:r>
              <a:rPr lang="es-ES" dirty="0"/>
              <a:t>Art. 28 RRFEIB: Exclusión de subvenciones, salvo repercusión obligatoria en precio al consumidor final.</a:t>
            </a:r>
          </a:p>
          <a:p>
            <a:pPr marL="285750" indent="-285750" algn="just">
              <a:buFontTx/>
              <a:buChar char="-"/>
            </a:pPr>
            <a:endParaRPr lang="es-ES" dirty="0"/>
          </a:p>
          <a:p>
            <a:pPr marL="285750" indent="-285750" algn="just">
              <a:buFontTx/>
              <a:buChar char="-"/>
            </a:pPr>
            <a:endParaRPr lang="es-ES" dirty="0"/>
          </a:p>
          <a:p>
            <a:pPr marL="285750" indent="-285750">
              <a:buFontTx/>
              <a:buChar char="-"/>
            </a:pPr>
            <a:endParaRPr lang="es-ES" dirty="0"/>
          </a:p>
        </p:txBody>
      </p:sp>
      <p:sp>
        <p:nvSpPr>
          <p:cNvPr id="2" name="Marcador de número de diapositiva 1">
            <a:extLst>
              <a:ext uri="{FF2B5EF4-FFF2-40B4-BE49-F238E27FC236}">
                <a16:creationId xmlns:a16="http://schemas.microsoft.com/office/drawing/2014/main" id="{EE15F158-512B-6CFD-CA2E-E46EA46B10F6}"/>
              </a:ext>
            </a:extLst>
          </p:cNvPr>
          <p:cNvSpPr>
            <a:spLocks noGrp="1"/>
          </p:cNvSpPr>
          <p:nvPr>
            <p:ph type="sldNum" sz="quarter" idx="12"/>
          </p:nvPr>
        </p:nvSpPr>
        <p:spPr/>
        <p:txBody>
          <a:bodyPr/>
          <a:lstStyle/>
          <a:p>
            <a:fld id="{79D70931-DA5E-4565-9A4E-F29B3B1CA2E0}" type="slidenum">
              <a:rPr lang="es-ES" smtClean="0">
                <a:solidFill>
                  <a:schemeClr val="bg1"/>
                </a:solidFill>
              </a:rPr>
              <a:t>17</a:t>
            </a:fld>
            <a:endParaRPr lang="es-ES" dirty="0">
              <a:solidFill>
                <a:schemeClr val="bg1"/>
              </a:solidFill>
            </a:endParaRPr>
          </a:p>
        </p:txBody>
      </p:sp>
    </p:spTree>
    <p:extLst>
      <p:ext uri="{BB962C8B-B14F-4D97-AF65-F5344CB8AC3E}">
        <p14:creationId xmlns:p14="http://schemas.microsoft.com/office/powerpoint/2010/main" val="1941324380"/>
      </p:ext>
    </p:extLst>
  </p:cSld>
  <p:clrMapOvr>
    <a:overrideClrMapping bg1="lt1" tx1="dk1" bg2="lt2" tx2="dk2" accent1="accent1" accent2="accent2" accent3="accent3" accent4="accent4" accent5="accent5" accent6="accent6" hlink="hlink" folHlink="folHlink"/>
  </p:clrMapOvr>
</p:sld>
</file>

<file path=ppt/slides/slide18.xml><?xml version="1.0" encoding="utf-8"?>
<p:sld xmlns:a="http://schemas.openxmlformats.org/drawingml/2006/main" xmlns:r="http://schemas.openxmlformats.org/officeDocument/2006/relationships" xmlns:p="http://schemas.openxmlformats.org/presentationml/2006/main">
  <p:cSld>
    <p:bg>
      <p:bgPr>
        <a:gradFill rotWithShape="1">
          <a:gsLst>
            <a:gs pos="10000">
              <a:schemeClr val="bg1">
                <a:tint val="97000"/>
                <a:hueMod val="92000"/>
                <a:satMod val="169000"/>
                <a:lumMod val="164000"/>
              </a:schemeClr>
            </a:gs>
            <a:gs pos="100000">
              <a:schemeClr val="bg1">
                <a:shade val="96000"/>
                <a:satMod val="120000"/>
                <a:lumMod val="90000"/>
              </a:schemeClr>
            </a:gs>
          </a:gsLst>
          <a:lin ang="6120000" scaled="1"/>
        </a:gradFill>
        <a:effectLst/>
      </p:bgPr>
    </p:bg>
    <p:spTree>
      <p:nvGrpSpPr>
        <p:cNvPr id="1" name="">
          <a:extLst>
            <a:ext uri="{FF2B5EF4-FFF2-40B4-BE49-F238E27FC236}">
              <a16:creationId xmlns:a16="http://schemas.microsoft.com/office/drawing/2014/main" id="{0E8FCEDC-AD39-959C-3C69-FFB68FC56B1C}"/>
            </a:ext>
          </a:extLst>
        </p:cNvPr>
        <p:cNvGrpSpPr/>
        <p:nvPr/>
      </p:nvGrpSpPr>
      <p:grpSpPr>
        <a:xfrm>
          <a:off x="0" y="0"/>
          <a:ext cx="0" cy="0"/>
          <a:chOff x="0" y="0"/>
          <a:chExt cx="0" cy="0"/>
        </a:xfrm>
      </p:grpSpPr>
      <p:sp>
        <p:nvSpPr>
          <p:cNvPr id="8" name="Snip Diagonal Corner Rectangle 6">
            <a:extLst>
              <a:ext uri="{FF2B5EF4-FFF2-40B4-BE49-F238E27FC236}">
                <a16:creationId xmlns:a16="http://schemas.microsoft.com/office/drawing/2014/main" id="{932078E3-2B54-06FB-90AA-033AA15D8186}"/>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925" y="2"/>
            <a:ext cx="12191075" cy="6857998"/>
          </a:xfrm>
          <a:prstGeom prst="rect">
            <a:avLst/>
          </a:prstGeom>
          <a:ln>
            <a:noFill/>
          </a:ln>
        </p:spPr>
        <p:style>
          <a:lnRef idx="2">
            <a:schemeClr val="accent2"/>
          </a:lnRef>
          <a:fillRef idx="1002">
            <a:schemeClr val="dk2"/>
          </a:fillRef>
          <a:effectRef idx="0">
            <a:schemeClr val="accent2"/>
          </a:effectRef>
          <a:fontRef idx="minor">
            <a:schemeClr val="dk1"/>
          </a:fontRef>
        </p:style>
        <p:txBody>
          <a:bodyPr wrap="square" rtlCol="0" anchor="ctr">
            <a:noAutofit/>
          </a:bodyPr>
          <a:lstStyle/>
          <a:p>
            <a:pPr algn="ctr"/>
            <a:endParaRPr lang="en-US"/>
          </a:p>
        </p:txBody>
      </p:sp>
      <p:sp useBgFill="1">
        <p:nvSpPr>
          <p:cNvPr id="10" name="Snip Single Corner Rectangle 17">
            <a:extLst>
              <a:ext uri="{FF2B5EF4-FFF2-40B4-BE49-F238E27FC236}">
                <a16:creationId xmlns:a16="http://schemas.microsoft.com/office/drawing/2014/main" id="{47FEC2AE-8D98-D949-A5BD-AEA6C9D261CF}"/>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0" y="1"/>
            <a:ext cx="12188825" cy="6857999"/>
          </a:xfrm>
          <a:prstGeom prst="snip1Rect">
            <a:avLst>
              <a:gd name="adj" fmla="val 50000"/>
            </a:avLst>
          </a:prstGeom>
          <a:ln>
            <a:noFill/>
          </a:ln>
          <a:effectLst/>
        </p:spPr>
        <p:style>
          <a:lnRef idx="2">
            <a:schemeClr val="accent1">
              <a:shade val="50000"/>
            </a:schemeClr>
          </a:lnRef>
          <a:fillRef idx="1003">
            <a:schemeClr val="dk2"/>
          </a:fillRef>
          <a:effectRef idx="0">
            <a:schemeClr val="accent1"/>
          </a:effectRef>
          <a:fontRef idx="minor">
            <a:schemeClr val="lt1"/>
          </a:fontRef>
        </p:style>
        <p:txBody>
          <a:bodyPr wrap="square" rtlCol="0" anchor="ctr">
            <a:noAutofit/>
          </a:bodyPr>
          <a:lstStyle/>
          <a:p>
            <a:pPr algn="ctr"/>
            <a:endParaRPr lang="en-US"/>
          </a:p>
        </p:txBody>
      </p:sp>
      <p:sp>
        <p:nvSpPr>
          <p:cNvPr id="3" name="Marcador de contenido 2">
            <a:extLst>
              <a:ext uri="{FF2B5EF4-FFF2-40B4-BE49-F238E27FC236}">
                <a16:creationId xmlns:a16="http://schemas.microsoft.com/office/drawing/2014/main" id="{CD93041A-0B69-A39B-8097-88B9973A166E}"/>
              </a:ext>
            </a:extLst>
          </p:cNvPr>
          <p:cNvSpPr>
            <a:spLocks noGrp="1"/>
          </p:cNvSpPr>
          <p:nvPr>
            <p:ph idx="1"/>
          </p:nvPr>
        </p:nvSpPr>
        <p:spPr>
          <a:xfrm>
            <a:off x="684212" y="685800"/>
            <a:ext cx="10834278" cy="877529"/>
          </a:xfrm>
        </p:spPr>
        <p:txBody>
          <a:bodyPr>
            <a:normAutofit fontScale="92500"/>
          </a:bodyPr>
          <a:lstStyle/>
          <a:p>
            <a:r>
              <a:rPr lang="es-ES" sz="2400" b="1" dirty="0">
                <a:solidFill>
                  <a:schemeClr val="tx1"/>
                </a:solidFill>
              </a:rPr>
              <a:t>3. RESUMEN DEL RÉGIMEN ESPECIAL PARA EMPRESAS INDUSTRIALES, AGRÍCOLAS, GANADERAS Y PESQUERAS Y SU DESARROLLO REGLAMENTARIO.</a:t>
            </a:r>
          </a:p>
        </p:txBody>
      </p:sp>
      <p:sp>
        <p:nvSpPr>
          <p:cNvPr id="5" name="CuadroTexto 4">
            <a:extLst>
              <a:ext uri="{FF2B5EF4-FFF2-40B4-BE49-F238E27FC236}">
                <a16:creationId xmlns:a16="http://schemas.microsoft.com/office/drawing/2014/main" id="{54ED58F1-2581-7EDC-683D-719C510B93A6}"/>
              </a:ext>
            </a:extLst>
          </p:cNvPr>
          <p:cNvSpPr txBox="1"/>
          <p:nvPr/>
        </p:nvSpPr>
        <p:spPr>
          <a:xfrm>
            <a:off x="677273" y="1563329"/>
            <a:ext cx="10834277" cy="5262979"/>
          </a:xfrm>
          <a:prstGeom prst="rect">
            <a:avLst/>
          </a:prstGeom>
          <a:noFill/>
        </p:spPr>
        <p:txBody>
          <a:bodyPr wrap="square" rtlCol="0">
            <a:spAutoFit/>
          </a:bodyPr>
          <a:lstStyle/>
          <a:p>
            <a:r>
              <a:rPr lang="es-ES" sz="2400" dirty="0"/>
              <a:t>DA 70 de la LPGE 2023, Cinco y arts. 25-28 del RRFEIB.</a:t>
            </a:r>
          </a:p>
          <a:p>
            <a:endParaRPr lang="es-ES" sz="2400" dirty="0"/>
          </a:p>
          <a:p>
            <a:pPr marL="285750" indent="-285750" algn="just">
              <a:buFontTx/>
              <a:buChar char="-"/>
            </a:pPr>
            <a:r>
              <a:rPr lang="es-ES" b="1" u="sng" dirty="0"/>
              <a:t>IRPF. DA 70. Cinco 2 y art. 25 RRFEIB.</a:t>
            </a:r>
          </a:p>
          <a:p>
            <a:pPr marL="285750" indent="-285750" algn="just">
              <a:buFontTx/>
              <a:buChar char="-"/>
            </a:pPr>
            <a:endParaRPr lang="es-ES" dirty="0"/>
          </a:p>
          <a:p>
            <a:pPr marL="285750" indent="-285750" algn="just">
              <a:buFontTx/>
              <a:buChar char="-"/>
            </a:pPr>
            <a:r>
              <a:rPr lang="es-ES" dirty="0"/>
              <a:t>Requisitos propios. Art. 25 RRFEIB: Particularidades.</a:t>
            </a:r>
          </a:p>
          <a:p>
            <a:pPr marL="285750" indent="-285750" algn="just">
              <a:buFontTx/>
              <a:buChar char="-"/>
            </a:pPr>
            <a:endParaRPr lang="es-ES" dirty="0"/>
          </a:p>
          <a:p>
            <a:pPr marL="285750" indent="-285750" algn="just">
              <a:buFontTx/>
              <a:buChar char="-"/>
            </a:pPr>
            <a:r>
              <a:rPr lang="es-ES" b="1" u="sng" dirty="0"/>
              <a:t>Requisito de plantilla. DA 70. Cinco 3 y 5.</a:t>
            </a:r>
          </a:p>
          <a:p>
            <a:pPr marL="285750" indent="-285750" algn="just">
              <a:buFontTx/>
              <a:buChar char="-"/>
            </a:pPr>
            <a:endParaRPr lang="es-ES" dirty="0"/>
          </a:p>
          <a:p>
            <a:pPr marL="285750" indent="-285750" algn="just">
              <a:buFontTx/>
              <a:buChar char="-"/>
            </a:pPr>
            <a:r>
              <a:rPr lang="es-ES" dirty="0"/>
              <a:t>Mantenimiento en el PI de aplicación de la bonificación de la plantilla media respecto de la existente en los 12 meses anteriores al inicio del primer período impositivo en que tenga efectos el régimen previsto en este apartado. Jornada completa. </a:t>
            </a:r>
          </a:p>
          <a:p>
            <a:pPr marL="285750" indent="-285750" algn="just">
              <a:buFontTx/>
              <a:buChar char="-"/>
            </a:pPr>
            <a:endParaRPr lang="es-ES" dirty="0"/>
          </a:p>
          <a:p>
            <a:pPr marL="285750" indent="-285750" algn="just">
              <a:buFontTx/>
              <a:buChar char="-"/>
            </a:pPr>
            <a:r>
              <a:rPr lang="es-ES" b="1" u="sng" dirty="0"/>
              <a:t>Bonificación incrementada. DA 70. Cinco 4.</a:t>
            </a:r>
          </a:p>
          <a:p>
            <a:pPr marL="285750" indent="-285750" algn="just">
              <a:buFontTx/>
              <a:buChar char="-"/>
            </a:pPr>
            <a:endParaRPr lang="es-ES" dirty="0"/>
          </a:p>
          <a:p>
            <a:pPr marL="285750" indent="-285750" algn="just">
              <a:buFontTx/>
              <a:buChar char="-"/>
            </a:pPr>
            <a:r>
              <a:rPr lang="es-ES" dirty="0"/>
              <a:t>Incremento de plantilla media no inferior a la unidad respecto de la plantilla media del período impositivo anterior. Mantenimiento del incremento durante 3 años desde fin del PI de aplicación de la bonificación incrementada.</a:t>
            </a:r>
          </a:p>
          <a:p>
            <a:pPr marL="285750" indent="-285750">
              <a:buFontTx/>
              <a:buChar char="-"/>
            </a:pPr>
            <a:endParaRPr lang="es-ES" dirty="0"/>
          </a:p>
        </p:txBody>
      </p:sp>
      <p:sp>
        <p:nvSpPr>
          <p:cNvPr id="2" name="Marcador de número de diapositiva 1">
            <a:extLst>
              <a:ext uri="{FF2B5EF4-FFF2-40B4-BE49-F238E27FC236}">
                <a16:creationId xmlns:a16="http://schemas.microsoft.com/office/drawing/2014/main" id="{EE9F7A65-B505-0BA3-1595-1A0EDAB334D1}"/>
              </a:ext>
            </a:extLst>
          </p:cNvPr>
          <p:cNvSpPr>
            <a:spLocks noGrp="1"/>
          </p:cNvSpPr>
          <p:nvPr>
            <p:ph type="sldNum" sz="quarter" idx="12"/>
          </p:nvPr>
        </p:nvSpPr>
        <p:spPr/>
        <p:txBody>
          <a:bodyPr/>
          <a:lstStyle/>
          <a:p>
            <a:fld id="{79D70931-DA5E-4565-9A4E-F29B3B1CA2E0}" type="slidenum">
              <a:rPr lang="es-ES" smtClean="0">
                <a:solidFill>
                  <a:schemeClr val="bg1"/>
                </a:solidFill>
              </a:rPr>
              <a:t>18</a:t>
            </a:fld>
            <a:endParaRPr lang="es-ES" dirty="0">
              <a:solidFill>
                <a:schemeClr val="bg1"/>
              </a:solidFill>
            </a:endParaRPr>
          </a:p>
        </p:txBody>
      </p:sp>
    </p:spTree>
    <p:extLst>
      <p:ext uri="{BB962C8B-B14F-4D97-AF65-F5344CB8AC3E}">
        <p14:creationId xmlns:p14="http://schemas.microsoft.com/office/powerpoint/2010/main" val="702061994"/>
      </p:ext>
    </p:extLst>
  </p:cSld>
  <p:clrMapOvr>
    <a:overrideClrMapping bg1="lt1" tx1="dk1" bg2="lt2" tx2="dk2" accent1="accent1" accent2="accent2" accent3="accent3" accent4="accent4" accent5="accent5" accent6="accent6" hlink="hlink" folHlink="folHlink"/>
  </p:clrMapOvr>
</p:sld>
</file>

<file path=ppt/slides/slide19.xml><?xml version="1.0" encoding="utf-8"?>
<p:sld xmlns:a="http://schemas.openxmlformats.org/drawingml/2006/main" xmlns:r="http://schemas.openxmlformats.org/officeDocument/2006/relationships" xmlns:p="http://schemas.openxmlformats.org/presentationml/2006/main">
  <p:cSld>
    <p:bg>
      <p:bgPr>
        <a:gradFill rotWithShape="1">
          <a:gsLst>
            <a:gs pos="10000">
              <a:schemeClr val="bg1">
                <a:tint val="97000"/>
                <a:hueMod val="92000"/>
                <a:satMod val="169000"/>
                <a:lumMod val="164000"/>
              </a:schemeClr>
            </a:gs>
            <a:gs pos="100000">
              <a:schemeClr val="bg1">
                <a:shade val="96000"/>
                <a:satMod val="120000"/>
                <a:lumMod val="90000"/>
              </a:schemeClr>
            </a:gs>
          </a:gsLst>
          <a:lin ang="6120000" scaled="1"/>
        </a:gradFill>
        <a:effectLst/>
      </p:bgPr>
    </p:bg>
    <p:spTree>
      <p:nvGrpSpPr>
        <p:cNvPr id="1" name="">
          <a:extLst>
            <a:ext uri="{FF2B5EF4-FFF2-40B4-BE49-F238E27FC236}">
              <a16:creationId xmlns:a16="http://schemas.microsoft.com/office/drawing/2014/main" id="{5B88F566-CB7F-6E54-2B2B-B75E04D4F2A2}"/>
            </a:ext>
          </a:extLst>
        </p:cNvPr>
        <p:cNvGrpSpPr/>
        <p:nvPr/>
      </p:nvGrpSpPr>
      <p:grpSpPr>
        <a:xfrm>
          <a:off x="0" y="0"/>
          <a:ext cx="0" cy="0"/>
          <a:chOff x="0" y="0"/>
          <a:chExt cx="0" cy="0"/>
        </a:xfrm>
      </p:grpSpPr>
      <p:sp>
        <p:nvSpPr>
          <p:cNvPr id="8" name="Snip Diagonal Corner Rectangle 6">
            <a:extLst>
              <a:ext uri="{FF2B5EF4-FFF2-40B4-BE49-F238E27FC236}">
                <a16:creationId xmlns:a16="http://schemas.microsoft.com/office/drawing/2014/main" id="{8251C63D-7597-E9DC-64DA-7B4E5E83B32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925" y="2"/>
            <a:ext cx="12191075" cy="6857998"/>
          </a:xfrm>
          <a:prstGeom prst="rect">
            <a:avLst/>
          </a:prstGeom>
          <a:ln>
            <a:noFill/>
          </a:ln>
        </p:spPr>
        <p:style>
          <a:lnRef idx="2">
            <a:schemeClr val="accent2"/>
          </a:lnRef>
          <a:fillRef idx="1002">
            <a:schemeClr val="dk2"/>
          </a:fillRef>
          <a:effectRef idx="0">
            <a:schemeClr val="accent2"/>
          </a:effectRef>
          <a:fontRef idx="minor">
            <a:schemeClr val="dk1"/>
          </a:fontRef>
        </p:style>
        <p:txBody>
          <a:bodyPr wrap="square" rtlCol="0" anchor="ctr">
            <a:noAutofit/>
          </a:bodyPr>
          <a:lstStyle/>
          <a:p>
            <a:pPr algn="ctr"/>
            <a:endParaRPr lang="en-US"/>
          </a:p>
        </p:txBody>
      </p:sp>
      <p:sp useBgFill="1">
        <p:nvSpPr>
          <p:cNvPr id="10" name="Snip Single Corner Rectangle 17">
            <a:extLst>
              <a:ext uri="{FF2B5EF4-FFF2-40B4-BE49-F238E27FC236}">
                <a16:creationId xmlns:a16="http://schemas.microsoft.com/office/drawing/2014/main" id="{33A985B1-D0B3-FC2B-7851-1388B8FD4C61}"/>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0" y="1"/>
            <a:ext cx="12188825" cy="6857999"/>
          </a:xfrm>
          <a:prstGeom prst="snip1Rect">
            <a:avLst>
              <a:gd name="adj" fmla="val 50000"/>
            </a:avLst>
          </a:prstGeom>
          <a:ln>
            <a:noFill/>
          </a:ln>
          <a:effectLst/>
        </p:spPr>
        <p:style>
          <a:lnRef idx="2">
            <a:schemeClr val="accent1">
              <a:shade val="50000"/>
            </a:schemeClr>
          </a:lnRef>
          <a:fillRef idx="1003">
            <a:schemeClr val="dk2"/>
          </a:fillRef>
          <a:effectRef idx="0">
            <a:schemeClr val="accent1"/>
          </a:effectRef>
          <a:fontRef idx="minor">
            <a:schemeClr val="lt1"/>
          </a:fontRef>
        </p:style>
        <p:txBody>
          <a:bodyPr wrap="square" rtlCol="0" anchor="ctr">
            <a:noAutofit/>
          </a:bodyPr>
          <a:lstStyle/>
          <a:p>
            <a:pPr algn="ctr"/>
            <a:endParaRPr lang="en-US"/>
          </a:p>
        </p:txBody>
      </p:sp>
      <p:sp>
        <p:nvSpPr>
          <p:cNvPr id="3" name="Marcador de contenido 2">
            <a:extLst>
              <a:ext uri="{FF2B5EF4-FFF2-40B4-BE49-F238E27FC236}">
                <a16:creationId xmlns:a16="http://schemas.microsoft.com/office/drawing/2014/main" id="{D787396A-A0DA-9EB6-08D1-E607E8510669}"/>
              </a:ext>
            </a:extLst>
          </p:cNvPr>
          <p:cNvSpPr>
            <a:spLocks noGrp="1"/>
          </p:cNvSpPr>
          <p:nvPr>
            <p:ph idx="1"/>
          </p:nvPr>
        </p:nvSpPr>
        <p:spPr>
          <a:xfrm>
            <a:off x="684212" y="685800"/>
            <a:ext cx="10834278" cy="877529"/>
          </a:xfrm>
        </p:spPr>
        <p:txBody>
          <a:bodyPr>
            <a:normAutofit fontScale="92500"/>
          </a:bodyPr>
          <a:lstStyle/>
          <a:p>
            <a:r>
              <a:rPr lang="es-ES" sz="2400" b="1" dirty="0">
                <a:solidFill>
                  <a:schemeClr val="tx1"/>
                </a:solidFill>
              </a:rPr>
              <a:t>3. RESUMEN DEL RÉGIMEN ESPECIAL PARA EMPRESAS INDUSTRIALES, AGRÍCOLAS, GANADERAS Y PESQUERAS Y SU DESARROLLO REGLAMENTARIO.</a:t>
            </a:r>
          </a:p>
        </p:txBody>
      </p:sp>
      <p:sp>
        <p:nvSpPr>
          <p:cNvPr id="5" name="CuadroTexto 4">
            <a:extLst>
              <a:ext uri="{FF2B5EF4-FFF2-40B4-BE49-F238E27FC236}">
                <a16:creationId xmlns:a16="http://schemas.microsoft.com/office/drawing/2014/main" id="{5358CD30-A932-4923-5699-AC9ABDFDEE55}"/>
              </a:ext>
            </a:extLst>
          </p:cNvPr>
          <p:cNvSpPr txBox="1"/>
          <p:nvPr/>
        </p:nvSpPr>
        <p:spPr>
          <a:xfrm>
            <a:off x="677273" y="1563329"/>
            <a:ext cx="10834277" cy="4708981"/>
          </a:xfrm>
          <a:prstGeom prst="rect">
            <a:avLst/>
          </a:prstGeom>
          <a:noFill/>
        </p:spPr>
        <p:txBody>
          <a:bodyPr wrap="square" rtlCol="0">
            <a:spAutoFit/>
          </a:bodyPr>
          <a:lstStyle/>
          <a:p>
            <a:r>
              <a:rPr lang="es-ES" sz="2400" dirty="0"/>
              <a:t>DA 70 de la LPGE 2023, Cinco y arts. 25-28 del RRFEIB.</a:t>
            </a:r>
          </a:p>
          <a:p>
            <a:endParaRPr lang="es-ES" sz="2400" dirty="0"/>
          </a:p>
          <a:p>
            <a:pPr marL="285750" indent="-285750" algn="just">
              <a:buFontTx/>
              <a:buChar char="-"/>
            </a:pPr>
            <a:r>
              <a:rPr lang="es-ES" b="1" u="sng" dirty="0"/>
              <a:t>Entidades de nueva creación. DA 70 Cinco 6.</a:t>
            </a:r>
          </a:p>
          <a:p>
            <a:pPr marL="285750" indent="-285750" algn="just">
              <a:buFontTx/>
              <a:buChar char="-"/>
            </a:pPr>
            <a:endParaRPr lang="es-ES" b="1" u="sng" dirty="0"/>
          </a:p>
          <a:p>
            <a:pPr marL="285750" indent="-285750" algn="just">
              <a:buFontTx/>
              <a:buChar char="-"/>
            </a:pPr>
            <a:r>
              <a:rPr lang="es-ES" dirty="0"/>
              <a:t>Reglas particulares para el caso de entidades constituidas en el primer período impositivo en que tenga efectos el régimen previsto en este apartado Cinco.</a:t>
            </a:r>
          </a:p>
          <a:p>
            <a:pPr marL="285750" indent="-285750" algn="just">
              <a:buFontTx/>
              <a:buChar char="-"/>
            </a:pPr>
            <a:endParaRPr lang="es-ES" dirty="0"/>
          </a:p>
          <a:p>
            <a:pPr marL="742950" lvl="1" indent="-285750" algn="just">
              <a:buFontTx/>
              <a:buChar char="-"/>
            </a:pPr>
            <a:r>
              <a:rPr lang="es-ES" dirty="0"/>
              <a:t>Cumplir los requisitos para aplicar el </a:t>
            </a:r>
            <a:r>
              <a:rPr lang="es-ES" dirty="0" err="1"/>
              <a:t>tg</a:t>
            </a:r>
            <a:r>
              <a:rPr lang="es-ES" dirty="0"/>
              <a:t> de ENC del art. 29.1 LIS (</a:t>
            </a:r>
            <a:r>
              <a:rPr lang="es-ES" dirty="0" err="1"/>
              <a:t>acts</a:t>
            </a:r>
            <a:r>
              <a:rPr lang="es-ES" dirty="0"/>
              <a:t>. previas, grupo, patrimoniales)</a:t>
            </a:r>
          </a:p>
          <a:p>
            <a:pPr lvl="1" algn="just"/>
            <a:endParaRPr lang="es-ES" dirty="0"/>
          </a:p>
          <a:p>
            <a:pPr marL="742950" lvl="1" indent="-285750" algn="just">
              <a:buFontTx/>
              <a:buChar char="-"/>
            </a:pPr>
            <a:r>
              <a:rPr lang="es-ES" dirty="0"/>
              <a:t>Plantilla previa para bonificación incrementada es cero.</a:t>
            </a:r>
          </a:p>
          <a:p>
            <a:pPr marL="742950" lvl="1" indent="-285750" algn="just">
              <a:buFontTx/>
              <a:buChar char="-"/>
            </a:pPr>
            <a:endParaRPr lang="es-ES" dirty="0"/>
          </a:p>
          <a:p>
            <a:pPr marL="742950" lvl="1" indent="-285750" algn="just">
              <a:buFontTx/>
              <a:buChar char="-"/>
            </a:pPr>
            <a:r>
              <a:rPr lang="es-ES" dirty="0"/>
              <a:t>Plantilla previa para requisito de mantenimiento es la plantilla media del primer período impositivo de la entidad.</a:t>
            </a:r>
            <a:endParaRPr lang="es-ES" b="1" u="sng" dirty="0"/>
          </a:p>
          <a:p>
            <a:pPr marL="285750" indent="-285750" algn="just">
              <a:buFontTx/>
              <a:buChar char="-"/>
            </a:pPr>
            <a:endParaRPr lang="es-ES" b="1" u="sng" dirty="0"/>
          </a:p>
          <a:p>
            <a:pPr marL="285750" indent="-285750">
              <a:buFontTx/>
              <a:buChar char="-"/>
            </a:pPr>
            <a:endParaRPr lang="es-ES" dirty="0"/>
          </a:p>
        </p:txBody>
      </p:sp>
      <p:sp>
        <p:nvSpPr>
          <p:cNvPr id="2" name="Marcador de número de diapositiva 1">
            <a:extLst>
              <a:ext uri="{FF2B5EF4-FFF2-40B4-BE49-F238E27FC236}">
                <a16:creationId xmlns:a16="http://schemas.microsoft.com/office/drawing/2014/main" id="{0B208698-2FDC-8326-518E-C2D595B25784}"/>
              </a:ext>
            </a:extLst>
          </p:cNvPr>
          <p:cNvSpPr>
            <a:spLocks noGrp="1"/>
          </p:cNvSpPr>
          <p:nvPr>
            <p:ph type="sldNum" sz="quarter" idx="12"/>
          </p:nvPr>
        </p:nvSpPr>
        <p:spPr/>
        <p:txBody>
          <a:bodyPr/>
          <a:lstStyle/>
          <a:p>
            <a:fld id="{79D70931-DA5E-4565-9A4E-F29B3B1CA2E0}" type="slidenum">
              <a:rPr lang="es-ES" smtClean="0">
                <a:solidFill>
                  <a:schemeClr val="bg1"/>
                </a:solidFill>
              </a:rPr>
              <a:t>19</a:t>
            </a:fld>
            <a:endParaRPr lang="es-ES" dirty="0">
              <a:solidFill>
                <a:schemeClr val="bg1"/>
              </a:solidFill>
            </a:endParaRPr>
          </a:p>
        </p:txBody>
      </p:sp>
    </p:spTree>
    <p:extLst>
      <p:ext uri="{BB962C8B-B14F-4D97-AF65-F5344CB8AC3E}">
        <p14:creationId xmlns:p14="http://schemas.microsoft.com/office/powerpoint/2010/main" val="2420744423"/>
      </p:ext>
    </p:extLst>
  </p:cSld>
  <p:clrMapOvr>
    <a:overrideClrMapping bg1="lt1" tx1="dk1" bg2="lt2" tx2="dk2" accent1="accent1" accent2="accent2" accent3="accent3" accent4="accent4" accent5="accent5" accent6="accent6" hlink="hlink" folHlink="folHlink"/>
  </p:clrMapOvr>
</p:sld>
</file>

<file path=ppt/slides/slide2.xml><?xml version="1.0" encoding="utf-8"?>
<p:sld xmlns:a="http://schemas.openxmlformats.org/drawingml/2006/main" xmlns:r="http://schemas.openxmlformats.org/officeDocument/2006/relationships" xmlns:p="http://schemas.openxmlformats.org/presentationml/2006/main">
  <p:cSld>
    <p:bg>
      <p:bgPr>
        <a:gradFill rotWithShape="1">
          <a:gsLst>
            <a:gs pos="10000">
              <a:schemeClr val="bg1">
                <a:tint val="97000"/>
                <a:hueMod val="92000"/>
                <a:satMod val="169000"/>
                <a:lumMod val="164000"/>
              </a:schemeClr>
            </a:gs>
            <a:gs pos="100000">
              <a:schemeClr val="bg1">
                <a:shade val="96000"/>
                <a:satMod val="120000"/>
                <a:lumMod val="90000"/>
              </a:schemeClr>
            </a:gs>
          </a:gsLst>
          <a:lin ang="6120000" scaled="1"/>
        </a:gradFill>
        <a:effectLst/>
      </p:bgPr>
    </p:bg>
    <p:spTree>
      <p:nvGrpSpPr>
        <p:cNvPr id="1" name="">
          <a:extLst>
            <a:ext uri="{FF2B5EF4-FFF2-40B4-BE49-F238E27FC236}">
              <a16:creationId xmlns:a16="http://schemas.microsoft.com/office/drawing/2014/main" id="{CD6EEF2D-AB0B-D6FF-917A-5C26743A578B}"/>
            </a:ext>
          </a:extLst>
        </p:cNvPr>
        <p:cNvGrpSpPr/>
        <p:nvPr/>
      </p:nvGrpSpPr>
      <p:grpSpPr>
        <a:xfrm>
          <a:off x="0" y="0"/>
          <a:ext cx="0" cy="0"/>
          <a:chOff x="0" y="0"/>
          <a:chExt cx="0" cy="0"/>
        </a:xfrm>
      </p:grpSpPr>
      <p:sp>
        <p:nvSpPr>
          <p:cNvPr id="8" name="Snip Diagonal Corner Rectangle 6">
            <a:extLst>
              <a:ext uri="{FF2B5EF4-FFF2-40B4-BE49-F238E27FC236}">
                <a16:creationId xmlns:a16="http://schemas.microsoft.com/office/drawing/2014/main" id="{2F8FA12C-B051-1F35-6614-B466CF01DD70}"/>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925" y="2"/>
            <a:ext cx="12191075" cy="6857998"/>
          </a:xfrm>
          <a:prstGeom prst="rect">
            <a:avLst/>
          </a:prstGeom>
          <a:ln>
            <a:noFill/>
          </a:ln>
        </p:spPr>
        <p:style>
          <a:lnRef idx="2">
            <a:schemeClr val="accent2"/>
          </a:lnRef>
          <a:fillRef idx="1002">
            <a:schemeClr val="dk2"/>
          </a:fillRef>
          <a:effectRef idx="0">
            <a:schemeClr val="accent2"/>
          </a:effectRef>
          <a:fontRef idx="minor">
            <a:schemeClr val="dk1"/>
          </a:fontRef>
        </p:style>
        <p:txBody>
          <a:bodyPr wrap="square" rtlCol="0" anchor="ctr">
            <a:noAutofit/>
          </a:bodyPr>
          <a:lstStyle/>
          <a:p>
            <a:pPr algn="ctr"/>
            <a:endParaRPr lang="en-US"/>
          </a:p>
        </p:txBody>
      </p:sp>
      <p:sp useBgFill="1">
        <p:nvSpPr>
          <p:cNvPr id="10" name="Snip Single Corner Rectangle 17">
            <a:extLst>
              <a:ext uri="{FF2B5EF4-FFF2-40B4-BE49-F238E27FC236}">
                <a16:creationId xmlns:a16="http://schemas.microsoft.com/office/drawing/2014/main" id="{6FD244D9-CAEE-402B-E70B-31F0E1B72270}"/>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0" y="1"/>
            <a:ext cx="12188825" cy="6857999"/>
          </a:xfrm>
          <a:prstGeom prst="snip1Rect">
            <a:avLst>
              <a:gd name="adj" fmla="val 50000"/>
            </a:avLst>
          </a:prstGeom>
          <a:ln>
            <a:noFill/>
          </a:ln>
          <a:effectLst/>
        </p:spPr>
        <p:style>
          <a:lnRef idx="2">
            <a:schemeClr val="accent1">
              <a:shade val="50000"/>
            </a:schemeClr>
          </a:lnRef>
          <a:fillRef idx="1003">
            <a:schemeClr val="dk2"/>
          </a:fillRef>
          <a:effectRef idx="0">
            <a:schemeClr val="accent1"/>
          </a:effectRef>
          <a:fontRef idx="minor">
            <a:schemeClr val="lt1"/>
          </a:fontRef>
        </p:style>
        <p:txBody>
          <a:bodyPr wrap="square" rtlCol="0" anchor="ctr">
            <a:noAutofit/>
          </a:bodyPr>
          <a:lstStyle/>
          <a:p>
            <a:pPr algn="ctr"/>
            <a:endParaRPr lang="en-US"/>
          </a:p>
        </p:txBody>
      </p:sp>
      <p:sp>
        <p:nvSpPr>
          <p:cNvPr id="3" name="Marcador de contenido 2">
            <a:extLst>
              <a:ext uri="{FF2B5EF4-FFF2-40B4-BE49-F238E27FC236}">
                <a16:creationId xmlns:a16="http://schemas.microsoft.com/office/drawing/2014/main" id="{6F558B5F-7D73-4D05-4A9E-11EFF3E5789C}"/>
              </a:ext>
            </a:extLst>
          </p:cNvPr>
          <p:cNvSpPr>
            <a:spLocks noGrp="1"/>
          </p:cNvSpPr>
          <p:nvPr>
            <p:ph idx="1"/>
          </p:nvPr>
        </p:nvSpPr>
        <p:spPr>
          <a:xfrm>
            <a:off x="684212" y="685800"/>
            <a:ext cx="10834278" cy="877529"/>
          </a:xfrm>
        </p:spPr>
        <p:txBody>
          <a:bodyPr>
            <a:normAutofit/>
          </a:bodyPr>
          <a:lstStyle/>
          <a:p>
            <a:r>
              <a:rPr lang="es-ES" sz="2400" b="1" dirty="0">
                <a:solidFill>
                  <a:schemeClr val="tx1"/>
                </a:solidFill>
              </a:rPr>
              <a:t>ÍNDICE</a:t>
            </a:r>
            <a:endParaRPr lang="es-ES" b="1" dirty="0">
              <a:solidFill>
                <a:schemeClr val="tx1"/>
              </a:solidFill>
            </a:endParaRPr>
          </a:p>
        </p:txBody>
      </p:sp>
      <p:sp>
        <p:nvSpPr>
          <p:cNvPr id="5" name="CuadroTexto 4">
            <a:extLst>
              <a:ext uri="{FF2B5EF4-FFF2-40B4-BE49-F238E27FC236}">
                <a16:creationId xmlns:a16="http://schemas.microsoft.com/office/drawing/2014/main" id="{033A4534-E5B2-5F5D-DCB2-AB4C51155F9B}"/>
              </a:ext>
            </a:extLst>
          </p:cNvPr>
          <p:cNvSpPr txBox="1"/>
          <p:nvPr/>
        </p:nvSpPr>
        <p:spPr>
          <a:xfrm>
            <a:off x="677273" y="1681317"/>
            <a:ext cx="10834277" cy="4524315"/>
          </a:xfrm>
          <a:prstGeom prst="rect">
            <a:avLst/>
          </a:prstGeom>
          <a:noFill/>
        </p:spPr>
        <p:txBody>
          <a:bodyPr wrap="square" rtlCol="0">
            <a:spAutoFit/>
          </a:bodyPr>
          <a:lstStyle/>
          <a:p>
            <a:pPr marL="342900" indent="-342900" algn="just">
              <a:buAutoNum type="arabicPeriod"/>
            </a:pPr>
            <a:r>
              <a:rPr lang="es-ES" sz="2400" dirty="0"/>
              <a:t>Introducción al RFEIB.</a:t>
            </a:r>
          </a:p>
          <a:p>
            <a:pPr algn="just"/>
            <a:endParaRPr lang="es-ES" sz="2400" dirty="0"/>
          </a:p>
          <a:p>
            <a:pPr algn="just"/>
            <a:r>
              <a:rPr lang="es-ES" sz="2400" dirty="0"/>
              <a:t>2. Resumen de la Reserva para inversiones en Illes Balears y su desarrollo reglamentario.</a:t>
            </a:r>
          </a:p>
          <a:p>
            <a:pPr algn="just"/>
            <a:endParaRPr lang="es-ES" sz="2400" dirty="0"/>
          </a:p>
          <a:p>
            <a:pPr algn="just"/>
            <a:r>
              <a:rPr lang="es-ES" sz="2400" dirty="0"/>
              <a:t>3. Resumen del Régimen especial para empresas industriales, agrícolas,</a:t>
            </a:r>
          </a:p>
          <a:p>
            <a:pPr algn="just"/>
            <a:r>
              <a:rPr lang="es-ES" sz="2400" dirty="0"/>
              <a:t>ganaderas y pesqueras y su desarrollo reglamentario.</a:t>
            </a:r>
          </a:p>
          <a:p>
            <a:pPr algn="just"/>
            <a:endParaRPr lang="es-ES" sz="2400" dirty="0"/>
          </a:p>
          <a:p>
            <a:pPr algn="just"/>
            <a:r>
              <a:rPr lang="es-ES" sz="2400" dirty="0"/>
              <a:t>4. El RFEIB en el marco de las ayudas de estado.</a:t>
            </a:r>
          </a:p>
          <a:p>
            <a:pPr algn="just"/>
            <a:endParaRPr lang="es-ES" sz="2400" dirty="0"/>
          </a:p>
          <a:p>
            <a:pPr algn="just"/>
            <a:r>
              <a:rPr lang="es-ES" sz="2400" dirty="0"/>
              <a:t>5. Últimos criterios administrativos emitidos por la DGT en relación con el RFEIB</a:t>
            </a:r>
            <a:r>
              <a:rPr lang="es-ES" dirty="0"/>
              <a:t>.</a:t>
            </a:r>
          </a:p>
        </p:txBody>
      </p:sp>
      <p:sp>
        <p:nvSpPr>
          <p:cNvPr id="2" name="Marcador de número de diapositiva 1">
            <a:extLst>
              <a:ext uri="{FF2B5EF4-FFF2-40B4-BE49-F238E27FC236}">
                <a16:creationId xmlns:a16="http://schemas.microsoft.com/office/drawing/2014/main" id="{D9278AC5-0A9B-D2B6-41CA-2A2C8C2B2C8B}"/>
              </a:ext>
            </a:extLst>
          </p:cNvPr>
          <p:cNvSpPr>
            <a:spLocks noGrp="1"/>
          </p:cNvSpPr>
          <p:nvPr>
            <p:ph type="sldNum" sz="quarter" idx="12"/>
          </p:nvPr>
        </p:nvSpPr>
        <p:spPr/>
        <p:txBody>
          <a:bodyPr/>
          <a:lstStyle/>
          <a:p>
            <a:fld id="{79D70931-DA5E-4565-9A4E-F29B3B1CA2E0}" type="slidenum">
              <a:rPr lang="es-ES" smtClean="0">
                <a:solidFill>
                  <a:schemeClr val="bg1"/>
                </a:solidFill>
              </a:rPr>
              <a:t>2</a:t>
            </a:fld>
            <a:endParaRPr lang="es-ES" dirty="0">
              <a:solidFill>
                <a:schemeClr val="bg1"/>
              </a:solidFill>
            </a:endParaRPr>
          </a:p>
        </p:txBody>
      </p:sp>
    </p:spTree>
    <p:extLst>
      <p:ext uri="{BB962C8B-B14F-4D97-AF65-F5344CB8AC3E}">
        <p14:creationId xmlns:p14="http://schemas.microsoft.com/office/powerpoint/2010/main" val="110658059"/>
      </p:ext>
    </p:extLst>
  </p:cSld>
  <p:clrMapOvr>
    <a:overrideClrMapping bg1="lt1" tx1="dk1" bg2="lt2" tx2="dk2" accent1="accent1" accent2="accent2" accent3="accent3" accent4="accent4" accent5="accent5" accent6="accent6" hlink="hlink" folHlink="folHlink"/>
  </p:clrMapOvr>
</p:sld>
</file>

<file path=ppt/slides/slide20.xml><?xml version="1.0" encoding="utf-8"?>
<p:sld xmlns:a="http://schemas.openxmlformats.org/drawingml/2006/main" xmlns:r="http://schemas.openxmlformats.org/officeDocument/2006/relationships" xmlns:p="http://schemas.openxmlformats.org/presentationml/2006/main">
  <p:cSld>
    <p:bg>
      <p:bgPr>
        <a:gradFill rotWithShape="1">
          <a:gsLst>
            <a:gs pos="10000">
              <a:schemeClr val="bg1">
                <a:tint val="97000"/>
                <a:hueMod val="92000"/>
                <a:satMod val="169000"/>
                <a:lumMod val="164000"/>
              </a:schemeClr>
            </a:gs>
            <a:gs pos="100000">
              <a:schemeClr val="bg1">
                <a:shade val="96000"/>
                <a:satMod val="120000"/>
                <a:lumMod val="90000"/>
              </a:schemeClr>
            </a:gs>
          </a:gsLst>
          <a:lin ang="6120000" scaled="1"/>
        </a:gradFill>
        <a:effectLst/>
      </p:bgPr>
    </p:bg>
    <p:spTree>
      <p:nvGrpSpPr>
        <p:cNvPr id="1" name="">
          <a:extLst>
            <a:ext uri="{FF2B5EF4-FFF2-40B4-BE49-F238E27FC236}">
              <a16:creationId xmlns:a16="http://schemas.microsoft.com/office/drawing/2014/main" id="{E6ADEC33-26E0-A88E-1EB6-DCCC221855F9}"/>
            </a:ext>
          </a:extLst>
        </p:cNvPr>
        <p:cNvGrpSpPr/>
        <p:nvPr/>
      </p:nvGrpSpPr>
      <p:grpSpPr>
        <a:xfrm>
          <a:off x="0" y="0"/>
          <a:ext cx="0" cy="0"/>
          <a:chOff x="0" y="0"/>
          <a:chExt cx="0" cy="0"/>
        </a:xfrm>
      </p:grpSpPr>
      <p:sp>
        <p:nvSpPr>
          <p:cNvPr id="8" name="Snip Diagonal Corner Rectangle 6">
            <a:extLst>
              <a:ext uri="{FF2B5EF4-FFF2-40B4-BE49-F238E27FC236}">
                <a16:creationId xmlns:a16="http://schemas.microsoft.com/office/drawing/2014/main" id="{767E6C77-0DF7-9E11-19E2-9C2D5A811310}"/>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925" y="2"/>
            <a:ext cx="12191075" cy="6857998"/>
          </a:xfrm>
          <a:prstGeom prst="rect">
            <a:avLst/>
          </a:prstGeom>
          <a:ln>
            <a:noFill/>
          </a:ln>
        </p:spPr>
        <p:style>
          <a:lnRef idx="2">
            <a:schemeClr val="accent2"/>
          </a:lnRef>
          <a:fillRef idx="1002">
            <a:schemeClr val="dk2"/>
          </a:fillRef>
          <a:effectRef idx="0">
            <a:schemeClr val="accent2"/>
          </a:effectRef>
          <a:fontRef idx="minor">
            <a:schemeClr val="dk1"/>
          </a:fontRef>
        </p:style>
        <p:txBody>
          <a:bodyPr wrap="square" rtlCol="0" anchor="ctr">
            <a:noAutofit/>
          </a:bodyPr>
          <a:lstStyle/>
          <a:p>
            <a:pPr algn="ctr"/>
            <a:endParaRPr lang="en-US"/>
          </a:p>
        </p:txBody>
      </p:sp>
      <p:sp useBgFill="1">
        <p:nvSpPr>
          <p:cNvPr id="10" name="Snip Single Corner Rectangle 17">
            <a:extLst>
              <a:ext uri="{FF2B5EF4-FFF2-40B4-BE49-F238E27FC236}">
                <a16:creationId xmlns:a16="http://schemas.microsoft.com/office/drawing/2014/main" id="{84980120-69E2-D0BE-F3CE-D1C32B97C2C9}"/>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0" y="1"/>
            <a:ext cx="12188825" cy="6857999"/>
          </a:xfrm>
          <a:prstGeom prst="snip1Rect">
            <a:avLst>
              <a:gd name="adj" fmla="val 50000"/>
            </a:avLst>
          </a:prstGeom>
          <a:ln>
            <a:noFill/>
          </a:ln>
          <a:effectLst/>
        </p:spPr>
        <p:style>
          <a:lnRef idx="2">
            <a:schemeClr val="accent1">
              <a:shade val="50000"/>
            </a:schemeClr>
          </a:lnRef>
          <a:fillRef idx="1003">
            <a:schemeClr val="dk2"/>
          </a:fillRef>
          <a:effectRef idx="0">
            <a:schemeClr val="accent1"/>
          </a:effectRef>
          <a:fontRef idx="minor">
            <a:schemeClr val="lt1"/>
          </a:fontRef>
        </p:style>
        <p:txBody>
          <a:bodyPr wrap="square" rtlCol="0" anchor="ctr">
            <a:noAutofit/>
          </a:bodyPr>
          <a:lstStyle/>
          <a:p>
            <a:pPr algn="ctr"/>
            <a:endParaRPr lang="en-US"/>
          </a:p>
        </p:txBody>
      </p:sp>
      <p:sp>
        <p:nvSpPr>
          <p:cNvPr id="3" name="Marcador de contenido 2">
            <a:extLst>
              <a:ext uri="{FF2B5EF4-FFF2-40B4-BE49-F238E27FC236}">
                <a16:creationId xmlns:a16="http://schemas.microsoft.com/office/drawing/2014/main" id="{95BC33A8-E5C3-6B16-B414-6835FE88B1C8}"/>
              </a:ext>
            </a:extLst>
          </p:cNvPr>
          <p:cNvSpPr>
            <a:spLocks noGrp="1"/>
          </p:cNvSpPr>
          <p:nvPr>
            <p:ph idx="1"/>
          </p:nvPr>
        </p:nvSpPr>
        <p:spPr>
          <a:xfrm>
            <a:off x="684212" y="685800"/>
            <a:ext cx="10834278" cy="877529"/>
          </a:xfrm>
        </p:spPr>
        <p:txBody>
          <a:bodyPr>
            <a:normAutofit fontScale="92500"/>
          </a:bodyPr>
          <a:lstStyle/>
          <a:p>
            <a:r>
              <a:rPr lang="es-ES" sz="2400" b="1" dirty="0">
                <a:solidFill>
                  <a:schemeClr val="tx1"/>
                </a:solidFill>
              </a:rPr>
              <a:t>3. RESUMEN DEL RÉGIMEN ESPECIAL PARA EMPRESAS INDUSTRIALES, AGRÍCOLAS, GANADERAS Y PESQUERAS Y SU DESARROLLO REGLAMENTARIO.</a:t>
            </a:r>
          </a:p>
        </p:txBody>
      </p:sp>
      <p:sp>
        <p:nvSpPr>
          <p:cNvPr id="5" name="CuadroTexto 4">
            <a:extLst>
              <a:ext uri="{FF2B5EF4-FFF2-40B4-BE49-F238E27FC236}">
                <a16:creationId xmlns:a16="http://schemas.microsoft.com/office/drawing/2014/main" id="{899D00F0-D3BF-3EF3-CAAB-36D4EF4EC6B4}"/>
              </a:ext>
            </a:extLst>
          </p:cNvPr>
          <p:cNvSpPr txBox="1"/>
          <p:nvPr/>
        </p:nvSpPr>
        <p:spPr>
          <a:xfrm>
            <a:off x="677273" y="1563329"/>
            <a:ext cx="10834277" cy="2769989"/>
          </a:xfrm>
          <a:prstGeom prst="rect">
            <a:avLst/>
          </a:prstGeom>
          <a:noFill/>
        </p:spPr>
        <p:txBody>
          <a:bodyPr wrap="square" rtlCol="0">
            <a:spAutoFit/>
          </a:bodyPr>
          <a:lstStyle/>
          <a:p>
            <a:r>
              <a:rPr lang="es-ES" sz="2400" dirty="0"/>
              <a:t>DA 70 de la LPGE 2023, Cinco y arts. 25-28 del RRFEIB.</a:t>
            </a:r>
          </a:p>
          <a:p>
            <a:endParaRPr lang="es-ES" sz="2400" dirty="0"/>
          </a:p>
          <a:p>
            <a:pPr marL="285750" indent="-285750" algn="just">
              <a:buFontTx/>
              <a:buChar char="-"/>
            </a:pPr>
            <a:r>
              <a:rPr lang="es-ES" b="1" u="sng" dirty="0"/>
              <a:t>Incompatibilidades. DA 70 Cinco 7. </a:t>
            </a:r>
          </a:p>
          <a:p>
            <a:pPr marL="285750" indent="-285750" algn="just">
              <a:buFontTx/>
              <a:buChar char="-"/>
            </a:pPr>
            <a:endParaRPr lang="es-ES" b="1" u="sng" dirty="0"/>
          </a:p>
          <a:p>
            <a:pPr marL="285750" indent="-285750" algn="just">
              <a:buFontTx/>
              <a:buChar char="-"/>
            </a:pPr>
            <a:r>
              <a:rPr lang="es-ES" dirty="0"/>
              <a:t>Construcción naval, fibras sintéticas, industria del automóvil, siderurgia e industria del carbón.</a:t>
            </a:r>
          </a:p>
          <a:p>
            <a:pPr marL="285750" indent="-285750" algn="just">
              <a:buFontTx/>
              <a:buChar char="-"/>
            </a:pPr>
            <a:endParaRPr lang="es-ES" dirty="0"/>
          </a:p>
          <a:p>
            <a:pPr marL="285750" indent="-285750" algn="just">
              <a:buFontTx/>
              <a:buChar char="-"/>
            </a:pPr>
            <a:r>
              <a:rPr lang="es-ES" dirty="0"/>
              <a:t>Art. 27 RRFEIB: No es construcción naval la fabricación de artefactos flotantes de recreo.</a:t>
            </a:r>
          </a:p>
          <a:p>
            <a:pPr marL="285750" indent="-285750" algn="just">
              <a:buFontTx/>
              <a:buChar char="-"/>
            </a:pPr>
            <a:endParaRPr lang="es-ES" b="1" u="sng" dirty="0"/>
          </a:p>
          <a:p>
            <a:pPr marL="285750" indent="-285750">
              <a:buFontTx/>
              <a:buChar char="-"/>
            </a:pPr>
            <a:endParaRPr lang="es-ES" dirty="0"/>
          </a:p>
        </p:txBody>
      </p:sp>
      <p:sp>
        <p:nvSpPr>
          <p:cNvPr id="2" name="Marcador de número de diapositiva 1">
            <a:extLst>
              <a:ext uri="{FF2B5EF4-FFF2-40B4-BE49-F238E27FC236}">
                <a16:creationId xmlns:a16="http://schemas.microsoft.com/office/drawing/2014/main" id="{FBE8D9A0-8DF0-6D3B-C70E-E0EA0C0E0C0E}"/>
              </a:ext>
            </a:extLst>
          </p:cNvPr>
          <p:cNvSpPr>
            <a:spLocks noGrp="1"/>
          </p:cNvSpPr>
          <p:nvPr>
            <p:ph type="sldNum" sz="quarter" idx="12"/>
          </p:nvPr>
        </p:nvSpPr>
        <p:spPr/>
        <p:txBody>
          <a:bodyPr/>
          <a:lstStyle/>
          <a:p>
            <a:fld id="{79D70931-DA5E-4565-9A4E-F29B3B1CA2E0}" type="slidenum">
              <a:rPr lang="es-ES" smtClean="0">
                <a:solidFill>
                  <a:schemeClr val="bg1"/>
                </a:solidFill>
              </a:rPr>
              <a:t>20</a:t>
            </a:fld>
            <a:endParaRPr lang="es-ES" dirty="0">
              <a:solidFill>
                <a:schemeClr val="bg1"/>
              </a:solidFill>
            </a:endParaRPr>
          </a:p>
        </p:txBody>
      </p:sp>
    </p:spTree>
    <p:extLst>
      <p:ext uri="{BB962C8B-B14F-4D97-AF65-F5344CB8AC3E}">
        <p14:creationId xmlns:p14="http://schemas.microsoft.com/office/powerpoint/2010/main" val="816547932"/>
      </p:ext>
    </p:extLst>
  </p:cSld>
  <p:clrMapOvr>
    <a:overrideClrMapping bg1="lt1" tx1="dk1" bg2="lt2" tx2="dk2" accent1="accent1" accent2="accent2" accent3="accent3" accent4="accent4" accent5="accent5" accent6="accent6" hlink="hlink" folHlink="folHlink"/>
  </p:clrMapOvr>
</p:sld>
</file>

<file path=ppt/slides/slide21.xml><?xml version="1.0" encoding="utf-8"?>
<p:sld xmlns:a="http://schemas.openxmlformats.org/drawingml/2006/main" xmlns:r="http://schemas.openxmlformats.org/officeDocument/2006/relationships" xmlns:p="http://schemas.openxmlformats.org/presentationml/2006/main">
  <p:cSld>
    <p:bg>
      <p:bgPr>
        <a:gradFill rotWithShape="1">
          <a:gsLst>
            <a:gs pos="10000">
              <a:schemeClr val="bg1">
                <a:tint val="97000"/>
                <a:hueMod val="92000"/>
                <a:satMod val="169000"/>
                <a:lumMod val="164000"/>
              </a:schemeClr>
            </a:gs>
            <a:gs pos="100000">
              <a:schemeClr val="bg1">
                <a:shade val="96000"/>
                <a:satMod val="120000"/>
                <a:lumMod val="90000"/>
              </a:schemeClr>
            </a:gs>
          </a:gsLst>
          <a:lin ang="6120000" scaled="1"/>
        </a:gradFill>
        <a:effectLst/>
      </p:bgPr>
    </p:bg>
    <p:spTree>
      <p:nvGrpSpPr>
        <p:cNvPr id="1" name="">
          <a:extLst>
            <a:ext uri="{FF2B5EF4-FFF2-40B4-BE49-F238E27FC236}">
              <a16:creationId xmlns:a16="http://schemas.microsoft.com/office/drawing/2014/main" id="{2AB2E1E0-F2B4-A9EF-82ED-6F094EC48EB0}"/>
            </a:ext>
          </a:extLst>
        </p:cNvPr>
        <p:cNvGrpSpPr/>
        <p:nvPr/>
      </p:nvGrpSpPr>
      <p:grpSpPr>
        <a:xfrm>
          <a:off x="0" y="0"/>
          <a:ext cx="0" cy="0"/>
          <a:chOff x="0" y="0"/>
          <a:chExt cx="0" cy="0"/>
        </a:xfrm>
      </p:grpSpPr>
      <p:sp>
        <p:nvSpPr>
          <p:cNvPr id="8" name="Snip Diagonal Corner Rectangle 6">
            <a:extLst>
              <a:ext uri="{FF2B5EF4-FFF2-40B4-BE49-F238E27FC236}">
                <a16:creationId xmlns:a16="http://schemas.microsoft.com/office/drawing/2014/main" id="{F6A9E185-3790-5445-55D0-655D36C594DA}"/>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925" y="2"/>
            <a:ext cx="12191075" cy="6857998"/>
          </a:xfrm>
          <a:prstGeom prst="rect">
            <a:avLst/>
          </a:prstGeom>
          <a:ln>
            <a:noFill/>
          </a:ln>
        </p:spPr>
        <p:style>
          <a:lnRef idx="2">
            <a:schemeClr val="accent2"/>
          </a:lnRef>
          <a:fillRef idx="1002">
            <a:schemeClr val="dk2"/>
          </a:fillRef>
          <a:effectRef idx="0">
            <a:schemeClr val="accent2"/>
          </a:effectRef>
          <a:fontRef idx="minor">
            <a:schemeClr val="dk1"/>
          </a:fontRef>
        </p:style>
        <p:txBody>
          <a:bodyPr wrap="square" rtlCol="0" anchor="ctr">
            <a:noAutofit/>
          </a:bodyPr>
          <a:lstStyle/>
          <a:p>
            <a:pPr algn="ctr"/>
            <a:endParaRPr lang="en-US"/>
          </a:p>
        </p:txBody>
      </p:sp>
      <p:sp useBgFill="1">
        <p:nvSpPr>
          <p:cNvPr id="10" name="Snip Single Corner Rectangle 17">
            <a:extLst>
              <a:ext uri="{FF2B5EF4-FFF2-40B4-BE49-F238E27FC236}">
                <a16:creationId xmlns:a16="http://schemas.microsoft.com/office/drawing/2014/main" id="{DEA5C393-6C4D-BCFE-3294-6C915518A126}"/>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0" y="1"/>
            <a:ext cx="12188825" cy="6857999"/>
          </a:xfrm>
          <a:prstGeom prst="snip1Rect">
            <a:avLst>
              <a:gd name="adj" fmla="val 50000"/>
            </a:avLst>
          </a:prstGeom>
          <a:ln>
            <a:noFill/>
          </a:ln>
          <a:effectLst/>
        </p:spPr>
        <p:style>
          <a:lnRef idx="2">
            <a:schemeClr val="accent1">
              <a:shade val="50000"/>
            </a:schemeClr>
          </a:lnRef>
          <a:fillRef idx="1003">
            <a:schemeClr val="dk2"/>
          </a:fillRef>
          <a:effectRef idx="0">
            <a:schemeClr val="accent1"/>
          </a:effectRef>
          <a:fontRef idx="minor">
            <a:schemeClr val="lt1"/>
          </a:fontRef>
        </p:style>
        <p:txBody>
          <a:bodyPr wrap="square" rtlCol="0" anchor="ctr">
            <a:noAutofit/>
          </a:bodyPr>
          <a:lstStyle/>
          <a:p>
            <a:pPr algn="ctr"/>
            <a:endParaRPr lang="en-US"/>
          </a:p>
        </p:txBody>
      </p:sp>
      <p:sp>
        <p:nvSpPr>
          <p:cNvPr id="3" name="Marcador de contenido 2">
            <a:extLst>
              <a:ext uri="{FF2B5EF4-FFF2-40B4-BE49-F238E27FC236}">
                <a16:creationId xmlns:a16="http://schemas.microsoft.com/office/drawing/2014/main" id="{AAE72595-2912-EDBB-9F01-5767EE3BDD0C}"/>
              </a:ext>
            </a:extLst>
          </p:cNvPr>
          <p:cNvSpPr>
            <a:spLocks noGrp="1"/>
          </p:cNvSpPr>
          <p:nvPr>
            <p:ph idx="1"/>
          </p:nvPr>
        </p:nvSpPr>
        <p:spPr>
          <a:xfrm>
            <a:off x="684212" y="685800"/>
            <a:ext cx="10834278" cy="877529"/>
          </a:xfrm>
        </p:spPr>
        <p:txBody>
          <a:bodyPr>
            <a:normAutofit/>
          </a:bodyPr>
          <a:lstStyle/>
          <a:p>
            <a:r>
              <a:rPr lang="es-ES" sz="2400" b="1" dirty="0">
                <a:solidFill>
                  <a:schemeClr val="tx1"/>
                </a:solidFill>
              </a:rPr>
              <a:t>4. EL RFEIB EN EL MARCO DE LAS AYUDAS DE ESTADO.</a:t>
            </a:r>
          </a:p>
        </p:txBody>
      </p:sp>
      <p:sp>
        <p:nvSpPr>
          <p:cNvPr id="5" name="CuadroTexto 4">
            <a:extLst>
              <a:ext uri="{FF2B5EF4-FFF2-40B4-BE49-F238E27FC236}">
                <a16:creationId xmlns:a16="http://schemas.microsoft.com/office/drawing/2014/main" id="{C9A7D8D9-E277-A3B5-9122-ADBC4DEF9952}"/>
              </a:ext>
            </a:extLst>
          </p:cNvPr>
          <p:cNvSpPr txBox="1"/>
          <p:nvPr/>
        </p:nvSpPr>
        <p:spPr>
          <a:xfrm>
            <a:off x="677273" y="1563329"/>
            <a:ext cx="10834277" cy="2769989"/>
          </a:xfrm>
          <a:prstGeom prst="rect">
            <a:avLst/>
          </a:prstGeom>
          <a:noFill/>
        </p:spPr>
        <p:txBody>
          <a:bodyPr wrap="square" rtlCol="0">
            <a:spAutoFit/>
          </a:bodyPr>
          <a:lstStyle/>
          <a:p>
            <a:pPr algn="just"/>
            <a:r>
              <a:rPr lang="es-ES" sz="2400" dirty="0"/>
              <a:t>DA 70 de la LPGE 2023, Seis y arts. 29-32 del RRFEIB.</a:t>
            </a:r>
          </a:p>
          <a:p>
            <a:pPr algn="just"/>
            <a:endParaRPr lang="es-ES" sz="2400" dirty="0"/>
          </a:p>
          <a:p>
            <a:pPr marL="285750" indent="-285750" algn="just">
              <a:buFontTx/>
              <a:buChar char="-"/>
            </a:pPr>
            <a:r>
              <a:rPr lang="es-ES" u="sng" dirty="0"/>
              <a:t>Sometimiento del RFEIB al Derecho EU. Minimis </a:t>
            </a:r>
            <a:r>
              <a:rPr lang="es-ES" dirty="0"/>
              <a:t>. DA 70. Seis 1.</a:t>
            </a:r>
          </a:p>
          <a:p>
            <a:pPr marL="285750" indent="-285750" algn="just">
              <a:buFontTx/>
              <a:buChar char="-"/>
            </a:pPr>
            <a:r>
              <a:rPr lang="es-ES" u="sng" dirty="0"/>
              <a:t>Límites</a:t>
            </a:r>
            <a:r>
              <a:rPr lang="es-ES" dirty="0"/>
              <a:t>. DA 70. Seis 2 y arts. 29 y 30 RRFEIB.</a:t>
            </a:r>
          </a:p>
          <a:p>
            <a:pPr marL="285750" indent="-285750" algn="just">
              <a:buFontTx/>
              <a:buChar char="-"/>
            </a:pPr>
            <a:r>
              <a:rPr lang="es-ES" u="sng" dirty="0"/>
              <a:t>Seguimiento y control. </a:t>
            </a:r>
            <a:r>
              <a:rPr lang="es-ES" dirty="0"/>
              <a:t>DA 70. Seis 3 y arts. 31 y 32 RRFEIB.</a:t>
            </a:r>
          </a:p>
          <a:p>
            <a:pPr marL="285750" indent="-285750" algn="just">
              <a:buFontTx/>
              <a:buChar char="-"/>
            </a:pPr>
            <a:r>
              <a:rPr lang="es-ES" u="sng" dirty="0"/>
              <a:t>Incumplimiento. Reintegro</a:t>
            </a:r>
            <a:r>
              <a:rPr lang="es-ES" dirty="0"/>
              <a:t>. DA 70. Seis 4.</a:t>
            </a:r>
          </a:p>
          <a:p>
            <a:pPr marL="285750" indent="-285750" algn="just">
              <a:buFontTx/>
              <a:buChar char="-"/>
            </a:pPr>
            <a:r>
              <a:rPr lang="es-ES" u="sng" dirty="0"/>
              <a:t>Infracción</a:t>
            </a:r>
            <a:r>
              <a:rPr lang="es-ES" dirty="0"/>
              <a:t>. DA 70 Seis 5.</a:t>
            </a:r>
          </a:p>
          <a:p>
            <a:endParaRPr lang="es-ES" dirty="0"/>
          </a:p>
          <a:p>
            <a:pPr marL="285750" indent="-285750">
              <a:buFontTx/>
              <a:buChar char="-"/>
            </a:pPr>
            <a:endParaRPr lang="es-ES" dirty="0"/>
          </a:p>
        </p:txBody>
      </p:sp>
      <p:sp>
        <p:nvSpPr>
          <p:cNvPr id="2" name="Marcador de número de diapositiva 1">
            <a:extLst>
              <a:ext uri="{FF2B5EF4-FFF2-40B4-BE49-F238E27FC236}">
                <a16:creationId xmlns:a16="http://schemas.microsoft.com/office/drawing/2014/main" id="{A1ADD89D-06F0-0A67-53A6-9009482321A9}"/>
              </a:ext>
            </a:extLst>
          </p:cNvPr>
          <p:cNvSpPr>
            <a:spLocks noGrp="1"/>
          </p:cNvSpPr>
          <p:nvPr>
            <p:ph type="sldNum" sz="quarter" idx="12"/>
          </p:nvPr>
        </p:nvSpPr>
        <p:spPr/>
        <p:txBody>
          <a:bodyPr/>
          <a:lstStyle/>
          <a:p>
            <a:fld id="{79D70931-DA5E-4565-9A4E-F29B3B1CA2E0}" type="slidenum">
              <a:rPr lang="es-ES" smtClean="0">
                <a:solidFill>
                  <a:schemeClr val="bg1"/>
                </a:solidFill>
              </a:rPr>
              <a:t>21</a:t>
            </a:fld>
            <a:endParaRPr lang="es-ES" dirty="0">
              <a:solidFill>
                <a:schemeClr val="bg1"/>
              </a:solidFill>
            </a:endParaRPr>
          </a:p>
        </p:txBody>
      </p:sp>
    </p:spTree>
    <p:extLst>
      <p:ext uri="{BB962C8B-B14F-4D97-AF65-F5344CB8AC3E}">
        <p14:creationId xmlns:p14="http://schemas.microsoft.com/office/powerpoint/2010/main" val="596154650"/>
      </p:ext>
    </p:extLst>
  </p:cSld>
  <p:clrMapOvr>
    <a:overrideClrMapping bg1="lt1" tx1="dk1" bg2="lt2" tx2="dk2" accent1="accent1" accent2="accent2" accent3="accent3" accent4="accent4" accent5="accent5" accent6="accent6" hlink="hlink" folHlink="folHlink"/>
  </p:clrMapOvr>
</p:sld>
</file>

<file path=ppt/slides/slide22.xml><?xml version="1.0" encoding="utf-8"?>
<p:sld xmlns:a="http://schemas.openxmlformats.org/drawingml/2006/main" xmlns:r="http://schemas.openxmlformats.org/officeDocument/2006/relationships" xmlns:p="http://schemas.openxmlformats.org/presentationml/2006/main">
  <p:cSld>
    <p:bg>
      <p:bgPr>
        <a:gradFill rotWithShape="1">
          <a:gsLst>
            <a:gs pos="10000">
              <a:schemeClr val="bg1">
                <a:tint val="97000"/>
                <a:hueMod val="92000"/>
                <a:satMod val="169000"/>
                <a:lumMod val="164000"/>
              </a:schemeClr>
            </a:gs>
            <a:gs pos="100000">
              <a:schemeClr val="bg1">
                <a:shade val="96000"/>
                <a:satMod val="120000"/>
                <a:lumMod val="90000"/>
              </a:schemeClr>
            </a:gs>
          </a:gsLst>
          <a:lin ang="6120000" scaled="1"/>
        </a:gradFill>
        <a:effectLst/>
      </p:bgPr>
    </p:bg>
    <p:spTree>
      <p:nvGrpSpPr>
        <p:cNvPr id="1" name="">
          <a:extLst>
            <a:ext uri="{FF2B5EF4-FFF2-40B4-BE49-F238E27FC236}">
              <a16:creationId xmlns:a16="http://schemas.microsoft.com/office/drawing/2014/main" id="{71A0C704-233D-9477-453C-02E11E841716}"/>
            </a:ext>
          </a:extLst>
        </p:cNvPr>
        <p:cNvGrpSpPr/>
        <p:nvPr/>
      </p:nvGrpSpPr>
      <p:grpSpPr>
        <a:xfrm>
          <a:off x="0" y="0"/>
          <a:ext cx="0" cy="0"/>
          <a:chOff x="0" y="0"/>
          <a:chExt cx="0" cy="0"/>
        </a:xfrm>
      </p:grpSpPr>
      <p:sp>
        <p:nvSpPr>
          <p:cNvPr id="8" name="Snip Diagonal Corner Rectangle 6">
            <a:extLst>
              <a:ext uri="{FF2B5EF4-FFF2-40B4-BE49-F238E27FC236}">
                <a16:creationId xmlns:a16="http://schemas.microsoft.com/office/drawing/2014/main" id="{32364323-4AAD-C9AC-79CB-F0FB427AED3E}"/>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925" y="2"/>
            <a:ext cx="12191075" cy="6857998"/>
          </a:xfrm>
          <a:prstGeom prst="rect">
            <a:avLst/>
          </a:prstGeom>
          <a:ln>
            <a:noFill/>
          </a:ln>
        </p:spPr>
        <p:style>
          <a:lnRef idx="2">
            <a:schemeClr val="accent2"/>
          </a:lnRef>
          <a:fillRef idx="1002">
            <a:schemeClr val="dk2"/>
          </a:fillRef>
          <a:effectRef idx="0">
            <a:schemeClr val="accent2"/>
          </a:effectRef>
          <a:fontRef idx="minor">
            <a:schemeClr val="dk1"/>
          </a:fontRef>
        </p:style>
        <p:txBody>
          <a:bodyPr wrap="square" rtlCol="0" anchor="ctr">
            <a:noAutofit/>
          </a:bodyPr>
          <a:lstStyle/>
          <a:p>
            <a:pPr algn="ctr"/>
            <a:endParaRPr lang="en-US"/>
          </a:p>
        </p:txBody>
      </p:sp>
      <p:sp useBgFill="1">
        <p:nvSpPr>
          <p:cNvPr id="10" name="Snip Single Corner Rectangle 17">
            <a:extLst>
              <a:ext uri="{FF2B5EF4-FFF2-40B4-BE49-F238E27FC236}">
                <a16:creationId xmlns:a16="http://schemas.microsoft.com/office/drawing/2014/main" id="{C4C087B6-7414-020A-7392-27467F52D1A9}"/>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0" y="1"/>
            <a:ext cx="12188825" cy="6857999"/>
          </a:xfrm>
          <a:prstGeom prst="snip1Rect">
            <a:avLst>
              <a:gd name="adj" fmla="val 50000"/>
            </a:avLst>
          </a:prstGeom>
          <a:ln>
            <a:noFill/>
          </a:ln>
          <a:effectLst/>
        </p:spPr>
        <p:style>
          <a:lnRef idx="2">
            <a:schemeClr val="accent1">
              <a:shade val="50000"/>
            </a:schemeClr>
          </a:lnRef>
          <a:fillRef idx="1003">
            <a:schemeClr val="dk2"/>
          </a:fillRef>
          <a:effectRef idx="0">
            <a:schemeClr val="accent1"/>
          </a:effectRef>
          <a:fontRef idx="minor">
            <a:schemeClr val="lt1"/>
          </a:fontRef>
        </p:style>
        <p:txBody>
          <a:bodyPr wrap="square" rtlCol="0" anchor="ctr">
            <a:noAutofit/>
          </a:bodyPr>
          <a:lstStyle/>
          <a:p>
            <a:pPr algn="ctr"/>
            <a:endParaRPr lang="en-US"/>
          </a:p>
        </p:txBody>
      </p:sp>
      <p:sp>
        <p:nvSpPr>
          <p:cNvPr id="3" name="Marcador de contenido 2">
            <a:extLst>
              <a:ext uri="{FF2B5EF4-FFF2-40B4-BE49-F238E27FC236}">
                <a16:creationId xmlns:a16="http://schemas.microsoft.com/office/drawing/2014/main" id="{286ADF9A-723E-12CA-AA3B-4B6CCE76208E}"/>
              </a:ext>
            </a:extLst>
          </p:cNvPr>
          <p:cNvSpPr>
            <a:spLocks noGrp="1"/>
          </p:cNvSpPr>
          <p:nvPr>
            <p:ph idx="1"/>
          </p:nvPr>
        </p:nvSpPr>
        <p:spPr>
          <a:xfrm>
            <a:off x="684212" y="685800"/>
            <a:ext cx="10834278" cy="877529"/>
          </a:xfrm>
        </p:spPr>
        <p:txBody>
          <a:bodyPr>
            <a:normAutofit/>
          </a:bodyPr>
          <a:lstStyle/>
          <a:p>
            <a:r>
              <a:rPr lang="es-ES" sz="2400" b="1" dirty="0">
                <a:solidFill>
                  <a:schemeClr val="tx1"/>
                </a:solidFill>
              </a:rPr>
              <a:t>4. EL RFEIB EN EL MARCO DE LAS AYUDAS DE ESTADO.</a:t>
            </a:r>
          </a:p>
        </p:txBody>
      </p:sp>
      <p:sp>
        <p:nvSpPr>
          <p:cNvPr id="5" name="CuadroTexto 4">
            <a:extLst>
              <a:ext uri="{FF2B5EF4-FFF2-40B4-BE49-F238E27FC236}">
                <a16:creationId xmlns:a16="http://schemas.microsoft.com/office/drawing/2014/main" id="{91591019-5B58-60F6-DE27-2C95799CF7E1}"/>
              </a:ext>
            </a:extLst>
          </p:cNvPr>
          <p:cNvSpPr txBox="1"/>
          <p:nvPr/>
        </p:nvSpPr>
        <p:spPr>
          <a:xfrm>
            <a:off x="677273" y="1563329"/>
            <a:ext cx="10834277" cy="5539978"/>
          </a:xfrm>
          <a:prstGeom prst="rect">
            <a:avLst/>
          </a:prstGeom>
          <a:noFill/>
        </p:spPr>
        <p:txBody>
          <a:bodyPr wrap="square" rtlCol="0">
            <a:spAutoFit/>
          </a:bodyPr>
          <a:lstStyle/>
          <a:p>
            <a:pPr algn="just"/>
            <a:r>
              <a:rPr lang="es-ES" sz="2400" dirty="0"/>
              <a:t>DA 70 de la LPGE 2023, Seis y arts. 29-32 del RRFEIB.</a:t>
            </a:r>
          </a:p>
          <a:p>
            <a:pPr algn="just"/>
            <a:endParaRPr lang="es-ES" sz="2400" dirty="0"/>
          </a:p>
          <a:p>
            <a:pPr marL="285750" indent="-285750" algn="just">
              <a:buFontTx/>
              <a:buChar char="-"/>
            </a:pPr>
            <a:r>
              <a:rPr lang="es-ES" b="1" u="sng" dirty="0"/>
              <a:t>Sometimiento del RFEIB al Derecho EU. Minimis . DA 70. Seis 1.</a:t>
            </a:r>
          </a:p>
          <a:p>
            <a:pPr marL="285750" indent="-285750" algn="just">
              <a:buFontTx/>
              <a:buChar char="-"/>
            </a:pPr>
            <a:endParaRPr lang="es-ES" b="1" u="sng" dirty="0"/>
          </a:p>
          <a:p>
            <a:pPr marL="285750" indent="-285750" algn="just">
              <a:buFontTx/>
              <a:buChar char="-"/>
            </a:pPr>
            <a:r>
              <a:rPr lang="es-ES" dirty="0"/>
              <a:t>Sometimiento del RFEIB al derecho EU.</a:t>
            </a:r>
          </a:p>
          <a:p>
            <a:pPr marL="285750" indent="-285750" algn="just">
              <a:buFontTx/>
              <a:buChar char="-"/>
            </a:pPr>
            <a:endParaRPr lang="es-ES" dirty="0"/>
          </a:p>
          <a:p>
            <a:pPr marL="285750" indent="-285750" algn="just">
              <a:buFontTx/>
              <a:buChar char="-"/>
            </a:pPr>
            <a:r>
              <a:rPr lang="es-ES" dirty="0"/>
              <a:t>Aplicación del RFEIB por contribuyentes enmarcados en los RE de minimis:</a:t>
            </a:r>
          </a:p>
          <a:p>
            <a:pPr marL="285750" indent="-285750" algn="just">
              <a:buFontTx/>
              <a:buChar char="-"/>
            </a:pPr>
            <a:endParaRPr lang="es-ES" dirty="0"/>
          </a:p>
          <a:p>
            <a:pPr marL="742950" lvl="1" indent="-285750" algn="just">
              <a:buFontTx/>
              <a:buChar char="-"/>
            </a:pPr>
            <a:r>
              <a:rPr lang="es-ES" dirty="0"/>
              <a:t>Reglamento (UE) 360/2012 </a:t>
            </a:r>
            <a:r>
              <a:rPr lang="es-ES" u="sng" dirty="0"/>
              <a:t>SIEG</a:t>
            </a:r>
            <a:r>
              <a:rPr lang="es-ES" dirty="0"/>
              <a:t> (31/12/2023). RE (UE) 2023/2832 (31/12/2030)</a:t>
            </a:r>
          </a:p>
          <a:p>
            <a:pPr lvl="1" algn="just"/>
            <a:endParaRPr lang="es-ES" dirty="0"/>
          </a:p>
          <a:p>
            <a:pPr marL="742950" lvl="1" indent="-285750" algn="just">
              <a:buFontTx/>
              <a:buChar char="-"/>
            </a:pPr>
            <a:r>
              <a:rPr lang="es-ES" dirty="0"/>
              <a:t>Reglamento (UE) 1407/2013 </a:t>
            </a:r>
            <a:r>
              <a:rPr lang="es-ES" u="sng" dirty="0"/>
              <a:t>GEN</a:t>
            </a:r>
            <a:r>
              <a:rPr lang="es-ES" dirty="0"/>
              <a:t>. RE (UE) 2023/2831 (31/12/2030)</a:t>
            </a:r>
          </a:p>
          <a:p>
            <a:pPr lvl="1" algn="just"/>
            <a:endParaRPr lang="es-ES" dirty="0"/>
          </a:p>
          <a:p>
            <a:pPr marL="742950" lvl="1" indent="-285750" algn="just">
              <a:buFontTx/>
              <a:buChar char="-"/>
            </a:pPr>
            <a:r>
              <a:rPr lang="es-ES" dirty="0"/>
              <a:t>Reglamento (UE) 1408/2013 </a:t>
            </a:r>
            <a:r>
              <a:rPr lang="es-ES" u="sng" dirty="0"/>
              <a:t>AGRIC</a:t>
            </a:r>
            <a:r>
              <a:rPr lang="es-ES" dirty="0"/>
              <a:t> (31/12/2032)</a:t>
            </a:r>
          </a:p>
          <a:p>
            <a:pPr lvl="1" algn="just"/>
            <a:endParaRPr lang="es-ES" dirty="0"/>
          </a:p>
          <a:p>
            <a:pPr marL="742950" lvl="1" indent="-285750" algn="just">
              <a:buFontTx/>
              <a:buChar char="-"/>
            </a:pPr>
            <a:r>
              <a:rPr lang="es-ES" dirty="0"/>
              <a:t>Reglamento (UE) 717/2014 </a:t>
            </a:r>
            <a:r>
              <a:rPr lang="es-ES" u="sng" dirty="0"/>
              <a:t>PESC Y ACUIC </a:t>
            </a:r>
            <a:r>
              <a:rPr lang="es-ES" dirty="0"/>
              <a:t>(31/12/2029)</a:t>
            </a:r>
          </a:p>
          <a:p>
            <a:pPr marL="285750" indent="-285750">
              <a:buFontTx/>
              <a:buChar char="-"/>
            </a:pPr>
            <a:endParaRPr lang="es-ES" dirty="0"/>
          </a:p>
          <a:p>
            <a:pPr lvl="3"/>
            <a:endParaRPr lang="es-ES" dirty="0"/>
          </a:p>
          <a:p>
            <a:pPr lvl="1"/>
            <a:endParaRPr lang="es-ES" dirty="0"/>
          </a:p>
          <a:p>
            <a:pPr marL="285750" indent="-285750">
              <a:buFontTx/>
              <a:buChar char="-"/>
            </a:pPr>
            <a:endParaRPr lang="es-ES" dirty="0"/>
          </a:p>
        </p:txBody>
      </p:sp>
      <p:sp>
        <p:nvSpPr>
          <p:cNvPr id="2" name="Marcador de número de diapositiva 1">
            <a:extLst>
              <a:ext uri="{FF2B5EF4-FFF2-40B4-BE49-F238E27FC236}">
                <a16:creationId xmlns:a16="http://schemas.microsoft.com/office/drawing/2014/main" id="{52A19522-92A3-E029-0772-94DEB1CE1347}"/>
              </a:ext>
            </a:extLst>
          </p:cNvPr>
          <p:cNvSpPr>
            <a:spLocks noGrp="1"/>
          </p:cNvSpPr>
          <p:nvPr>
            <p:ph type="sldNum" sz="quarter" idx="12"/>
          </p:nvPr>
        </p:nvSpPr>
        <p:spPr/>
        <p:txBody>
          <a:bodyPr/>
          <a:lstStyle/>
          <a:p>
            <a:fld id="{79D70931-DA5E-4565-9A4E-F29B3B1CA2E0}" type="slidenum">
              <a:rPr lang="es-ES" smtClean="0">
                <a:solidFill>
                  <a:schemeClr val="bg1"/>
                </a:solidFill>
              </a:rPr>
              <a:t>22</a:t>
            </a:fld>
            <a:endParaRPr lang="es-ES" dirty="0">
              <a:solidFill>
                <a:schemeClr val="bg1"/>
              </a:solidFill>
            </a:endParaRPr>
          </a:p>
        </p:txBody>
      </p:sp>
    </p:spTree>
    <p:extLst>
      <p:ext uri="{BB962C8B-B14F-4D97-AF65-F5344CB8AC3E}">
        <p14:creationId xmlns:p14="http://schemas.microsoft.com/office/powerpoint/2010/main" val="3350752506"/>
      </p:ext>
    </p:extLst>
  </p:cSld>
  <p:clrMapOvr>
    <a:overrideClrMapping bg1="lt1" tx1="dk1" bg2="lt2" tx2="dk2" accent1="accent1" accent2="accent2" accent3="accent3" accent4="accent4" accent5="accent5" accent6="accent6" hlink="hlink" folHlink="folHlink"/>
  </p:clrMapOvr>
</p:sld>
</file>

<file path=ppt/slides/slide23.xml><?xml version="1.0" encoding="utf-8"?>
<p:sld xmlns:a="http://schemas.openxmlformats.org/drawingml/2006/main" xmlns:r="http://schemas.openxmlformats.org/officeDocument/2006/relationships" xmlns:p="http://schemas.openxmlformats.org/presentationml/2006/main">
  <p:cSld>
    <p:bg>
      <p:bgPr>
        <a:gradFill rotWithShape="1">
          <a:gsLst>
            <a:gs pos="10000">
              <a:schemeClr val="bg1">
                <a:tint val="97000"/>
                <a:hueMod val="92000"/>
                <a:satMod val="169000"/>
                <a:lumMod val="164000"/>
              </a:schemeClr>
            </a:gs>
            <a:gs pos="100000">
              <a:schemeClr val="bg1">
                <a:shade val="96000"/>
                <a:satMod val="120000"/>
                <a:lumMod val="90000"/>
              </a:schemeClr>
            </a:gs>
          </a:gsLst>
          <a:lin ang="6120000" scaled="1"/>
        </a:gradFill>
        <a:effectLst/>
      </p:bgPr>
    </p:bg>
    <p:spTree>
      <p:nvGrpSpPr>
        <p:cNvPr id="1" name="">
          <a:extLst>
            <a:ext uri="{FF2B5EF4-FFF2-40B4-BE49-F238E27FC236}">
              <a16:creationId xmlns:a16="http://schemas.microsoft.com/office/drawing/2014/main" id="{40CDA620-3E9D-006D-5644-0A9E3F8B773D}"/>
            </a:ext>
          </a:extLst>
        </p:cNvPr>
        <p:cNvGrpSpPr/>
        <p:nvPr/>
      </p:nvGrpSpPr>
      <p:grpSpPr>
        <a:xfrm>
          <a:off x="0" y="0"/>
          <a:ext cx="0" cy="0"/>
          <a:chOff x="0" y="0"/>
          <a:chExt cx="0" cy="0"/>
        </a:xfrm>
      </p:grpSpPr>
      <p:sp>
        <p:nvSpPr>
          <p:cNvPr id="8" name="Snip Diagonal Corner Rectangle 6">
            <a:extLst>
              <a:ext uri="{FF2B5EF4-FFF2-40B4-BE49-F238E27FC236}">
                <a16:creationId xmlns:a16="http://schemas.microsoft.com/office/drawing/2014/main" id="{CEDA78E5-5A9A-8143-D702-678B94C98332}"/>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925" y="2"/>
            <a:ext cx="12191075" cy="6857998"/>
          </a:xfrm>
          <a:prstGeom prst="rect">
            <a:avLst/>
          </a:prstGeom>
          <a:ln>
            <a:noFill/>
          </a:ln>
        </p:spPr>
        <p:style>
          <a:lnRef idx="2">
            <a:schemeClr val="accent2"/>
          </a:lnRef>
          <a:fillRef idx="1002">
            <a:schemeClr val="dk2"/>
          </a:fillRef>
          <a:effectRef idx="0">
            <a:schemeClr val="accent2"/>
          </a:effectRef>
          <a:fontRef idx="minor">
            <a:schemeClr val="dk1"/>
          </a:fontRef>
        </p:style>
        <p:txBody>
          <a:bodyPr wrap="square" rtlCol="0" anchor="ctr">
            <a:noAutofit/>
          </a:bodyPr>
          <a:lstStyle/>
          <a:p>
            <a:pPr algn="ctr"/>
            <a:endParaRPr lang="en-US"/>
          </a:p>
        </p:txBody>
      </p:sp>
      <p:sp useBgFill="1">
        <p:nvSpPr>
          <p:cNvPr id="10" name="Snip Single Corner Rectangle 17">
            <a:extLst>
              <a:ext uri="{FF2B5EF4-FFF2-40B4-BE49-F238E27FC236}">
                <a16:creationId xmlns:a16="http://schemas.microsoft.com/office/drawing/2014/main" id="{AD74496B-685A-4F88-CEBC-4C5F5FDC7B30}"/>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0" y="1"/>
            <a:ext cx="12188825" cy="6857999"/>
          </a:xfrm>
          <a:prstGeom prst="snip1Rect">
            <a:avLst>
              <a:gd name="adj" fmla="val 50000"/>
            </a:avLst>
          </a:prstGeom>
          <a:ln>
            <a:noFill/>
          </a:ln>
          <a:effectLst/>
        </p:spPr>
        <p:style>
          <a:lnRef idx="2">
            <a:schemeClr val="accent1">
              <a:shade val="50000"/>
            </a:schemeClr>
          </a:lnRef>
          <a:fillRef idx="1003">
            <a:schemeClr val="dk2"/>
          </a:fillRef>
          <a:effectRef idx="0">
            <a:schemeClr val="accent1"/>
          </a:effectRef>
          <a:fontRef idx="minor">
            <a:schemeClr val="lt1"/>
          </a:fontRef>
        </p:style>
        <p:txBody>
          <a:bodyPr wrap="square" rtlCol="0" anchor="ctr">
            <a:noAutofit/>
          </a:bodyPr>
          <a:lstStyle/>
          <a:p>
            <a:pPr algn="ctr"/>
            <a:endParaRPr lang="en-US"/>
          </a:p>
        </p:txBody>
      </p:sp>
      <p:sp>
        <p:nvSpPr>
          <p:cNvPr id="3" name="Marcador de contenido 2">
            <a:extLst>
              <a:ext uri="{FF2B5EF4-FFF2-40B4-BE49-F238E27FC236}">
                <a16:creationId xmlns:a16="http://schemas.microsoft.com/office/drawing/2014/main" id="{3314D132-7ABD-D556-5675-6DE2628A5859}"/>
              </a:ext>
            </a:extLst>
          </p:cNvPr>
          <p:cNvSpPr>
            <a:spLocks noGrp="1"/>
          </p:cNvSpPr>
          <p:nvPr>
            <p:ph idx="1"/>
          </p:nvPr>
        </p:nvSpPr>
        <p:spPr>
          <a:xfrm>
            <a:off x="684212" y="685800"/>
            <a:ext cx="10834278" cy="877529"/>
          </a:xfrm>
        </p:spPr>
        <p:txBody>
          <a:bodyPr>
            <a:normAutofit/>
          </a:bodyPr>
          <a:lstStyle/>
          <a:p>
            <a:r>
              <a:rPr lang="es-ES" sz="2400" b="1" dirty="0">
                <a:solidFill>
                  <a:schemeClr val="tx1"/>
                </a:solidFill>
              </a:rPr>
              <a:t>4. EL RFEIB EN EL MARCO DE LAS AYUDAS DE ESTADO.</a:t>
            </a:r>
          </a:p>
        </p:txBody>
      </p:sp>
      <p:sp>
        <p:nvSpPr>
          <p:cNvPr id="5" name="CuadroTexto 4">
            <a:extLst>
              <a:ext uri="{FF2B5EF4-FFF2-40B4-BE49-F238E27FC236}">
                <a16:creationId xmlns:a16="http://schemas.microsoft.com/office/drawing/2014/main" id="{4079D491-6C9C-56B0-1713-CDCC46A7F091}"/>
              </a:ext>
            </a:extLst>
          </p:cNvPr>
          <p:cNvSpPr txBox="1"/>
          <p:nvPr/>
        </p:nvSpPr>
        <p:spPr>
          <a:xfrm>
            <a:off x="677273" y="1563329"/>
            <a:ext cx="10834277" cy="5539978"/>
          </a:xfrm>
          <a:prstGeom prst="rect">
            <a:avLst/>
          </a:prstGeom>
          <a:noFill/>
        </p:spPr>
        <p:txBody>
          <a:bodyPr wrap="square" rtlCol="0">
            <a:spAutoFit/>
          </a:bodyPr>
          <a:lstStyle/>
          <a:p>
            <a:pPr algn="just"/>
            <a:r>
              <a:rPr lang="es-ES" sz="2400" dirty="0"/>
              <a:t>DA 70 de la LPGE 2023, Seis y arts. 29-32 del RRFEIB.</a:t>
            </a:r>
          </a:p>
          <a:p>
            <a:pPr algn="just"/>
            <a:endParaRPr lang="es-ES" sz="2400" dirty="0"/>
          </a:p>
          <a:p>
            <a:pPr marL="285750" indent="-285750" algn="just">
              <a:buFontTx/>
              <a:buChar char="-"/>
            </a:pPr>
            <a:r>
              <a:rPr lang="es-ES" b="1" u="sng" dirty="0"/>
              <a:t>Límites. DA 70. Seis 2 y arts. 29 y 30 RRFEIB.</a:t>
            </a:r>
          </a:p>
          <a:p>
            <a:pPr algn="just"/>
            <a:endParaRPr lang="es-ES" dirty="0"/>
          </a:p>
          <a:p>
            <a:pPr marL="285750" indent="-285750" algn="just">
              <a:buFontTx/>
              <a:buChar char="-"/>
            </a:pPr>
            <a:r>
              <a:rPr lang="es-ES" dirty="0"/>
              <a:t>Aplicación de los límites marcados por los anteriores reglamentos: * V0340-25</a:t>
            </a:r>
          </a:p>
          <a:p>
            <a:pPr marL="285750" indent="-285750" algn="just">
              <a:buFontTx/>
              <a:buChar char="-"/>
            </a:pPr>
            <a:endParaRPr lang="es-ES" dirty="0"/>
          </a:p>
          <a:p>
            <a:pPr marL="742950" lvl="1" indent="-285750" algn="just">
              <a:buFontTx/>
              <a:buChar char="-"/>
            </a:pPr>
            <a:r>
              <a:rPr lang="es-ES" u="sng" dirty="0"/>
              <a:t>General</a:t>
            </a:r>
            <a:r>
              <a:rPr lang="es-ES" dirty="0"/>
              <a:t>: </a:t>
            </a:r>
          </a:p>
          <a:p>
            <a:pPr marL="1200150" lvl="2" indent="-285750" algn="just">
              <a:buFontTx/>
              <a:buChar char="-"/>
            </a:pPr>
            <a:r>
              <a:rPr lang="es-ES" dirty="0"/>
              <a:t>Hasta 31/12/2023: 200.000 </a:t>
            </a:r>
            <a:r>
              <a:rPr lang="es-ES" dirty="0" err="1"/>
              <a:t>eur</a:t>
            </a:r>
            <a:r>
              <a:rPr lang="es-ES" dirty="0"/>
              <a:t>, única empresa, 3 ejercicios fiscales.</a:t>
            </a:r>
          </a:p>
          <a:p>
            <a:pPr marL="1200150" lvl="2" indent="-285750" algn="just">
              <a:buFontTx/>
              <a:buChar char="-"/>
            </a:pPr>
            <a:r>
              <a:rPr lang="es-ES" dirty="0"/>
              <a:t>Desde 01/01/2024: 300.000 </a:t>
            </a:r>
            <a:r>
              <a:rPr lang="es-ES" dirty="0" err="1"/>
              <a:t>eur</a:t>
            </a:r>
            <a:r>
              <a:rPr lang="es-ES" dirty="0"/>
              <a:t>, única empresa, 3 años.</a:t>
            </a:r>
          </a:p>
          <a:p>
            <a:pPr marL="742950" lvl="1" indent="-285750" algn="just">
              <a:buFontTx/>
              <a:buChar char="-"/>
            </a:pPr>
            <a:r>
              <a:rPr lang="es-ES" u="sng" dirty="0"/>
              <a:t>SIEG</a:t>
            </a:r>
            <a:r>
              <a:rPr lang="es-ES" dirty="0"/>
              <a:t>:</a:t>
            </a:r>
          </a:p>
          <a:p>
            <a:pPr marL="1200150" lvl="2" indent="-285750" algn="just">
              <a:buFontTx/>
              <a:buChar char="-"/>
            </a:pPr>
            <a:r>
              <a:rPr lang="es-ES" dirty="0"/>
              <a:t>Hasta 31/12/2023: 500.000 </a:t>
            </a:r>
            <a:r>
              <a:rPr lang="es-ES" dirty="0" err="1"/>
              <a:t>eur</a:t>
            </a:r>
            <a:r>
              <a:rPr lang="es-ES" dirty="0"/>
              <a:t>, empresa SIEG, 3 ejercicios fiscales.</a:t>
            </a:r>
          </a:p>
          <a:p>
            <a:pPr marL="1200150" lvl="2" indent="-285750" algn="just">
              <a:buFontTx/>
              <a:buChar char="-"/>
            </a:pPr>
            <a:r>
              <a:rPr lang="es-ES" dirty="0"/>
              <a:t>Desde 01/01/2024: 750.000 </a:t>
            </a:r>
            <a:r>
              <a:rPr lang="es-ES" dirty="0" err="1"/>
              <a:t>eur</a:t>
            </a:r>
            <a:r>
              <a:rPr lang="es-ES" dirty="0"/>
              <a:t>, única empresa SIEG, 3 años.</a:t>
            </a:r>
          </a:p>
          <a:p>
            <a:pPr marL="742950" lvl="1" indent="-285750" algn="just">
              <a:buFontTx/>
              <a:buChar char="-"/>
            </a:pPr>
            <a:r>
              <a:rPr lang="es-ES" u="sng" dirty="0"/>
              <a:t>AGRIC</a:t>
            </a:r>
            <a:r>
              <a:rPr lang="es-ES" dirty="0"/>
              <a:t>:</a:t>
            </a:r>
          </a:p>
          <a:p>
            <a:pPr marL="1200150" lvl="2" indent="-285750" algn="just">
              <a:buFontTx/>
              <a:buChar char="-"/>
            </a:pPr>
            <a:r>
              <a:rPr lang="es-ES" dirty="0"/>
              <a:t>Hasta 31/12/2032: 50.000 </a:t>
            </a:r>
            <a:r>
              <a:rPr lang="es-ES" dirty="0" err="1"/>
              <a:t>eur</a:t>
            </a:r>
            <a:r>
              <a:rPr lang="es-ES" dirty="0"/>
              <a:t>, única empresa AGRIC, 3 años.</a:t>
            </a:r>
          </a:p>
          <a:p>
            <a:pPr marL="742950" lvl="1" indent="-285750" algn="just">
              <a:buFontTx/>
              <a:buChar char="-"/>
            </a:pPr>
            <a:r>
              <a:rPr lang="es-ES" u="sng" dirty="0"/>
              <a:t>PESC y ACUIC</a:t>
            </a:r>
            <a:r>
              <a:rPr lang="es-ES" dirty="0"/>
              <a:t>:</a:t>
            </a:r>
          </a:p>
          <a:p>
            <a:pPr marL="1200150" lvl="2" indent="-285750" algn="just">
              <a:buFontTx/>
              <a:buChar char="-"/>
            </a:pPr>
            <a:r>
              <a:rPr lang="es-ES" dirty="0"/>
              <a:t>Hasta 31/12/2029: 30.000 </a:t>
            </a:r>
            <a:r>
              <a:rPr lang="es-ES" dirty="0" err="1"/>
              <a:t>eur</a:t>
            </a:r>
            <a:r>
              <a:rPr lang="es-ES" dirty="0"/>
              <a:t>, única empresa AGRIC, 3 ejercicios fiscales.</a:t>
            </a:r>
          </a:p>
          <a:p>
            <a:pPr marL="1200150" lvl="2" indent="-285750" algn="just">
              <a:buFontTx/>
              <a:buChar char="-"/>
            </a:pPr>
            <a:endParaRPr lang="es-ES" dirty="0"/>
          </a:p>
          <a:p>
            <a:pPr algn="just"/>
            <a:r>
              <a:rPr lang="es-ES" dirty="0"/>
              <a:t>-   Art. 29 RRFEIB: Aplicación de los límites y acumulación de ayudas. </a:t>
            </a:r>
          </a:p>
          <a:p>
            <a:pPr marL="285750" indent="-285750">
              <a:buFontTx/>
              <a:buChar char="-"/>
            </a:pPr>
            <a:endParaRPr lang="es-ES" dirty="0"/>
          </a:p>
        </p:txBody>
      </p:sp>
      <p:sp>
        <p:nvSpPr>
          <p:cNvPr id="2" name="Marcador de número de diapositiva 1">
            <a:extLst>
              <a:ext uri="{FF2B5EF4-FFF2-40B4-BE49-F238E27FC236}">
                <a16:creationId xmlns:a16="http://schemas.microsoft.com/office/drawing/2014/main" id="{2F70062B-28C5-CD2A-DBC3-D9B21E319987}"/>
              </a:ext>
            </a:extLst>
          </p:cNvPr>
          <p:cNvSpPr>
            <a:spLocks noGrp="1"/>
          </p:cNvSpPr>
          <p:nvPr>
            <p:ph type="sldNum" sz="quarter" idx="12"/>
          </p:nvPr>
        </p:nvSpPr>
        <p:spPr/>
        <p:txBody>
          <a:bodyPr/>
          <a:lstStyle/>
          <a:p>
            <a:fld id="{79D70931-DA5E-4565-9A4E-F29B3B1CA2E0}" type="slidenum">
              <a:rPr lang="es-ES" smtClean="0">
                <a:solidFill>
                  <a:schemeClr val="bg1"/>
                </a:solidFill>
              </a:rPr>
              <a:t>23</a:t>
            </a:fld>
            <a:endParaRPr lang="es-ES" dirty="0">
              <a:solidFill>
                <a:schemeClr val="bg1"/>
              </a:solidFill>
            </a:endParaRPr>
          </a:p>
        </p:txBody>
      </p:sp>
    </p:spTree>
    <p:extLst>
      <p:ext uri="{BB962C8B-B14F-4D97-AF65-F5344CB8AC3E}">
        <p14:creationId xmlns:p14="http://schemas.microsoft.com/office/powerpoint/2010/main" val="1272607652"/>
      </p:ext>
    </p:extLst>
  </p:cSld>
  <p:clrMapOvr>
    <a:overrideClrMapping bg1="lt1" tx1="dk1" bg2="lt2" tx2="dk2" accent1="accent1" accent2="accent2" accent3="accent3" accent4="accent4" accent5="accent5" accent6="accent6" hlink="hlink" folHlink="folHlink"/>
  </p:clrMapOvr>
</p:sld>
</file>

<file path=ppt/slides/slide24.xml><?xml version="1.0" encoding="utf-8"?>
<p:sld xmlns:a="http://schemas.openxmlformats.org/drawingml/2006/main" xmlns:r="http://schemas.openxmlformats.org/officeDocument/2006/relationships" xmlns:p="http://schemas.openxmlformats.org/presentationml/2006/main">
  <p:cSld>
    <p:bg>
      <p:bgPr>
        <a:gradFill rotWithShape="1">
          <a:gsLst>
            <a:gs pos="10000">
              <a:schemeClr val="bg1">
                <a:tint val="97000"/>
                <a:hueMod val="92000"/>
                <a:satMod val="169000"/>
                <a:lumMod val="164000"/>
              </a:schemeClr>
            </a:gs>
            <a:gs pos="100000">
              <a:schemeClr val="bg1">
                <a:shade val="96000"/>
                <a:satMod val="120000"/>
                <a:lumMod val="90000"/>
              </a:schemeClr>
            </a:gs>
          </a:gsLst>
          <a:lin ang="6120000" scaled="1"/>
        </a:gradFill>
        <a:effectLst/>
      </p:bgPr>
    </p:bg>
    <p:spTree>
      <p:nvGrpSpPr>
        <p:cNvPr id="1" name="">
          <a:extLst>
            <a:ext uri="{FF2B5EF4-FFF2-40B4-BE49-F238E27FC236}">
              <a16:creationId xmlns:a16="http://schemas.microsoft.com/office/drawing/2014/main" id="{A9DF1BBE-25CE-24A2-9A6D-73BC8C7B5822}"/>
            </a:ext>
          </a:extLst>
        </p:cNvPr>
        <p:cNvGrpSpPr/>
        <p:nvPr/>
      </p:nvGrpSpPr>
      <p:grpSpPr>
        <a:xfrm>
          <a:off x="0" y="0"/>
          <a:ext cx="0" cy="0"/>
          <a:chOff x="0" y="0"/>
          <a:chExt cx="0" cy="0"/>
        </a:xfrm>
      </p:grpSpPr>
      <p:sp>
        <p:nvSpPr>
          <p:cNvPr id="8" name="Snip Diagonal Corner Rectangle 6">
            <a:extLst>
              <a:ext uri="{FF2B5EF4-FFF2-40B4-BE49-F238E27FC236}">
                <a16:creationId xmlns:a16="http://schemas.microsoft.com/office/drawing/2014/main" id="{5FD2568E-B20B-FF66-CDA9-960DC6C66E80}"/>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925" y="2"/>
            <a:ext cx="12191075" cy="6857998"/>
          </a:xfrm>
          <a:prstGeom prst="rect">
            <a:avLst/>
          </a:prstGeom>
          <a:ln>
            <a:noFill/>
          </a:ln>
        </p:spPr>
        <p:style>
          <a:lnRef idx="2">
            <a:schemeClr val="accent2"/>
          </a:lnRef>
          <a:fillRef idx="1002">
            <a:schemeClr val="dk2"/>
          </a:fillRef>
          <a:effectRef idx="0">
            <a:schemeClr val="accent2"/>
          </a:effectRef>
          <a:fontRef idx="minor">
            <a:schemeClr val="dk1"/>
          </a:fontRef>
        </p:style>
        <p:txBody>
          <a:bodyPr wrap="square" rtlCol="0" anchor="ctr">
            <a:noAutofit/>
          </a:bodyPr>
          <a:lstStyle/>
          <a:p>
            <a:pPr algn="ctr"/>
            <a:endParaRPr lang="en-US"/>
          </a:p>
        </p:txBody>
      </p:sp>
      <p:sp useBgFill="1">
        <p:nvSpPr>
          <p:cNvPr id="10" name="Snip Single Corner Rectangle 17">
            <a:extLst>
              <a:ext uri="{FF2B5EF4-FFF2-40B4-BE49-F238E27FC236}">
                <a16:creationId xmlns:a16="http://schemas.microsoft.com/office/drawing/2014/main" id="{33C67F14-3E63-9A9B-5DF2-ADFE5975BC2A}"/>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0" y="1"/>
            <a:ext cx="12188825" cy="6857999"/>
          </a:xfrm>
          <a:prstGeom prst="snip1Rect">
            <a:avLst>
              <a:gd name="adj" fmla="val 50000"/>
            </a:avLst>
          </a:prstGeom>
          <a:ln>
            <a:noFill/>
          </a:ln>
          <a:effectLst/>
        </p:spPr>
        <p:style>
          <a:lnRef idx="2">
            <a:schemeClr val="accent1">
              <a:shade val="50000"/>
            </a:schemeClr>
          </a:lnRef>
          <a:fillRef idx="1003">
            <a:schemeClr val="dk2"/>
          </a:fillRef>
          <a:effectRef idx="0">
            <a:schemeClr val="accent1"/>
          </a:effectRef>
          <a:fontRef idx="minor">
            <a:schemeClr val="lt1"/>
          </a:fontRef>
        </p:style>
        <p:txBody>
          <a:bodyPr wrap="square" rtlCol="0" anchor="ctr">
            <a:noAutofit/>
          </a:bodyPr>
          <a:lstStyle/>
          <a:p>
            <a:pPr algn="ctr"/>
            <a:endParaRPr lang="en-US"/>
          </a:p>
        </p:txBody>
      </p:sp>
      <p:sp>
        <p:nvSpPr>
          <p:cNvPr id="3" name="Marcador de contenido 2">
            <a:extLst>
              <a:ext uri="{FF2B5EF4-FFF2-40B4-BE49-F238E27FC236}">
                <a16:creationId xmlns:a16="http://schemas.microsoft.com/office/drawing/2014/main" id="{0D7C156C-4D7E-73DB-6DCA-DF2967D43C9B}"/>
              </a:ext>
            </a:extLst>
          </p:cNvPr>
          <p:cNvSpPr>
            <a:spLocks noGrp="1"/>
          </p:cNvSpPr>
          <p:nvPr>
            <p:ph idx="1"/>
          </p:nvPr>
        </p:nvSpPr>
        <p:spPr>
          <a:xfrm>
            <a:off x="684212" y="685800"/>
            <a:ext cx="10834278" cy="877529"/>
          </a:xfrm>
        </p:spPr>
        <p:txBody>
          <a:bodyPr>
            <a:normAutofit/>
          </a:bodyPr>
          <a:lstStyle/>
          <a:p>
            <a:r>
              <a:rPr lang="es-ES" sz="2400" b="1" dirty="0">
                <a:solidFill>
                  <a:schemeClr val="tx1"/>
                </a:solidFill>
              </a:rPr>
              <a:t>4. EL RFEIB EN EL MARCO DE LAS AYUDAS DE ESTADO.</a:t>
            </a:r>
          </a:p>
        </p:txBody>
      </p:sp>
      <p:sp>
        <p:nvSpPr>
          <p:cNvPr id="5" name="CuadroTexto 4">
            <a:extLst>
              <a:ext uri="{FF2B5EF4-FFF2-40B4-BE49-F238E27FC236}">
                <a16:creationId xmlns:a16="http://schemas.microsoft.com/office/drawing/2014/main" id="{81E8A3C5-5A9F-60C7-7730-6C7EE2D2D484}"/>
              </a:ext>
            </a:extLst>
          </p:cNvPr>
          <p:cNvSpPr txBox="1"/>
          <p:nvPr/>
        </p:nvSpPr>
        <p:spPr>
          <a:xfrm>
            <a:off x="677273" y="1563329"/>
            <a:ext cx="10834277" cy="4431983"/>
          </a:xfrm>
          <a:prstGeom prst="rect">
            <a:avLst/>
          </a:prstGeom>
          <a:noFill/>
        </p:spPr>
        <p:txBody>
          <a:bodyPr wrap="square" rtlCol="0">
            <a:spAutoFit/>
          </a:bodyPr>
          <a:lstStyle/>
          <a:p>
            <a:pPr algn="just"/>
            <a:r>
              <a:rPr lang="es-ES" sz="2400" dirty="0"/>
              <a:t>DA 70 de la LPGE 2023, Seis y arts. 29-32 del RRFEIB.</a:t>
            </a:r>
          </a:p>
          <a:p>
            <a:pPr algn="just"/>
            <a:endParaRPr lang="es-ES" sz="2400" dirty="0"/>
          </a:p>
          <a:p>
            <a:pPr marL="285750" indent="-285750" algn="just">
              <a:buFontTx/>
              <a:buChar char="-"/>
            </a:pPr>
            <a:r>
              <a:rPr lang="es-ES" b="1" u="sng" dirty="0"/>
              <a:t>Límites. DA 70. Seis 2 y arts. 29 y 30 RRFEIB.</a:t>
            </a:r>
          </a:p>
          <a:p>
            <a:pPr algn="just"/>
            <a:endParaRPr lang="es-ES" dirty="0"/>
          </a:p>
          <a:p>
            <a:pPr marL="285750" indent="-285750" algn="just">
              <a:buFontTx/>
              <a:buChar char="-"/>
            </a:pPr>
            <a:r>
              <a:rPr lang="es-ES" dirty="0"/>
              <a:t>Art. 29 RRFEIB: Aplicación de los límites de los RE y acumulación de ayudas. </a:t>
            </a:r>
          </a:p>
          <a:p>
            <a:pPr marL="285750" indent="-285750" algn="just">
              <a:buFontTx/>
              <a:buChar char="-"/>
            </a:pPr>
            <a:endParaRPr lang="es-ES" dirty="0"/>
          </a:p>
          <a:p>
            <a:pPr marL="285750" indent="-285750" algn="just">
              <a:buFontTx/>
              <a:buChar char="-"/>
            </a:pPr>
            <a:r>
              <a:rPr lang="es-ES" dirty="0"/>
              <a:t>Art. 30 RRFEIB: Cómputo de las ayudas RFEIB:</a:t>
            </a:r>
          </a:p>
          <a:p>
            <a:pPr marL="285750" indent="-285750" algn="just">
              <a:buFontTx/>
              <a:buChar char="-"/>
            </a:pPr>
            <a:endParaRPr lang="es-ES" dirty="0"/>
          </a:p>
          <a:p>
            <a:pPr marL="742950" lvl="1" indent="-285750" algn="just">
              <a:buFontTx/>
              <a:buChar char="-"/>
            </a:pPr>
            <a:r>
              <a:rPr lang="es-ES" dirty="0"/>
              <a:t>Se computan en el ejercicio en que se obtienen.</a:t>
            </a:r>
          </a:p>
          <a:p>
            <a:pPr marL="742950" lvl="1" indent="-285750" algn="just">
              <a:buFontTx/>
              <a:buChar char="-"/>
            </a:pPr>
            <a:endParaRPr lang="es-ES" dirty="0"/>
          </a:p>
          <a:p>
            <a:pPr marL="742950" lvl="1" indent="-285750" algn="just">
              <a:buFontTx/>
              <a:buChar char="-"/>
            </a:pPr>
            <a:r>
              <a:rPr lang="es-ES" dirty="0"/>
              <a:t>Cuantificación bonificación: Importe de la bonificación.</a:t>
            </a:r>
          </a:p>
          <a:p>
            <a:pPr marL="742950" lvl="1" indent="-285750" algn="just">
              <a:buFontTx/>
              <a:buChar char="-"/>
            </a:pPr>
            <a:endParaRPr lang="es-ES" dirty="0"/>
          </a:p>
          <a:p>
            <a:pPr marL="742950" lvl="1" indent="-285750" algn="just">
              <a:buFontTx/>
              <a:buChar char="-"/>
            </a:pPr>
            <a:r>
              <a:rPr lang="es-ES" dirty="0"/>
              <a:t>Cuantificación RIB: </a:t>
            </a:r>
            <a:r>
              <a:rPr lang="es-ES" dirty="0" err="1"/>
              <a:t>tg</a:t>
            </a:r>
            <a:r>
              <a:rPr lang="es-ES" dirty="0"/>
              <a:t> IS/IRNR * reducción en base. </a:t>
            </a:r>
          </a:p>
          <a:p>
            <a:pPr marL="742950" lvl="1" indent="-285750">
              <a:buFontTx/>
              <a:buChar char="-"/>
            </a:pPr>
            <a:endParaRPr lang="es-ES" dirty="0"/>
          </a:p>
          <a:p>
            <a:pPr marL="285750" indent="-285750">
              <a:buFontTx/>
              <a:buChar char="-"/>
            </a:pPr>
            <a:endParaRPr lang="es-ES" dirty="0"/>
          </a:p>
        </p:txBody>
      </p:sp>
      <p:sp>
        <p:nvSpPr>
          <p:cNvPr id="2" name="Marcador de número de diapositiva 1">
            <a:extLst>
              <a:ext uri="{FF2B5EF4-FFF2-40B4-BE49-F238E27FC236}">
                <a16:creationId xmlns:a16="http://schemas.microsoft.com/office/drawing/2014/main" id="{BD8E0915-8AE0-97CD-CCF7-070D98085123}"/>
              </a:ext>
            </a:extLst>
          </p:cNvPr>
          <p:cNvSpPr>
            <a:spLocks noGrp="1"/>
          </p:cNvSpPr>
          <p:nvPr>
            <p:ph type="sldNum" sz="quarter" idx="12"/>
          </p:nvPr>
        </p:nvSpPr>
        <p:spPr/>
        <p:txBody>
          <a:bodyPr/>
          <a:lstStyle/>
          <a:p>
            <a:fld id="{79D70931-DA5E-4565-9A4E-F29B3B1CA2E0}" type="slidenum">
              <a:rPr lang="es-ES" smtClean="0">
                <a:solidFill>
                  <a:schemeClr val="bg1"/>
                </a:solidFill>
              </a:rPr>
              <a:t>24</a:t>
            </a:fld>
            <a:endParaRPr lang="es-ES" dirty="0">
              <a:solidFill>
                <a:schemeClr val="bg1"/>
              </a:solidFill>
            </a:endParaRPr>
          </a:p>
        </p:txBody>
      </p:sp>
    </p:spTree>
    <p:extLst>
      <p:ext uri="{BB962C8B-B14F-4D97-AF65-F5344CB8AC3E}">
        <p14:creationId xmlns:p14="http://schemas.microsoft.com/office/powerpoint/2010/main" val="169570767"/>
      </p:ext>
    </p:extLst>
  </p:cSld>
  <p:clrMapOvr>
    <a:overrideClrMapping bg1="lt1" tx1="dk1" bg2="lt2" tx2="dk2" accent1="accent1" accent2="accent2" accent3="accent3" accent4="accent4" accent5="accent5" accent6="accent6" hlink="hlink" folHlink="folHlink"/>
  </p:clrMapOvr>
</p:sld>
</file>

<file path=ppt/slides/slide25.xml><?xml version="1.0" encoding="utf-8"?>
<p:sld xmlns:a="http://schemas.openxmlformats.org/drawingml/2006/main" xmlns:r="http://schemas.openxmlformats.org/officeDocument/2006/relationships" xmlns:p="http://schemas.openxmlformats.org/presentationml/2006/main">
  <p:cSld>
    <p:bg>
      <p:bgPr>
        <a:gradFill rotWithShape="1">
          <a:gsLst>
            <a:gs pos="10000">
              <a:schemeClr val="bg1">
                <a:tint val="97000"/>
                <a:hueMod val="92000"/>
                <a:satMod val="169000"/>
                <a:lumMod val="164000"/>
              </a:schemeClr>
            </a:gs>
            <a:gs pos="100000">
              <a:schemeClr val="bg1">
                <a:shade val="96000"/>
                <a:satMod val="120000"/>
                <a:lumMod val="90000"/>
              </a:schemeClr>
            </a:gs>
          </a:gsLst>
          <a:lin ang="6120000" scaled="1"/>
        </a:gradFill>
        <a:effectLst/>
      </p:bgPr>
    </p:bg>
    <p:spTree>
      <p:nvGrpSpPr>
        <p:cNvPr id="1" name="">
          <a:extLst>
            <a:ext uri="{FF2B5EF4-FFF2-40B4-BE49-F238E27FC236}">
              <a16:creationId xmlns:a16="http://schemas.microsoft.com/office/drawing/2014/main" id="{C2521DB8-DD8E-3B49-487A-4BFD2A6400F1}"/>
            </a:ext>
          </a:extLst>
        </p:cNvPr>
        <p:cNvGrpSpPr/>
        <p:nvPr/>
      </p:nvGrpSpPr>
      <p:grpSpPr>
        <a:xfrm>
          <a:off x="0" y="0"/>
          <a:ext cx="0" cy="0"/>
          <a:chOff x="0" y="0"/>
          <a:chExt cx="0" cy="0"/>
        </a:xfrm>
      </p:grpSpPr>
      <p:sp>
        <p:nvSpPr>
          <p:cNvPr id="8" name="Snip Diagonal Corner Rectangle 6">
            <a:extLst>
              <a:ext uri="{FF2B5EF4-FFF2-40B4-BE49-F238E27FC236}">
                <a16:creationId xmlns:a16="http://schemas.microsoft.com/office/drawing/2014/main" id="{012662DA-3C3C-03A5-FFAD-74B0E5694638}"/>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925" y="2"/>
            <a:ext cx="12191075" cy="6857998"/>
          </a:xfrm>
          <a:prstGeom prst="rect">
            <a:avLst/>
          </a:prstGeom>
          <a:ln>
            <a:noFill/>
          </a:ln>
        </p:spPr>
        <p:style>
          <a:lnRef idx="2">
            <a:schemeClr val="accent2"/>
          </a:lnRef>
          <a:fillRef idx="1002">
            <a:schemeClr val="dk2"/>
          </a:fillRef>
          <a:effectRef idx="0">
            <a:schemeClr val="accent2"/>
          </a:effectRef>
          <a:fontRef idx="minor">
            <a:schemeClr val="dk1"/>
          </a:fontRef>
        </p:style>
        <p:txBody>
          <a:bodyPr wrap="square" rtlCol="0" anchor="ctr">
            <a:noAutofit/>
          </a:bodyPr>
          <a:lstStyle/>
          <a:p>
            <a:pPr algn="ctr"/>
            <a:endParaRPr lang="en-US"/>
          </a:p>
        </p:txBody>
      </p:sp>
      <p:sp useBgFill="1">
        <p:nvSpPr>
          <p:cNvPr id="10" name="Snip Single Corner Rectangle 17">
            <a:extLst>
              <a:ext uri="{FF2B5EF4-FFF2-40B4-BE49-F238E27FC236}">
                <a16:creationId xmlns:a16="http://schemas.microsoft.com/office/drawing/2014/main" id="{6E5DC7FE-3CE5-2902-507E-1541CD52D137}"/>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0" y="1"/>
            <a:ext cx="12188825" cy="6857999"/>
          </a:xfrm>
          <a:prstGeom prst="snip1Rect">
            <a:avLst>
              <a:gd name="adj" fmla="val 50000"/>
            </a:avLst>
          </a:prstGeom>
          <a:ln>
            <a:noFill/>
          </a:ln>
          <a:effectLst/>
        </p:spPr>
        <p:style>
          <a:lnRef idx="2">
            <a:schemeClr val="accent1">
              <a:shade val="50000"/>
            </a:schemeClr>
          </a:lnRef>
          <a:fillRef idx="1003">
            <a:schemeClr val="dk2"/>
          </a:fillRef>
          <a:effectRef idx="0">
            <a:schemeClr val="accent1"/>
          </a:effectRef>
          <a:fontRef idx="minor">
            <a:schemeClr val="lt1"/>
          </a:fontRef>
        </p:style>
        <p:txBody>
          <a:bodyPr wrap="square" rtlCol="0" anchor="ctr">
            <a:noAutofit/>
          </a:bodyPr>
          <a:lstStyle/>
          <a:p>
            <a:pPr algn="ctr"/>
            <a:endParaRPr lang="en-US"/>
          </a:p>
        </p:txBody>
      </p:sp>
      <p:sp>
        <p:nvSpPr>
          <p:cNvPr id="3" name="Marcador de contenido 2">
            <a:extLst>
              <a:ext uri="{FF2B5EF4-FFF2-40B4-BE49-F238E27FC236}">
                <a16:creationId xmlns:a16="http://schemas.microsoft.com/office/drawing/2014/main" id="{1534C24E-3931-21AE-60D5-54F3F59E210D}"/>
              </a:ext>
            </a:extLst>
          </p:cNvPr>
          <p:cNvSpPr>
            <a:spLocks noGrp="1"/>
          </p:cNvSpPr>
          <p:nvPr>
            <p:ph idx="1"/>
          </p:nvPr>
        </p:nvSpPr>
        <p:spPr>
          <a:xfrm>
            <a:off x="684212" y="685800"/>
            <a:ext cx="10834278" cy="877529"/>
          </a:xfrm>
        </p:spPr>
        <p:txBody>
          <a:bodyPr>
            <a:normAutofit/>
          </a:bodyPr>
          <a:lstStyle/>
          <a:p>
            <a:r>
              <a:rPr lang="es-ES" sz="2400" b="1" dirty="0">
                <a:solidFill>
                  <a:schemeClr val="tx1"/>
                </a:solidFill>
              </a:rPr>
              <a:t>4. EL RFEIB EN EL MARCO DE LAS AYUDAS DE ESTADO.</a:t>
            </a:r>
          </a:p>
        </p:txBody>
      </p:sp>
      <p:sp>
        <p:nvSpPr>
          <p:cNvPr id="5" name="CuadroTexto 4">
            <a:extLst>
              <a:ext uri="{FF2B5EF4-FFF2-40B4-BE49-F238E27FC236}">
                <a16:creationId xmlns:a16="http://schemas.microsoft.com/office/drawing/2014/main" id="{DEB18FF3-9840-DA14-FB84-9C101896A897}"/>
              </a:ext>
            </a:extLst>
          </p:cNvPr>
          <p:cNvSpPr txBox="1"/>
          <p:nvPr/>
        </p:nvSpPr>
        <p:spPr>
          <a:xfrm>
            <a:off x="677273" y="1563329"/>
            <a:ext cx="10834277" cy="4708981"/>
          </a:xfrm>
          <a:prstGeom prst="rect">
            <a:avLst/>
          </a:prstGeom>
          <a:noFill/>
        </p:spPr>
        <p:txBody>
          <a:bodyPr wrap="square" rtlCol="0">
            <a:spAutoFit/>
          </a:bodyPr>
          <a:lstStyle/>
          <a:p>
            <a:pPr algn="just"/>
            <a:r>
              <a:rPr lang="es-ES" sz="2400" dirty="0"/>
              <a:t>DA 70 de la LPGE 2023, Seis y arts. 29-32 del RRFEIB.</a:t>
            </a:r>
          </a:p>
          <a:p>
            <a:pPr algn="just"/>
            <a:endParaRPr lang="es-ES" sz="2400" dirty="0"/>
          </a:p>
          <a:p>
            <a:pPr marL="285750" indent="-285750" algn="just">
              <a:buFontTx/>
              <a:buChar char="-"/>
            </a:pPr>
            <a:r>
              <a:rPr lang="es-ES" b="1" u="sng" dirty="0"/>
              <a:t>Seguimiento y control. DA 70. Seis 3 y arts. 31 y 32 RRFEIB.</a:t>
            </a:r>
          </a:p>
          <a:p>
            <a:pPr marL="285750" indent="-285750" algn="just">
              <a:buFontTx/>
              <a:buChar char="-"/>
            </a:pPr>
            <a:endParaRPr lang="es-ES" b="1" u="sng" dirty="0"/>
          </a:p>
          <a:p>
            <a:pPr marL="285750" indent="-285750" algn="just">
              <a:buFontTx/>
              <a:buChar char="-"/>
            </a:pPr>
            <a:r>
              <a:rPr lang="es-ES" dirty="0"/>
              <a:t>Presentación de declaración informativa (modelo 283)</a:t>
            </a:r>
          </a:p>
          <a:p>
            <a:pPr algn="just"/>
            <a:endParaRPr lang="es-ES" dirty="0"/>
          </a:p>
          <a:p>
            <a:pPr marL="285750" indent="-285750" algn="just">
              <a:buFontTx/>
              <a:buChar char="-"/>
            </a:pPr>
            <a:r>
              <a:rPr lang="es-ES" dirty="0"/>
              <a:t>Art. 31 RRFEIB: </a:t>
            </a:r>
          </a:p>
          <a:p>
            <a:pPr marL="285750" indent="-285750" algn="just">
              <a:buFontTx/>
              <a:buChar char="-"/>
            </a:pPr>
            <a:endParaRPr lang="es-ES" dirty="0"/>
          </a:p>
          <a:p>
            <a:pPr marL="742950" lvl="1" indent="-285750" algn="just">
              <a:buFontTx/>
              <a:buChar char="-"/>
            </a:pPr>
            <a:r>
              <a:rPr lang="es-ES" dirty="0"/>
              <a:t>Competencia de control: AEAT. Regularizar excesos. </a:t>
            </a:r>
          </a:p>
          <a:p>
            <a:pPr marL="742950" lvl="1" indent="-285750" algn="just">
              <a:buFontTx/>
              <a:buChar char="-"/>
            </a:pPr>
            <a:endParaRPr lang="es-ES" dirty="0"/>
          </a:p>
          <a:p>
            <a:pPr marL="742950" lvl="1" indent="-285750" algn="just">
              <a:buFontTx/>
              <a:buChar char="-"/>
            </a:pPr>
            <a:r>
              <a:rPr lang="es-ES" dirty="0"/>
              <a:t>Objetivos económicos RFEIB: Paliar la incidencia del hecho insular en los objetivos de crecimiento económico, mejora del empleo y la competitividad de la economía de IB.</a:t>
            </a:r>
          </a:p>
          <a:p>
            <a:pPr marL="742950" lvl="1" indent="-285750" algn="just">
              <a:buFontTx/>
              <a:buChar char="-"/>
            </a:pPr>
            <a:endParaRPr lang="es-ES" dirty="0"/>
          </a:p>
          <a:p>
            <a:pPr marL="742950" lvl="1" indent="-285750" algn="just">
              <a:buFontTx/>
              <a:buChar char="-"/>
            </a:pPr>
            <a:r>
              <a:rPr lang="es-ES" dirty="0"/>
              <a:t>Seguimiento.</a:t>
            </a:r>
          </a:p>
          <a:p>
            <a:pPr marL="285750" indent="-285750" algn="just">
              <a:buFontTx/>
              <a:buChar char="-"/>
            </a:pPr>
            <a:endParaRPr lang="es-ES" dirty="0"/>
          </a:p>
          <a:p>
            <a:pPr marL="285750" indent="-285750" algn="just">
              <a:buFontTx/>
              <a:buChar char="-"/>
            </a:pPr>
            <a:r>
              <a:rPr lang="es-ES" dirty="0"/>
              <a:t>Art. 32 RRFEIB: Contenido de la declaración informativa.</a:t>
            </a:r>
          </a:p>
        </p:txBody>
      </p:sp>
      <p:sp>
        <p:nvSpPr>
          <p:cNvPr id="2" name="Marcador de número de diapositiva 1">
            <a:extLst>
              <a:ext uri="{FF2B5EF4-FFF2-40B4-BE49-F238E27FC236}">
                <a16:creationId xmlns:a16="http://schemas.microsoft.com/office/drawing/2014/main" id="{981F72B9-8769-0DB7-74E0-A752A3CDA23F}"/>
              </a:ext>
            </a:extLst>
          </p:cNvPr>
          <p:cNvSpPr>
            <a:spLocks noGrp="1"/>
          </p:cNvSpPr>
          <p:nvPr>
            <p:ph type="sldNum" sz="quarter" idx="12"/>
          </p:nvPr>
        </p:nvSpPr>
        <p:spPr/>
        <p:txBody>
          <a:bodyPr/>
          <a:lstStyle/>
          <a:p>
            <a:fld id="{79D70931-DA5E-4565-9A4E-F29B3B1CA2E0}" type="slidenum">
              <a:rPr lang="es-ES" smtClean="0">
                <a:solidFill>
                  <a:schemeClr val="bg1"/>
                </a:solidFill>
              </a:rPr>
              <a:t>25</a:t>
            </a:fld>
            <a:endParaRPr lang="es-ES" dirty="0">
              <a:solidFill>
                <a:schemeClr val="bg1"/>
              </a:solidFill>
            </a:endParaRPr>
          </a:p>
        </p:txBody>
      </p:sp>
    </p:spTree>
    <p:extLst>
      <p:ext uri="{BB962C8B-B14F-4D97-AF65-F5344CB8AC3E}">
        <p14:creationId xmlns:p14="http://schemas.microsoft.com/office/powerpoint/2010/main" val="2660874135"/>
      </p:ext>
    </p:extLst>
  </p:cSld>
  <p:clrMapOvr>
    <a:overrideClrMapping bg1="lt1" tx1="dk1" bg2="lt2" tx2="dk2" accent1="accent1" accent2="accent2" accent3="accent3" accent4="accent4" accent5="accent5" accent6="accent6" hlink="hlink" folHlink="folHlink"/>
  </p:clrMapOvr>
</p:sld>
</file>

<file path=ppt/slides/slide26.xml><?xml version="1.0" encoding="utf-8"?>
<p:sld xmlns:a="http://schemas.openxmlformats.org/drawingml/2006/main" xmlns:r="http://schemas.openxmlformats.org/officeDocument/2006/relationships" xmlns:p="http://schemas.openxmlformats.org/presentationml/2006/main">
  <p:cSld>
    <p:bg>
      <p:bgPr>
        <a:gradFill rotWithShape="1">
          <a:gsLst>
            <a:gs pos="10000">
              <a:schemeClr val="bg1">
                <a:tint val="97000"/>
                <a:hueMod val="92000"/>
                <a:satMod val="169000"/>
                <a:lumMod val="164000"/>
              </a:schemeClr>
            </a:gs>
            <a:gs pos="100000">
              <a:schemeClr val="bg1">
                <a:shade val="96000"/>
                <a:satMod val="120000"/>
                <a:lumMod val="90000"/>
              </a:schemeClr>
            </a:gs>
          </a:gsLst>
          <a:lin ang="6120000" scaled="1"/>
        </a:gradFill>
        <a:effectLst/>
      </p:bgPr>
    </p:bg>
    <p:spTree>
      <p:nvGrpSpPr>
        <p:cNvPr id="1" name="">
          <a:extLst>
            <a:ext uri="{FF2B5EF4-FFF2-40B4-BE49-F238E27FC236}">
              <a16:creationId xmlns:a16="http://schemas.microsoft.com/office/drawing/2014/main" id="{3D842951-39B9-F4A9-EA4F-847D198BC4C1}"/>
            </a:ext>
          </a:extLst>
        </p:cNvPr>
        <p:cNvGrpSpPr/>
        <p:nvPr/>
      </p:nvGrpSpPr>
      <p:grpSpPr>
        <a:xfrm>
          <a:off x="0" y="0"/>
          <a:ext cx="0" cy="0"/>
          <a:chOff x="0" y="0"/>
          <a:chExt cx="0" cy="0"/>
        </a:xfrm>
      </p:grpSpPr>
      <p:sp>
        <p:nvSpPr>
          <p:cNvPr id="8" name="Snip Diagonal Corner Rectangle 6">
            <a:extLst>
              <a:ext uri="{FF2B5EF4-FFF2-40B4-BE49-F238E27FC236}">
                <a16:creationId xmlns:a16="http://schemas.microsoft.com/office/drawing/2014/main" id="{A21BB192-1C74-02EC-426A-E099E13AC63A}"/>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925" y="2"/>
            <a:ext cx="12191075" cy="6857998"/>
          </a:xfrm>
          <a:prstGeom prst="rect">
            <a:avLst/>
          </a:prstGeom>
          <a:ln>
            <a:noFill/>
          </a:ln>
        </p:spPr>
        <p:style>
          <a:lnRef idx="2">
            <a:schemeClr val="accent2"/>
          </a:lnRef>
          <a:fillRef idx="1002">
            <a:schemeClr val="dk2"/>
          </a:fillRef>
          <a:effectRef idx="0">
            <a:schemeClr val="accent2"/>
          </a:effectRef>
          <a:fontRef idx="minor">
            <a:schemeClr val="dk1"/>
          </a:fontRef>
        </p:style>
        <p:txBody>
          <a:bodyPr wrap="square" rtlCol="0" anchor="ctr">
            <a:noAutofit/>
          </a:bodyPr>
          <a:lstStyle/>
          <a:p>
            <a:pPr algn="ctr"/>
            <a:endParaRPr lang="en-US"/>
          </a:p>
        </p:txBody>
      </p:sp>
      <p:sp useBgFill="1">
        <p:nvSpPr>
          <p:cNvPr id="10" name="Snip Single Corner Rectangle 17">
            <a:extLst>
              <a:ext uri="{FF2B5EF4-FFF2-40B4-BE49-F238E27FC236}">
                <a16:creationId xmlns:a16="http://schemas.microsoft.com/office/drawing/2014/main" id="{290FCBFC-B8E4-21B8-D28A-126B5C87B006}"/>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0" y="1"/>
            <a:ext cx="12188825" cy="6857999"/>
          </a:xfrm>
          <a:prstGeom prst="snip1Rect">
            <a:avLst>
              <a:gd name="adj" fmla="val 50000"/>
            </a:avLst>
          </a:prstGeom>
          <a:ln>
            <a:noFill/>
          </a:ln>
          <a:effectLst/>
        </p:spPr>
        <p:style>
          <a:lnRef idx="2">
            <a:schemeClr val="accent1">
              <a:shade val="50000"/>
            </a:schemeClr>
          </a:lnRef>
          <a:fillRef idx="1003">
            <a:schemeClr val="dk2"/>
          </a:fillRef>
          <a:effectRef idx="0">
            <a:schemeClr val="accent1"/>
          </a:effectRef>
          <a:fontRef idx="minor">
            <a:schemeClr val="lt1"/>
          </a:fontRef>
        </p:style>
        <p:txBody>
          <a:bodyPr wrap="square" rtlCol="0" anchor="ctr">
            <a:noAutofit/>
          </a:bodyPr>
          <a:lstStyle/>
          <a:p>
            <a:pPr algn="ctr"/>
            <a:endParaRPr lang="en-US"/>
          </a:p>
        </p:txBody>
      </p:sp>
      <p:sp>
        <p:nvSpPr>
          <p:cNvPr id="3" name="Marcador de contenido 2">
            <a:extLst>
              <a:ext uri="{FF2B5EF4-FFF2-40B4-BE49-F238E27FC236}">
                <a16:creationId xmlns:a16="http://schemas.microsoft.com/office/drawing/2014/main" id="{DEB36D77-B599-9381-AFDB-516EEE53B121}"/>
              </a:ext>
            </a:extLst>
          </p:cNvPr>
          <p:cNvSpPr>
            <a:spLocks noGrp="1"/>
          </p:cNvSpPr>
          <p:nvPr>
            <p:ph idx="1"/>
          </p:nvPr>
        </p:nvSpPr>
        <p:spPr>
          <a:xfrm>
            <a:off x="684212" y="685800"/>
            <a:ext cx="10834278" cy="877529"/>
          </a:xfrm>
        </p:spPr>
        <p:txBody>
          <a:bodyPr>
            <a:normAutofit/>
          </a:bodyPr>
          <a:lstStyle/>
          <a:p>
            <a:r>
              <a:rPr lang="es-ES" sz="2400" b="1" dirty="0">
                <a:solidFill>
                  <a:schemeClr val="tx1"/>
                </a:solidFill>
              </a:rPr>
              <a:t>4. EL RFEIB EN EL MARCO DE LAS AYUDAS DE ESTADO.</a:t>
            </a:r>
          </a:p>
        </p:txBody>
      </p:sp>
      <p:sp>
        <p:nvSpPr>
          <p:cNvPr id="5" name="CuadroTexto 4">
            <a:extLst>
              <a:ext uri="{FF2B5EF4-FFF2-40B4-BE49-F238E27FC236}">
                <a16:creationId xmlns:a16="http://schemas.microsoft.com/office/drawing/2014/main" id="{61978A8E-24E7-0CB6-3244-8153D2D473C0}"/>
              </a:ext>
            </a:extLst>
          </p:cNvPr>
          <p:cNvSpPr txBox="1"/>
          <p:nvPr/>
        </p:nvSpPr>
        <p:spPr>
          <a:xfrm>
            <a:off x="677273" y="1563329"/>
            <a:ext cx="10834277" cy="3046988"/>
          </a:xfrm>
          <a:prstGeom prst="rect">
            <a:avLst/>
          </a:prstGeom>
          <a:noFill/>
        </p:spPr>
        <p:txBody>
          <a:bodyPr wrap="square" rtlCol="0">
            <a:spAutoFit/>
          </a:bodyPr>
          <a:lstStyle/>
          <a:p>
            <a:pPr algn="just"/>
            <a:r>
              <a:rPr lang="es-ES" sz="2400" dirty="0"/>
              <a:t>DA 70 de la LPGE 2023, Seis y arts. 29-32 del RRFEIB.</a:t>
            </a:r>
          </a:p>
          <a:p>
            <a:pPr algn="just"/>
            <a:endParaRPr lang="es-ES" sz="2400" dirty="0"/>
          </a:p>
          <a:p>
            <a:pPr marL="285750" indent="-285750" algn="just">
              <a:buFontTx/>
              <a:buChar char="-"/>
            </a:pPr>
            <a:r>
              <a:rPr lang="es-ES" b="1" u="sng" dirty="0"/>
              <a:t>Incumplimiento. Reintegro. DA 70. Seis 4.</a:t>
            </a:r>
          </a:p>
          <a:p>
            <a:pPr marL="285750" indent="-285750" algn="just">
              <a:buFontTx/>
              <a:buChar char="-"/>
            </a:pPr>
            <a:endParaRPr lang="es-ES" b="1" u="sng" dirty="0"/>
          </a:p>
          <a:p>
            <a:pPr marL="285750" indent="-285750" algn="just">
              <a:buFontTx/>
              <a:buChar char="-"/>
            </a:pPr>
            <a:r>
              <a:rPr lang="es-ES" dirty="0"/>
              <a:t>Superación de los límites de acumulación: Infracción. Ayuda incompatible. Reintegro.</a:t>
            </a:r>
          </a:p>
          <a:p>
            <a:pPr algn="just"/>
            <a:endParaRPr lang="es-ES" b="1" u="sng" dirty="0"/>
          </a:p>
          <a:p>
            <a:pPr marL="285750" indent="-285750" algn="just">
              <a:buFontTx/>
              <a:buChar char="-"/>
            </a:pPr>
            <a:r>
              <a:rPr lang="es-ES" b="1" u="sng" dirty="0"/>
              <a:t>Infracción. DA 70 Seis 5.</a:t>
            </a:r>
          </a:p>
          <a:p>
            <a:pPr marL="285750" indent="-285750" algn="just">
              <a:buFontTx/>
              <a:buChar char="-"/>
            </a:pPr>
            <a:endParaRPr lang="es-ES" b="1" u="sng" dirty="0"/>
          </a:p>
          <a:p>
            <a:pPr marL="285750" indent="-285750" algn="just">
              <a:buFontTx/>
              <a:buChar char="-"/>
            </a:pPr>
            <a:r>
              <a:rPr lang="es-ES" dirty="0"/>
              <a:t>No presentación o presentación de forma incompleta, inexacta o con datos falsos de la declaración informativa.</a:t>
            </a:r>
          </a:p>
        </p:txBody>
      </p:sp>
      <p:sp>
        <p:nvSpPr>
          <p:cNvPr id="2" name="Marcador de número de diapositiva 1">
            <a:extLst>
              <a:ext uri="{FF2B5EF4-FFF2-40B4-BE49-F238E27FC236}">
                <a16:creationId xmlns:a16="http://schemas.microsoft.com/office/drawing/2014/main" id="{FA972629-D276-4729-F27A-B8E2EFCA6FF4}"/>
              </a:ext>
            </a:extLst>
          </p:cNvPr>
          <p:cNvSpPr>
            <a:spLocks noGrp="1"/>
          </p:cNvSpPr>
          <p:nvPr>
            <p:ph type="sldNum" sz="quarter" idx="12"/>
          </p:nvPr>
        </p:nvSpPr>
        <p:spPr/>
        <p:txBody>
          <a:bodyPr/>
          <a:lstStyle/>
          <a:p>
            <a:fld id="{79D70931-DA5E-4565-9A4E-F29B3B1CA2E0}" type="slidenum">
              <a:rPr lang="es-ES" smtClean="0">
                <a:solidFill>
                  <a:schemeClr val="bg1"/>
                </a:solidFill>
              </a:rPr>
              <a:t>26</a:t>
            </a:fld>
            <a:endParaRPr lang="es-ES" dirty="0">
              <a:solidFill>
                <a:schemeClr val="bg1"/>
              </a:solidFill>
            </a:endParaRPr>
          </a:p>
        </p:txBody>
      </p:sp>
    </p:spTree>
    <p:extLst>
      <p:ext uri="{BB962C8B-B14F-4D97-AF65-F5344CB8AC3E}">
        <p14:creationId xmlns:p14="http://schemas.microsoft.com/office/powerpoint/2010/main" val="3883066464"/>
      </p:ext>
    </p:extLst>
  </p:cSld>
  <p:clrMapOvr>
    <a:overrideClrMapping bg1="lt1" tx1="dk1" bg2="lt2" tx2="dk2" accent1="accent1" accent2="accent2" accent3="accent3" accent4="accent4" accent5="accent5" accent6="accent6" hlink="hlink" folHlink="folHlink"/>
  </p:clrMapOvr>
</p:sld>
</file>

<file path=ppt/slides/slide27.xml><?xml version="1.0" encoding="utf-8"?>
<p:sld xmlns:a="http://schemas.openxmlformats.org/drawingml/2006/main" xmlns:r="http://schemas.openxmlformats.org/officeDocument/2006/relationships" xmlns:p="http://schemas.openxmlformats.org/presentationml/2006/main">
  <p:cSld>
    <p:bg>
      <p:bgPr>
        <a:gradFill rotWithShape="1">
          <a:gsLst>
            <a:gs pos="10000">
              <a:schemeClr val="bg1">
                <a:tint val="97000"/>
                <a:hueMod val="92000"/>
                <a:satMod val="169000"/>
                <a:lumMod val="164000"/>
              </a:schemeClr>
            </a:gs>
            <a:gs pos="100000">
              <a:schemeClr val="bg1">
                <a:shade val="96000"/>
                <a:satMod val="120000"/>
                <a:lumMod val="90000"/>
              </a:schemeClr>
            </a:gs>
          </a:gsLst>
          <a:lin ang="6120000" scaled="1"/>
        </a:gradFill>
        <a:effectLst/>
      </p:bgPr>
    </p:bg>
    <p:spTree>
      <p:nvGrpSpPr>
        <p:cNvPr id="1" name="">
          <a:extLst>
            <a:ext uri="{FF2B5EF4-FFF2-40B4-BE49-F238E27FC236}">
              <a16:creationId xmlns:a16="http://schemas.microsoft.com/office/drawing/2014/main" id="{83A9AEE2-82B2-DF07-319E-A400980592D1}"/>
            </a:ext>
          </a:extLst>
        </p:cNvPr>
        <p:cNvGrpSpPr/>
        <p:nvPr/>
      </p:nvGrpSpPr>
      <p:grpSpPr>
        <a:xfrm>
          <a:off x="0" y="0"/>
          <a:ext cx="0" cy="0"/>
          <a:chOff x="0" y="0"/>
          <a:chExt cx="0" cy="0"/>
        </a:xfrm>
      </p:grpSpPr>
      <p:sp>
        <p:nvSpPr>
          <p:cNvPr id="8" name="Snip Diagonal Corner Rectangle 6">
            <a:extLst>
              <a:ext uri="{FF2B5EF4-FFF2-40B4-BE49-F238E27FC236}">
                <a16:creationId xmlns:a16="http://schemas.microsoft.com/office/drawing/2014/main" id="{3B3B0C3A-D8A8-29B0-6A15-53D972E10C63}"/>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925" y="2"/>
            <a:ext cx="12191075" cy="6857998"/>
          </a:xfrm>
          <a:prstGeom prst="rect">
            <a:avLst/>
          </a:prstGeom>
          <a:ln>
            <a:noFill/>
          </a:ln>
        </p:spPr>
        <p:style>
          <a:lnRef idx="2">
            <a:schemeClr val="accent2"/>
          </a:lnRef>
          <a:fillRef idx="1002">
            <a:schemeClr val="dk2"/>
          </a:fillRef>
          <a:effectRef idx="0">
            <a:schemeClr val="accent2"/>
          </a:effectRef>
          <a:fontRef idx="minor">
            <a:schemeClr val="dk1"/>
          </a:fontRef>
        </p:style>
        <p:txBody>
          <a:bodyPr wrap="square" rtlCol="0" anchor="ctr">
            <a:noAutofit/>
          </a:bodyPr>
          <a:lstStyle/>
          <a:p>
            <a:pPr algn="ctr"/>
            <a:endParaRPr lang="en-US"/>
          </a:p>
        </p:txBody>
      </p:sp>
      <p:sp useBgFill="1">
        <p:nvSpPr>
          <p:cNvPr id="10" name="Snip Single Corner Rectangle 17">
            <a:extLst>
              <a:ext uri="{FF2B5EF4-FFF2-40B4-BE49-F238E27FC236}">
                <a16:creationId xmlns:a16="http://schemas.microsoft.com/office/drawing/2014/main" id="{663B8856-F3EB-6A8B-A470-138EE4E5358C}"/>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0" y="1"/>
            <a:ext cx="12188825" cy="6857999"/>
          </a:xfrm>
          <a:prstGeom prst="snip1Rect">
            <a:avLst>
              <a:gd name="adj" fmla="val 50000"/>
            </a:avLst>
          </a:prstGeom>
          <a:ln>
            <a:noFill/>
          </a:ln>
          <a:effectLst/>
        </p:spPr>
        <p:style>
          <a:lnRef idx="2">
            <a:schemeClr val="accent1">
              <a:shade val="50000"/>
            </a:schemeClr>
          </a:lnRef>
          <a:fillRef idx="1003">
            <a:schemeClr val="dk2"/>
          </a:fillRef>
          <a:effectRef idx="0">
            <a:schemeClr val="accent1"/>
          </a:effectRef>
          <a:fontRef idx="minor">
            <a:schemeClr val="lt1"/>
          </a:fontRef>
        </p:style>
        <p:txBody>
          <a:bodyPr wrap="square" rtlCol="0" anchor="ctr">
            <a:noAutofit/>
          </a:bodyPr>
          <a:lstStyle/>
          <a:p>
            <a:pPr algn="ctr"/>
            <a:endParaRPr lang="en-US"/>
          </a:p>
        </p:txBody>
      </p:sp>
      <p:sp>
        <p:nvSpPr>
          <p:cNvPr id="3" name="Marcador de contenido 2">
            <a:extLst>
              <a:ext uri="{FF2B5EF4-FFF2-40B4-BE49-F238E27FC236}">
                <a16:creationId xmlns:a16="http://schemas.microsoft.com/office/drawing/2014/main" id="{F2ADE06D-8061-1805-5AB1-B40B3D83DB25}"/>
              </a:ext>
            </a:extLst>
          </p:cNvPr>
          <p:cNvSpPr>
            <a:spLocks noGrp="1"/>
          </p:cNvSpPr>
          <p:nvPr>
            <p:ph idx="1"/>
          </p:nvPr>
        </p:nvSpPr>
        <p:spPr>
          <a:xfrm>
            <a:off x="684212" y="685800"/>
            <a:ext cx="10834278" cy="877529"/>
          </a:xfrm>
        </p:spPr>
        <p:txBody>
          <a:bodyPr>
            <a:normAutofit/>
          </a:bodyPr>
          <a:lstStyle/>
          <a:p>
            <a:r>
              <a:rPr lang="es-ES" sz="2400" b="1" dirty="0">
                <a:solidFill>
                  <a:schemeClr val="tx1"/>
                </a:solidFill>
              </a:rPr>
              <a:t>5. ÚLTIMOS CRITERIOS ADMINISTRATIVOS EMITIDOS POR LA DGT EN RELACIÓN CON EL RFEIB.</a:t>
            </a:r>
          </a:p>
        </p:txBody>
      </p:sp>
      <p:sp>
        <p:nvSpPr>
          <p:cNvPr id="5" name="CuadroTexto 4">
            <a:extLst>
              <a:ext uri="{FF2B5EF4-FFF2-40B4-BE49-F238E27FC236}">
                <a16:creationId xmlns:a16="http://schemas.microsoft.com/office/drawing/2014/main" id="{F3FAB221-F0A1-360B-43B4-18E7520B5602}"/>
              </a:ext>
            </a:extLst>
          </p:cNvPr>
          <p:cNvSpPr txBox="1"/>
          <p:nvPr/>
        </p:nvSpPr>
        <p:spPr>
          <a:xfrm>
            <a:off x="677273" y="1563329"/>
            <a:ext cx="10834277" cy="3416320"/>
          </a:xfrm>
          <a:prstGeom prst="rect">
            <a:avLst/>
          </a:prstGeom>
          <a:noFill/>
        </p:spPr>
        <p:txBody>
          <a:bodyPr wrap="square" rtlCol="0">
            <a:spAutoFit/>
          </a:bodyPr>
          <a:lstStyle/>
          <a:p>
            <a:pPr algn="just"/>
            <a:r>
              <a:rPr lang="es-ES" sz="2400" dirty="0"/>
              <a:t>Arts. 88 y 89 de la Ley 58/2003, de 17 de diciembre, General Tributaria y arts. 65-68 del Real Decreto 1065/2007, de 27 de julio.</a:t>
            </a:r>
          </a:p>
          <a:p>
            <a:pPr algn="just"/>
            <a:endParaRPr lang="es-ES" sz="2400" dirty="0"/>
          </a:p>
          <a:p>
            <a:pPr marL="285750" indent="-285750" algn="just">
              <a:buFontTx/>
              <a:buChar char="-"/>
            </a:pPr>
            <a:r>
              <a:rPr lang="es-ES" u="sng" dirty="0"/>
              <a:t>1.- Ayudas de Estado.</a:t>
            </a:r>
            <a:r>
              <a:rPr lang="es-ES" dirty="0"/>
              <a:t> V0340-25</a:t>
            </a:r>
          </a:p>
          <a:p>
            <a:pPr algn="just"/>
            <a:endParaRPr lang="es-ES" u="sng" dirty="0"/>
          </a:p>
          <a:p>
            <a:pPr marL="285750" indent="-285750" algn="just">
              <a:buFontTx/>
              <a:buChar char="-"/>
            </a:pPr>
            <a:r>
              <a:rPr lang="es-ES" u="sng" dirty="0"/>
              <a:t>2.- Cálculo de la reducción.</a:t>
            </a:r>
            <a:r>
              <a:rPr lang="es-ES" dirty="0"/>
              <a:t> V2003-24</a:t>
            </a:r>
          </a:p>
          <a:p>
            <a:pPr algn="just"/>
            <a:endParaRPr lang="es-ES" u="sng" dirty="0"/>
          </a:p>
          <a:p>
            <a:pPr marL="285750" indent="-285750" algn="just">
              <a:buFontTx/>
              <a:buChar char="-"/>
            </a:pPr>
            <a:r>
              <a:rPr lang="es-ES" u="sng" dirty="0"/>
              <a:t>3.- Materialización. </a:t>
            </a:r>
            <a:r>
              <a:rPr lang="es-ES" dirty="0"/>
              <a:t>V1844-24, V2003-24 y V2046-24</a:t>
            </a:r>
          </a:p>
          <a:p>
            <a:pPr marL="285750" indent="-285750">
              <a:buFontTx/>
              <a:buChar char="-"/>
            </a:pPr>
            <a:endParaRPr lang="es-ES" u="sng" dirty="0"/>
          </a:p>
          <a:p>
            <a:endParaRPr lang="es-ES" dirty="0"/>
          </a:p>
          <a:p>
            <a:pPr marL="285750" indent="-285750">
              <a:buFontTx/>
              <a:buChar char="-"/>
            </a:pPr>
            <a:endParaRPr lang="es-ES" dirty="0"/>
          </a:p>
        </p:txBody>
      </p:sp>
      <p:sp>
        <p:nvSpPr>
          <p:cNvPr id="2" name="Marcador de número de diapositiva 1">
            <a:extLst>
              <a:ext uri="{FF2B5EF4-FFF2-40B4-BE49-F238E27FC236}">
                <a16:creationId xmlns:a16="http://schemas.microsoft.com/office/drawing/2014/main" id="{5189706A-C139-1B05-7F9E-1633510CCD79}"/>
              </a:ext>
            </a:extLst>
          </p:cNvPr>
          <p:cNvSpPr>
            <a:spLocks noGrp="1"/>
          </p:cNvSpPr>
          <p:nvPr>
            <p:ph type="sldNum" sz="quarter" idx="12"/>
          </p:nvPr>
        </p:nvSpPr>
        <p:spPr/>
        <p:txBody>
          <a:bodyPr/>
          <a:lstStyle/>
          <a:p>
            <a:fld id="{79D70931-DA5E-4565-9A4E-F29B3B1CA2E0}" type="slidenum">
              <a:rPr lang="es-ES" smtClean="0">
                <a:solidFill>
                  <a:schemeClr val="bg1"/>
                </a:solidFill>
              </a:rPr>
              <a:t>27</a:t>
            </a:fld>
            <a:endParaRPr lang="es-ES" dirty="0">
              <a:solidFill>
                <a:schemeClr val="bg1"/>
              </a:solidFill>
            </a:endParaRPr>
          </a:p>
        </p:txBody>
      </p:sp>
    </p:spTree>
    <p:extLst>
      <p:ext uri="{BB962C8B-B14F-4D97-AF65-F5344CB8AC3E}">
        <p14:creationId xmlns:p14="http://schemas.microsoft.com/office/powerpoint/2010/main" val="3632196826"/>
      </p:ext>
    </p:extLst>
  </p:cSld>
  <p:clrMapOvr>
    <a:overrideClrMapping bg1="lt1" tx1="dk1" bg2="lt2" tx2="dk2" accent1="accent1" accent2="accent2" accent3="accent3" accent4="accent4" accent5="accent5" accent6="accent6" hlink="hlink" folHlink="folHlink"/>
  </p:clrMapOvr>
</p:sld>
</file>

<file path=ppt/slides/slide28.xml><?xml version="1.0" encoding="utf-8"?>
<p:sld xmlns:a="http://schemas.openxmlformats.org/drawingml/2006/main" xmlns:r="http://schemas.openxmlformats.org/officeDocument/2006/relationships" xmlns:p="http://schemas.openxmlformats.org/presentationml/2006/main">
  <p:cSld>
    <p:bg>
      <p:bgPr>
        <a:gradFill rotWithShape="1">
          <a:gsLst>
            <a:gs pos="10000">
              <a:schemeClr val="bg1">
                <a:tint val="97000"/>
                <a:hueMod val="92000"/>
                <a:satMod val="169000"/>
                <a:lumMod val="164000"/>
              </a:schemeClr>
            </a:gs>
            <a:gs pos="100000">
              <a:schemeClr val="bg1">
                <a:shade val="96000"/>
                <a:satMod val="120000"/>
                <a:lumMod val="90000"/>
              </a:schemeClr>
            </a:gs>
          </a:gsLst>
          <a:lin ang="6120000" scaled="1"/>
        </a:gradFill>
        <a:effectLst/>
      </p:bgPr>
    </p:bg>
    <p:spTree>
      <p:nvGrpSpPr>
        <p:cNvPr id="1" name="">
          <a:extLst>
            <a:ext uri="{FF2B5EF4-FFF2-40B4-BE49-F238E27FC236}">
              <a16:creationId xmlns:a16="http://schemas.microsoft.com/office/drawing/2014/main" id="{66322C80-0113-004E-0577-1138335628BD}"/>
            </a:ext>
          </a:extLst>
        </p:cNvPr>
        <p:cNvGrpSpPr/>
        <p:nvPr/>
      </p:nvGrpSpPr>
      <p:grpSpPr>
        <a:xfrm>
          <a:off x="0" y="0"/>
          <a:ext cx="0" cy="0"/>
          <a:chOff x="0" y="0"/>
          <a:chExt cx="0" cy="0"/>
        </a:xfrm>
      </p:grpSpPr>
      <p:sp>
        <p:nvSpPr>
          <p:cNvPr id="8" name="Snip Diagonal Corner Rectangle 6">
            <a:extLst>
              <a:ext uri="{FF2B5EF4-FFF2-40B4-BE49-F238E27FC236}">
                <a16:creationId xmlns:a16="http://schemas.microsoft.com/office/drawing/2014/main" id="{D6788E89-CF5C-D052-6706-E72B5CA3E94F}"/>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925" y="2"/>
            <a:ext cx="12191075" cy="6857998"/>
          </a:xfrm>
          <a:prstGeom prst="rect">
            <a:avLst/>
          </a:prstGeom>
          <a:ln>
            <a:noFill/>
          </a:ln>
        </p:spPr>
        <p:style>
          <a:lnRef idx="2">
            <a:schemeClr val="accent2"/>
          </a:lnRef>
          <a:fillRef idx="1002">
            <a:schemeClr val="dk2"/>
          </a:fillRef>
          <a:effectRef idx="0">
            <a:schemeClr val="accent2"/>
          </a:effectRef>
          <a:fontRef idx="minor">
            <a:schemeClr val="dk1"/>
          </a:fontRef>
        </p:style>
        <p:txBody>
          <a:bodyPr wrap="square" rtlCol="0" anchor="ctr">
            <a:noAutofit/>
          </a:bodyPr>
          <a:lstStyle/>
          <a:p>
            <a:pPr algn="ctr"/>
            <a:endParaRPr lang="en-US"/>
          </a:p>
        </p:txBody>
      </p:sp>
      <p:sp useBgFill="1">
        <p:nvSpPr>
          <p:cNvPr id="10" name="Snip Single Corner Rectangle 17">
            <a:extLst>
              <a:ext uri="{FF2B5EF4-FFF2-40B4-BE49-F238E27FC236}">
                <a16:creationId xmlns:a16="http://schemas.microsoft.com/office/drawing/2014/main" id="{35085D7E-36F7-A806-7AAB-916AD46C98B0}"/>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0" y="1"/>
            <a:ext cx="12188825" cy="6857999"/>
          </a:xfrm>
          <a:prstGeom prst="snip1Rect">
            <a:avLst>
              <a:gd name="adj" fmla="val 50000"/>
            </a:avLst>
          </a:prstGeom>
          <a:ln>
            <a:noFill/>
          </a:ln>
          <a:effectLst/>
        </p:spPr>
        <p:style>
          <a:lnRef idx="2">
            <a:schemeClr val="accent1">
              <a:shade val="50000"/>
            </a:schemeClr>
          </a:lnRef>
          <a:fillRef idx="1003">
            <a:schemeClr val="dk2"/>
          </a:fillRef>
          <a:effectRef idx="0">
            <a:schemeClr val="accent1"/>
          </a:effectRef>
          <a:fontRef idx="minor">
            <a:schemeClr val="lt1"/>
          </a:fontRef>
        </p:style>
        <p:txBody>
          <a:bodyPr wrap="square" rtlCol="0" anchor="ctr">
            <a:noAutofit/>
          </a:bodyPr>
          <a:lstStyle/>
          <a:p>
            <a:pPr algn="ctr"/>
            <a:endParaRPr lang="en-US"/>
          </a:p>
        </p:txBody>
      </p:sp>
      <p:sp>
        <p:nvSpPr>
          <p:cNvPr id="3" name="Marcador de contenido 2">
            <a:extLst>
              <a:ext uri="{FF2B5EF4-FFF2-40B4-BE49-F238E27FC236}">
                <a16:creationId xmlns:a16="http://schemas.microsoft.com/office/drawing/2014/main" id="{D991A4DD-7C0E-967F-4A2A-1C4059BE1D32}"/>
              </a:ext>
            </a:extLst>
          </p:cNvPr>
          <p:cNvSpPr>
            <a:spLocks noGrp="1"/>
          </p:cNvSpPr>
          <p:nvPr>
            <p:ph idx="1"/>
          </p:nvPr>
        </p:nvSpPr>
        <p:spPr>
          <a:xfrm>
            <a:off x="684212" y="685800"/>
            <a:ext cx="10834278" cy="877529"/>
          </a:xfrm>
        </p:spPr>
        <p:txBody>
          <a:bodyPr>
            <a:normAutofit/>
          </a:bodyPr>
          <a:lstStyle/>
          <a:p>
            <a:r>
              <a:rPr lang="es-ES" sz="2400" b="1" dirty="0">
                <a:solidFill>
                  <a:schemeClr val="tx1"/>
                </a:solidFill>
              </a:rPr>
              <a:t>5. ÚLTIMOS CRITERIOS ADMINISTRATIVOS EMITIDOS POR LA DGT EN RELACIÓN CON EL RFEIB.</a:t>
            </a:r>
          </a:p>
        </p:txBody>
      </p:sp>
      <p:sp>
        <p:nvSpPr>
          <p:cNvPr id="5" name="CuadroTexto 4">
            <a:extLst>
              <a:ext uri="{FF2B5EF4-FFF2-40B4-BE49-F238E27FC236}">
                <a16:creationId xmlns:a16="http://schemas.microsoft.com/office/drawing/2014/main" id="{A83511B6-6140-9428-D643-2661DA1159AE}"/>
              </a:ext>
            </a:extLst>
          </p:cNvPr>
          <p:cNvSpPr txBox="1"/>
          <p:nvPr/>
        </p:nvSpPr>
        <p:spPr>
          <a:xfrm>
            <a:off x="677273" y="1563329"/>
            <a:ext cx="11357411" cy="5632311"/>
          </a:xfrm>
          <a:prstGeom prst="rect">
            <a:avLst/>
          </a:prstGeom>
          <a:noFill/>
        </p:spPr>
        <p:txBody>
          <a:bodyPr wrap="square" rtlCol="0">
            <a:spAutoFit/>
          </a:bodyPr>
          <a:lstStyle/>
          <a:p>
            <a:pPr marL="285750" indent="-285750" algn="just">
              <a:buFontTx/>
              <a:buChar char="-"/>
            </a:pPr>
            <a:r>
              <a:rPr lang="es-ES" b="1" u="sng" dirty="0"/>
              <a:t>Ayudas de Estado.</a:t>
            </a:r>
            <a:r>
              <a:rPr lang="es-ES" b="1" dirty="0"/>
              <a:t> V0340-25</a:t>
            </a:r>
          </a:p>
          <a:p>
            <a:pPr marL="285750" indent="-285750" algn="just">
              <a:buFontTx/>
              <a:buChar char="-"/>
            </a:pPr>
            <a:endParaRPr lang="es-ES" u="sng" dirty="0"/>
          </a:p>
          <a:p>
            <a:pPr marL="285750" indent="-285750" algn="just">
              <a:buFontTx/>
              <a:buChar char="-"/>
            </a:pPr>
            <a:r>
              <a:rPr lang="es-ES" u="sng" dirty="0"/>
              <a:t>Concepto de “única empresa” </a:t>
            </a:r>
            <a:r>
              <a:rPr lang="es-ES" dirty="0"/>
              <a:t>a efectos de cómputo de ayudas de estado: Derecho UE.</a:t>
            </a:r>
          </a:p>
          <a:p>
            <a:pPr marL="285750" indent="-285750" algn="just">
              <a:buFontTx/>
              <a:buChar char="-"/>
            </a:pPr>
            <a:endParaRPr lang="es-ES" dirty="0"/>
          </a:p>
          <a:p>
            <a:pPr algn="just"/>
            <a:r>
              <a:rPr lang="es-ES" dirty="0"/>
              <a:t>* La </a:t>
            </a:r>
            <a:r>
              <a:rPr lang="pt-BR" dirty="0"/>
              <a:t>consulta 5 BOICAC nº 115/2018 sobre grupo de </a:t>
            </a:r>
            <a:r>
              <a:rPr lang="pt-BR" dirty="0" err="1"/>
              <a:t>control</a:t>
            </a:r>
            <a:r>
              <a:rPr lang="pt-BR" dirty="0"/>
              <a:t> no parece </a:t>
            </a:r>
            <a:r>
              <a:rPr lang="pt-BR" dirty="0" err="1"/>
              <a:t>aplicable</a:t>
            </a:r>
            <a:r>
              <a:rPr lang="pt-BR" dirty="0"/>
              <a:t> a </a:t>
            </a:r>
            <a:r>
              <a:rPr lang="pt-BR" dirty="0" err="1"/>
              <a:t>derecho</a:t>
            </a:r>
            <a:r>
              <a:rPr lang="pt-BR" dirty="0"/>
              <a:t> EU.</a:t>
            </a:r>
            <a:endParaRPr lang="es-ES" dirty="0"/>
          </a:p>
          <a:p>
            <a:pPr marL="285750" indent="-285750" algn="just">
              <a:buFontTx/>
              <a:buChar char="-"/>
            </a:pPr>
            <a:endParaRPr lang="es-ES" dirty="0"/>
          </a:p>
          <a:p>
            <a:pPr marL="285750" indent="-285750" algn="just">
              <a:buFontTx/>
              <a:buChar char="-"/>
            </a:pPr>
            <a:r>
              <a:rPr lang="es-ES" dirty="0"/>
              <a:t>Cómputo del </a:t>
            </a:r>
            <a:r>
              <a:rPr lang="es-ES" u="sng" dirty="0"/>
              <a:t>plazo de 3 años </a:t>
            </a:r>
            <a:r>
              <a:rPr lang="es-ES" dirty="0"/>
              <a:t>al que hace referencia el punto 2 de la DA 70. Seis.</a:t>
            </a:r>
          </a:p>
          <a:p>
            <a:pPr algn="just"/>
            <a:endParaRPr lang="es-ES" dirty="0"/>
          </a:p>
          <a:p>
            <a:pPr algn="just"/>
            <a:r>
              <a:rPr lang="es-ES" dirty="0"/>
              <a:t>“</a:t>
            </a:r>
            <a:r>
              <a:rPr lang="es-ES" i="1" dirty="0"/>
              <a:t>En cada nueva concesión de una ayuda de minimis debe tenerse en cuenta el importe total de las ayudas de minimis concedidas en los tres años previos</a:t>
            </a:r>
            <a:r>
              <a:rPr lang="es-ES" dirty="0"/>
              <a:t>.” Para ayuda minimis recibida </a:t>
            </a:r>
            <a:r>
              <a:rPr lang="es-ES" i="1" dirty="0"/>
              <a:t>“en 2024 debe computar a tal efecto las ayudas obtenidas en los tres años anteriores a la fecha de devengo del periodo impositivo en que se obtiene el beneficio fiscal (en este caso, 2024, 2023 y 2022)”.</a:t>
            </a:r>
          </a:p>
          <a:p>
            <a:pPr algn="just"/>
            <a:endParaRPr lang="es-ES" dirty="0"/>
          </a:p>
          <a:p>
            <a:pPr algn="just"/>
            <a:r>
              <a:rPr lang="es-ES" dirty="0"/>
              <a:t>-   Cómputo del </a:t>
            </a:r>
            <a:r>
              <a:rPr lang="es-ES" u="sng" dirty="0"/>
              <a:t>límite de 300.000 euros </a:t>
            </a:r>
            <a:r>
              <a:rPr lang="es-ES" dirty="0"/>
              <a:t>previsto en el RE (EU) 2023/2831 de minimis general.</a:t>
            </a:r>
          </a:p>
          <a:p>
            <a:pPr algn="just"/>
            <a:endParaRPr lang="es-ES" dirty="0"/>
          </a:p>
          <a:p>
            <a:pPr algn="just"/>
            <a:r>
              <a:rPr lang="es-ES" dirty="0"/>
              <a:t>Inicio aplicación: el límite de las ayudas de minimis obtenidas por una única empresa, a partir de 01/01/2024 será de 300.000 euros.</a:t>
            </a:r>
          </a:p>
          <a:p>
            <a:pPr algn="just"/>
            <a:endParaRPr lang="es-ES" dirty="0"/>
          </a:p>
          <a:p>
            <a:pPr algn="just"/>
            <a:r>
              <a:rPr lang="es-ES" dirty="0"/>
              <a:t>Cómputo en términos de cuota: bonificación o </a:t>
            </a:r>
            <a:r>
              <a:rPr lang="es-ES" dirty="0" err="1"/>
              <a:t>tg</a:t>
            </a:r>
            <a:r>
              <a:rPr lang="es-ES" dirty="0"/>
              <a:t> x reducción de BI.</a:t>
            </a:r>
          </a:p>
          <a:p>
            <a:pPr marL="285750" indent="-285750">
              <a:buFontTx/>
              <a:buChar char="-"/>
            </a:pPr>
            <a:endParaRPr lang="es-ES" dirty="0"/>
          </a:p>
        </p:txBody>
      </p:sp>
      <p:sp>
        <p:nvSpPr>
          <p:cNvPr id="2" name="Marcador de número de diapositiva 1">
            <a:extLst>
              <a:ext uri="{FF2B5EF4-FFF2-40B4-BE49-F238E27FC236}">
                <a16:creationId xmlns:a16="http://schemas.microsoft.com/office/drawing/2014/main" id="{AC57A740-97C5-58D8-1DB5-8D45AF7769C4}"/>
              </a:ext>
            </a:extLst>
          </p:cNvPr>
          <p:cNvSpPr>
            <a:spLocks noGrp="1"/>
          </p:cNvSpPr>
          <p:nvPr>
            <p:ph type="sldNum" sz="quarter" idx="12"/>
          </p:nvPr>
        </p:nvSpPr>
        <p:spPr/>
        <p:txBody>
          <a:bodyPr/>
          <a:lstStyle/>
          <a:p>
            <a:fld id="{79D70931-DA5E-4565-9A4E-F29B3B1CA2E0}" type="slidenum">
              <a:rPr lang="es-ES" smtClean="0">
                <a:solidFill>
                  <a:schemeClr val="bg1"/>
                </a:solidFill>
              </a:rPr>
              <a:t>28</a:t>
            </a:fld>
            <a:endParaRPr lang="es-ES" dirty="0">
              <a:solidFill>
                <a:schemeClr val="bg1"/>
              </a:solidFill>
            </a:endParaRPr>
          </a:p>
        </p:txBody>
      </p:sp>
    </p:spTree>
    <p:extLst>
      <p:ext uri="{BB962C8B-B14F-4D97-AF65-F5344CB8AC3E}">
        <p14:creationId xmlns:p14="http://schemas.microsoft.com/office/powerpoint/2010/main" val="1295780773"/>
      </p:ext>
    </p:extLst>
  </p:cSld>
  <p:clrMapOvr>
    <a:overrideClrMapping bg1="lt1" tx1="dk1" bg2="lt2" tx2="dk2" accent1="accent1" accent2="accent2" accent3="accent3" accent4="accent4" accent5="accent5" accent6="accent6" hlink="hlink" folHlink="folHlink"/>
  </p:clrMapOvr>
</p:sld>
</file>

<file path=ppt/slides/slide29.xml><?xml version="1.0" encoding="utf-8"?>
<p:sld xmlns:a="http://schemas.openxmlformats.org/drawingml/2006/main" xmlns:r="http://schemas.openxmlformats.org/officeDocument/2006/relationships" xmlns:p="http://schemas.openxmlformats.org/presentationml/2006/main">
  <p:cSld>
    <p:bg>
      <p:bgPr>
        <a:gradFill rotWithShape="1">
          <a:gsLst>
            <a:gs pos="10000">
              <a:schemeClr val="bg1">
                <a:tint val="97000"/>
                <a:hueMod val="92000"/>
                <a:satMod val="169000"/>
                <a:lumMod val="164000"/>
              </a:schemeClr>
            </a:gs>
            <a:gs pos="100000">
              <a:schemeClr val="bg1">
                <a:shade val="96000"/>
                <a:satMod val="120000"/>
                <a:lumMod val="90000"/>
              </a:schemeClr>
            </a:gs>
          </a:gsLst>
          <a:lin ang="6120000" scaled="1"/>
        </a:gradFill>
        <a:effectLst/>
      </p:bgPr>
    </p:bg>
    <p:spTree>
      <p:nvGrpSpPr>
        <p:cNvPr id="1" name="">
          <a:extLst>
            <a:ext uri="{FF2B5EF4-FFF2-40B4-BE49-F238E27FC236}">
              <a16:creationId xmlns:a16="http://schemas.microsoft.com/office/drawing/2014/main" id="{E290B890-7ED5-10C3-AC6A-5A5BD1A35C42}"/>
            </a:ext>
          </a:extLst>
        </p:cNvPr>
        <p:cNvGrpSpPr/>
        <p:nvPr/>
      </p:nvGrpSpPr>
      <p:grpSpPr>
        <a:xfrm>
          <a:off x="0" y="0"/>
          <a:ext cx="0" cy="0"/>
          <a:chOff x="0" y="0"/>
          <a:chExt cx="0" cy="0"/>
        </a:xfrm>
      </p:grpSpPr>
      <p:sp>
        <p:nvSpPr>
          <p:cNvPr id="8" name="Snip Diagonal Corner Rectangle 6">
            <a:extLst>
              <a:ext uri="{FF2B5EF4-FFF2-40B4-BE49-F238E27FC236}">
                <a16:creationId xmlns:a16="http://schemas.microsoft.com/office/drawing/2014/main" id="{6C13DDF4-B7C6-725C-C761-BAF78FF068D2}"/>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925" y="2"/>
            <a:ext cx="12191075" cy="6857998"/>
          </a:xfrm>
          <a:prstGeom prst="rect">
            <a:avLst/>
          </a:prstGeom>
          <a:ln>
            <a:noFill/>
          </a:ln>
        </p:spPr>
        <p:style>
          <a:lnRef idx="2">
            <a:schemeClr val="accent2"/>
          </a:lnRef>
          <a:fillRef idx="1002">
            <a:schemeClr val="dk2"/>
          </a:fillRef>
          <a:effectRef idx="0">
            <a:schemeClr val="accent2"/>
          </a:effectRef>
          <a:fontRef idx="minor">
            <a:schemeClr val="dk1"/>
          </a:fontRef>
        </p:style>
        <p:txBody>
          <a:bodyPr wrap="square" rtlCol="0" anchor="ctr">
            <a:noAutofit/>
          </a:bodyPr>
          <a:lstStyle/>
          <a:p>
            <a:pPr algn="ctr"/>
            <a:endParaRPr lang="en-US"/>
          </a:p>
        </p:txBody>
      </p:sp>
      <p:sp useBgFill="1">
        <p:nvSpPr>
          <p:cNvPr id="10" name="Snip Single Corner Rectangle 17">
            <a:extLst>
              <a:ext uri="{FF2B5EF4-FFF2-40B4-BE49-F238E27FC236}">
                <a16:creationId xmlns:a16="http://schemas.microsoft.com/office/drawing/2014/main" id="{CDF2B59E-19DC-B230-05A7-D778E07457EA}"/>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0" y="1"/>
            <a:ext cx="12188825" cy="6857999"/>
          </a:xfrm>
          <a:prstGeom prst="snip1Rect">
            <a:avLst>
              <a:gd name="adj" fmla="val 50000"/>
            </a:avLst>
          </a:prstGeom>
          <a:ln>
            <a:noFill/>
          </a:ln>
          <a:effectLst/>
        </p:spPr>
        <p:style>
          <a:lnRef idx="2">
            <a:schemeClr val="accent1">
              <a:shade val="50000"/>
            </a:schemeClr>
          </a:lnRef>
          <a:fillRef idx="1003">
            <a:schemeClr val="dk2"/>
          </a:fillRef>
          <a:effectRef idx="0">
            <a:schemeClr val="accent1"/>
          </a:effectRef>
          <a:fontRef idx="minor">
            <a:schemeClr val="lt1"/>
          </a:fontRef>
        </p:style>
        <p:txBody>
          <a:bodyPr wrap="square" rtlCol="0" anchor="ctr">
            <a:noAutofit/>
          </a:bodyPr>
          <a:lstStyle/>
          <a:p>
            <a:pPr algn="ctr"/>
            <a:endParaRPr lang="en-US"/>
          </a:p>
        </p:txBody>
      </p:sp>
      <p:sp>
        <p:nvSpPr>
          <p:cNvPr id="3" name="Marcador de contenido 2">
            <a:extLst>
              <a:ext uri="{FF2B5EF4-FFF2-40B4-BE49-F238E27FC236}">
                <a16:creationId xmlns:a16="http://schemas.microsoft.com/office/drawing/2014/main" id="{79803587-4318-8AA2-2F0B-A28BBCA06A9A}"/>
              </a:ext>
            </a:extLst>
          </p:cNvPr>
          <p:cNvSpPr>
            <a:spLocks noGrp="1"/>
          </p:cNvSpPr>
          <p:nvPr>
            <p:ph idx="1"/>
          </p:nvPr>
        </p:nvSpPr>
        <p:spPr>
          <a:xfrm>
            <a:off x="684212" y="685800"/>
            <a:ext cx="10834278" cy="877529"/>
          </a:xfrm>
        </p:spPr>
        <p:txBody>
          <a:bodyPr>
            <a:normAutofit/>
          </a:bodyPr>
          <a:lstStyle/>
          <a:p>
            <a:r>
              <a:rPr lang="es-ES" sz="2400" b="1" dirty="0">
                <a:solidFill>
                  <a:schemeClr val="tx1"/>
                </a:solidFill>
              </a:rPr>
              <a:t>5. ÚLTIMOS CRITERIOS ADMINISTRATIVOS EMITIDOS POR LA DGT EN RELACIÓN CON EL RFEIB.</a:t>
            </a:r>
          </a:p>
        </p:txBody>
      </p:sp>
      <p:sp>
        <p:nvSpPr>
          <p:cNvPr id="5" name="CuadroTexto 4">
            <a:extLst>
              <a:ext uri="{FF2B5EF4-FFF2-40B4-BE49-F238E27FC236}">
                <a16:creationId xmlns:a16="http://schemas.microsoft.com/office/drawing/2014/main" id="{24D9C440-7492-3120-8889-F39F403DB24F}"/>
              </a:ext>
            </a:extLst>
          </p:cNvPr>
          <p:cNvSpPr txBox="1"/>
          <p:nvPr/>
        </p:nvSpPr>
        <p:spPr>
          <a:xfrm>
            <a:off x="677273" y="1563329"/>
            <a:ext cx="11180430" cy="3416320"/>
          </a:xfrm>
          <a:prstGeom prst="rect">
            <a:avLst/>
          </a:prstGeom>
          <a:noFill/>
        </p:spPr>
        <p:txBody>
          <a:bodyPr wrap="square" rtlCol="0">
            <a:spAutoFit/>
          </a:bodyPr>
          <a:lstStyle/>
          <a:p>
            <a:pPr marL="285750" indent="-285750" algn="just">
              <a:buFontTx/>
              <a:buChar char="-"/>
            </a:pPr>
            <a:r>
              <a:rPr lang="es-ES" b="1" u="sng" dirty="0"/>
              <a:t>Cálculo de la reducción.</a:t>
            </a:r>
            <a:r>
              <a:rPr lang="es-ES" b="1" dirty="0"/>
              <a:t> </a:t>
            </a:r>
          </a:p>
          <a:p>
            <a:pPr marL="285750" indent="-285750" algn="just">
              <a:buFontTx/>
              <a:buChar char="-"/>
            </a:pPr>
            <a:endParaRPr lang="es-ES" u="sng" dirty="0"/>
          </a:p>
          <a:p>
            <a:pPr marL="285750" indent="-285750" algn="just">
              <a:buFontTx/>
              <a:buChar char="-"/>
            </a:pPr>
            <a:r>
              <a:rPr lang="es-ES" dirty="0"/>
              <a:t>Detracción de fondos propios. Efectos del </a:t>
            </a:r>
            <a:r>
              <a:rPr lang="es-ES" u="sng" dirty="0"/>
              <a:t>reparto de dividendos</a:t>
            </a:r>
            <a:r>
              <a:rPr lang="es-ES" dirty="0"/>
              <a:t>. </a:t>
            </a:r>
          </a:p>
          <a:p>
            <a:pPr marL="285750" indent="-285750" algn="just">
              <a:buFontTx/>
              <a:buChar char="-"/>
            </a:pPr>
            <a:endParaRPr lang="es-ES" dirty="0"/>
          </a:p>
          <a:p>
            <a:pPr algn="just"/>
            <a:r>
              <a:rPr lang="es-ES" dirty="0"/>
              <a:t>-   DA 70. Cuatro 2 último párrafo: Cautela para garantizar el incremento de FFPP pretendido por RIB.</a:t>
            </a:r>
          </a:p>
          <a:p>
            <a:pPr algn="just"/>
            <a:endParaRPr lang="es-ES" dirty="0"/>
          </a:p>
          <a:p>
            <a:pPr marL="285750" indent="-285750" algn="just">
              <a:buFontTx/>
              <a:buChar char="-"/>
            </a:pPr>
            <a:r>
              <a:rPr lang="es-ES" dirty="0"/>
              <a:t>Ideas a tener en cuenta en cuanto al reparto de dividendos:</a:t>
            </a:r>
          </a:p>
          <a:p>
            <a:pPr marL="285750" indent="-285750" algn="just">
              <a:buFontTx/>
              <a:buChar char="-"/>
            </a:pPr>
            <a:endParaRPr lang="es-ES" dirty="0"/>
          </a:p>
          <a:p>
            <a:pPr marL="742950" lvl="1" indent="-285750" algn="just">
              <a:buFontTx/>
              <a:buChar char="-"/>
            </a:pPr>
            <a:r>
              <a:rPr lang="es-ES" dirty="0">
                <a:solidFill>
                  <a:srgbClr val="FF0000"/>
                </a:solidFill>
              </a:rPr>
              <a:t>PENDIENTE</a:t>
            </a:r>
          </a:p>
          <a:p>
            <a:pPr marL="742950" lvl="1" indent="-285750" algn="just">
              <a:buFontTx/>
              <a:buChar char="-"/>
            </a:pPr>
            <a:endParaRPr lang="es-ES" dirty="0"/>
          </a:p>
          <a:p>
            <a:pPr marL="742950" lvl="1" indent="-285750" algn="just">
              <a:buFontTx/>
              <a:buChar char="-"/>
            </a:pPr>
            <a:endParaRPr lang="es-ES" dirty="0"/>
          </a:p>
        </p:txBody>
      </p:sp>
      <p:sp>
        <p:nvSpPr>
          <p:cNvPr id="2" name="Marcador de número de diapositiva 1">
            <a:extLst>
              <a:ext uri="{FF2B5EF4-FFF2-40B4-BE49-F238E27FC236}">
                <a16:creationId xmlns:a16="http://schemas.microsoft.com/office/drawing/2014/main" id="{E396987C-9D64-A4FF-DBC2-14A8B84DA4F4}"/>
              </a:ext>
            </a:extLst>
          </p:cNvPr>
          <p:cNvSpPr>
            <a:spLocks noGrp="1"/>
          </p:cNvSpPr>
          <p:nvPr>
            <p:ph type="sldNum" sz="quarter" idx="12"/>
          </p:nvPr>
        </p:nvSpPr>
        <p:spPr/>
        <p:txBody>
          <a:bodyPr/>
          <a:lstStyle/>
          <a:p>
            <a:fld id="{79D70931-DA5E-4565-9A4E-F29B3B1CA2E0}" type="slidenum">
              <a:rPr lang="es-ES" smtClean="0">
                <a:solidFill>
                  <a:schemeClr val="bg1"/>
                </a:solidFill>
              </a:rPr>
              <a:t>29</a:t>
            </a:fld>
            <a:endParaRPr lang="es-ES" dirty="0">
              <a:solidFill>
                <a:schemeClr val="bg1"/>
              </a:solidFill>
            </a:endParaRPr>
          </a:p>
        </p:txBody>
      </p:sp>
    </p:spTree>
    <p:extLst>
      <p:ext uri="{BB962C8B-B14F-4D97-AF65-F5344CB8AC3E}">
        <p14:creationId xmlns:p14="http://schemas.microsoft.com/office/powerpoint/2010/main" val="1083481865"/>
      </p:ext>
    </p:extLst>
  </p:cSld>
  <p:clrMapOvr>
    <a:overrideClrMapping bg1="lt1" tx1="dk1" bg2="lt2" tx2="dk2" accent1="accent1" accent2="accent2" accent3="accent3" accent4="accent4" accent5="accent5" accent6="accent6" hlink="hlink" folHlink="folHlink"/>
  </p:clrMapOvr>
</p:sld>
</file>

<file path=ppt/slides/slide3.xml><?xml version="1.0" encoding="utf-8"?>
<p:sld xmlns:a="http://schemas.openxmlformats.org/drawingml/2006/main" xmlns:r="http://schemas.openxmlformats.org/officeDocument/2006/relationships" xmlns:p="http://schemas.openxmlformats.org/presentationml/2006/main">
  <p:cSld>
    <p:bg>
      <p:bgPr>
        <a:gradFill rotWithShape="1">
          <a:gsLst>
            <a:gs pos="10000">
              <a:schemeClr val="bg1">
                <a:tint val="97000"/>
                <a:hueMod val="92000"/>
                <a:satMod val="169000"/>
                <a:lumMod val="164000"/>
              </a:schemeClr>
            </a:gs>
            <a:gs pos="100000">
              <a:schemeClr val="bg1">
                <a:shade val="96000"/>
                <a:satMod val="120000"/>
                <a:lumMod val="90000"/>
              </a:schemeClr>
            </a:gs>
          </a:gsLst>
          <a:lin ang="6120000" scaled="1"/>
        </a:gradFill>
        <a:effectLst/>
      </p:bgPr>
    </p:bg>
    <p:spTree>
      <p:nvGrpSpPr>
        <p:cNvPr id="1" name="">
          <a:extLst>
            <a:ext uri="{FF2B5EF4-FFF2-40B4-BE49-F238E27FC236}">
              <a16:creationId xmlns:a16="http://schemas.microsoft.com/office/drawing/2014/main" id="{51ABF6E5-5C3D-C9DB-C389-60012A54B6B3}"/>
            </a:ext>
          </a:extLst>
        </p:cNvPr>
        <p:cNvGrpSpPr/>
        <p:nvPr/>
      </p:nvGrpSpPr>
      <p:grpSpPr>
        <a:xfrm>
          <a:off x="0" y="0"/>
          <a:ext cx="0" cy="0"/>
          <a:chOff x="0" y="0"/>
          <a:chExt cx="0" cy="0"/>
        </a:xfrm>
      </p:grpSpPr>
      <p:sp>
        <p:nvSpPr>
          <p:cNvPr id="8" name="Snip Diagonal Corner Rectangle 6">
            <a:extLst>
              <a:ext uri="{FF2B5EF4-FFF2-40B4-BE49-F238E27FC236}">
                <a16:creationId xmlns:a16="http://schemas.microsoft.com/office/drawing/2014/main" id="{AD33C642-49BC-8174-60DA-E492B98F9744}"/>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925" y="2"/>
            <a:ext cx="12191075" cy="6857998"/>
          </a:xfrm>
          <a:prstGeom prst="rect">
            <a:avLst/>
          </a:prstGeom>
          <a:ln>
            <a:noFill/>
          </a:ln>
        </p:spPr>
        <p:style>
          <a:lnRef idx="2">
            <a:schemeClr val="accent2"/>
          </a:lnRef>
          <a:fillRef idx="1002">
            <a:schemeClr val="dk2"/>
          </a:fillRef>
          <a:effectRef idx="0">
            <a:schemeClr val="accent2"/>
          </a:effectRef>
          <a:fontRef idx="minor">
            <a:schemeClr val="dk1"/>
          </a:fontRef>
        </p:style>
        <p:txBody>
          <a:bodyPr wrap="square" rtlCol="0" anchor="ctr">
            <a:noAutofit/>
          </a:bodyPr>
          <a:lstStyle/>
          <a:p>
            <a:pPr algn="ctr"/>
            <a:endParaRPr lang="en-US"/>
          </a:p>
        </p:txBody>
      </p:sp>
      <p:sp useBgFill="1">
        <p:nvSpPr>
          <p:cNvPr id="10" name="Snip Single Corner Rectangle 17">
            <a:extLst>
              <a:ext uri="{FF2B5EF4-FFF2-40B4-BE49-F238E27FC236}">
                <a16:creationId xmlns:a16="http://schemas.microsoft.com/office/drawing/2014/main" id="{EF94DF2C-696A-FC84-9776-D5F4A244AC60}"/>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0" y="1"/>
            <a:ext cx="12188825" cy="6857999"/>
          </a:xfrm>
          <a:prstGeom prst="snip1Rect">
            <a:avLst>
              <a:gd name="adj" fmla="val 50000"/>
            </a:avLst>
          </a:prstGeom>
          <a:ln>
            <a:noFill/>
          </a:ln>
          <a:effectLst/>
        </p:spPr>
        <p:style>
          <a:lnRef idx="2">
            <a:schemeClr val="accent1">
              <a:shade val="50000"/>
            </a:schemeClr>
          </a:lnRef>
          <a:fillRef idx="1003">
            <a:schemeClr val="dk2"/>
          </a:fillRef>
          <a:effectRef idx="0">
            <a:schemeClr val="accent1"/>
          </a:effectRef>
          <a:fontRef idx="minor">
            <a:schemeClr val="lt1"/>
          </a:fontRef>
        </p:style>
        <p:txBody>
          <a:bodyPr wrap="square" rtlCol="0" anchor="ctr">
            <a:noAutofit/>
          </a:bodyPr>
          <a:lstStyle/>
          <a:p>
            <a:pPr algn="ctr"/>
            <a:endParaRPr lang="en-US"/>
          </a:p>
        </p:txBody>
      </p:sp>
      <p:sp>
        <p:nvSpPr>
          <p:cNvPr id="3" name="Marcador de contenido 2">
            <a:extLst>
              <a:ext uri="{FF2B5EF4-FFF2-40B4-BE49-F238E27FC236}">
                <a16:creationId xmlns:a16="http://schemas.microsoft.com/office/drawing/2014/main" id="{C7A648A6-B021-A37B-F83F-8693291CD631}"/>
              </a:ext>
            </a:extLst>
          </p:cNvPr>
          <p:cNvSpPr>
            <a:spLocks noGrp="1"/>
          </p:cNvSpPr>
          <p:nvPr>
            <p:ph idx="1"/>
          </p:nvPr>
        </p:nvSpPr>
        <p:spPr>
          <a:xfrm>
            <a:off x="684212" y="685800"/>
            <a:ext cx="10834278" cy="877529"/>
          </a:xfrm>
        </p:spPr>
        <p:txBody>
          <a:bodyPr>
            <a:normAutofit/>
          </a:bodyPr>
          <a:lstStyle/>
          <a:p>
            <a:r>
              <a:rPr lang="es-ES" sz="2400" b="1" dirty="0">
                <a:solidFill>
                  <a:schemeClr val="tx1"/>
                </a:solidFill>
              </a:rPr>
              <a:t>1. INTRODUCCIÓN AL RFEIB.</a:t>
            </a:r>
          </a:p>
        </p:txBody>
      </p:sp>
      <p:sp>
        <p:nvSpPr>
          <p:cNvPr id="5" name="CuadroTexto 4">
            <a:extLst>
              <a:ext uri="{FF2B5EF4-FFF2-40B4-BE49-F238E27FC236}">
                <a16:creationId xmlns:a16="http://schemas.microsoft.com/office/drawing/2014/main" id="{6B48ABBD-B148-6FB2-1676-F9E49E863FA5}"/>
              </a:ext>
            </a:extLst>
          </p:cNvPr>
          <p:cNvSpPr txBox="1"/>
          <p:nvPr/>
        </p:nvSpPr>
        <p:spPr>
          <a:xfrm>
            <a:off x="677273" y="1563329"/>
            <a:ext cx="10834277" cy="5262979"/>
          </a:xfrm>
          <a:prstGeom prst="rect">
            <a:avLst/>
          </a:prstGeom>
          <a:noFill/>
        </p:spPr>
        <p:txBody>
          <a:bodyPr wrap="square" rtlCol="0">
            <a:spAutoFit/>
          </a:bodyPr>
          <a:lstStyle/>
          <a:p>
            <a:pPr marL="342900" indent="-342900" algn="just">
              <a:buAutoNum type="arabicPeriod"/>
            </a:pPr>
            <a:r>
              <a:rPr lang="es-ES" sz="2400" dirty="0"/>
              <a:t>Antecedentes legislativos. </a:t>
            </a:r>
          </a:p>
          <a:p>
            <a:pPr marL="342900" indent="-342900" algn="just">
              <a:buAutoNum type="arabicPeriod"/>
            </a:pPr>
            <a:endParaRPr lang="es-ES" sz="2400" dirty="0"/>
          </a:p>
          <a:p>
            <a:pPr algn="just"/>
            <a:r>
              <a:rPr lang="es-ES" sz="2400" dirty="0"/>
              <a:t>EA 1983 (DA 6 LO 1/2007), Ley 30/1998 REIB, RD-ley 4/2019 REIB,            DA 70 Ley 31/2022 LPGE 2023 (RFEIB 01/01/2023 – 31/12/2028).</a:t>
            </a:r>
          </a:p>
          <a:p>
            <a:pPr algn="just"/>
            <a:endParaRPr lang="es-ES" sz="2400" dirty="0"/>
          </a:p>
          <a:p>
            <a:pPr algn="just"/>
            <a:r>
              <a:rPr lang="es-ES" sz="2400" dirty="0"/>
              <a:t>2. Real Decreto 710/2024, de 23 de julio, por el que se aprueba el Reglamento de desarrollo del Régimen fiscal especial de las Illes Balears (RRFEIB). </a:t>
            </a:r>
          </a:p>
          <a:p>
            <a:pPr algn="just"/>
            <a:endParaRPr lang="es-ES" sz="2400" dirty="0"/>
          </a:p>
          <a:p>
            <a:pPr algn="just"/>
            <a:r>
              <a:rPr lang="es-ES" sz="2400" dirty="0"/>
              <a:t>3. Propósitos. Preámbulo del RRFEIB y art. 31.3 RRFEIB. Completar el régimen especial balear con medidas fiscales.</a:t>
            </a:r>
          </a:p>
          <a:p>
            <a:pPr algn="just"/>
            <a:endParaRPr lang="es-ES" sz="2400" dirty="0"/>
          </a:p>
          <a:p>
            <a:pPr algn="just"/>
            <a:r>
              <a:rPr lang="es-ES" sz="2400" dirty="0"/>
              <a:t>4. Control. DA 70 LPGE 2023, Siete. </a:t>
            </a:r>
          </a:p>
          <a:p>
            <a:pPr algn="just"/>
            <a:r>
              <a:rPr lang="es-ES" sz="2400" dirty="0"/>
              <a:t>Seguimiento anual. Control de eficacia en 2028.</a:t>
            </a:r>
          </a:p>
        </p:txBody>
      </p:sp>
      <p:sp>
        <p:nvSpPr>
          <p:cNvPr id="2" name="Marcador de número de diapositiva 1">
            <a:extLst>
              <a:ext uri="{FF2B5EF4-FFF2-40B4-BE49-F238E27FC236}">
                <a16:creationId xmlns:a16="http://schemas.microsoft.com/office/drawing/2014/main" id="{E5540EDD-5CC1-7FF1-BF9D-2CD740AE0F5D}"/>
              </a:ext>
            </a:extLst>
          </p:cNvPr>
          <p:cNvSpPr>
            <a:spLocks noGrp="1"/>
          </p:cNvSpPr>
          <p:nvPr>
            <p:ph type="sldNum" sz="quarter" idx="12"/>
          </p:nvPr>
        </p:nvSpPr>
        <p:spPr/>
        <p:txBody>
          <a:bodyPr/>
          <a:lstStyle/>
          <a:p>
            <a:fld id="{79D70931-DA5E-4565-9A4E-F29B3B1CA2E0}" type="slidenum">
              <a:rPr lang="es-ES" smtClean="0">
                <a:solidFill>
                  <a:schemeClr val="bg1"/>
                </a:solidFill>
              </a:rPr>
              <a:t>3</a:t>
            </a:fld>
            <a:endParaRPr lang="es-ES" dirty="0">
              <a:solidFill>
                <a:schemeClr val="bg1"/>
              </a:solidFill>
            </a:endParaRPr>
          </a:p>
        </p:txBody>
      </p:sp>
    </p:spTree>
    <p:extLst>
      <p:ext uri="{BB962C8B-B14F-4D97-AF65-F5344CB8AC3E}">
        <p14:creationId xmlns:p14="http://schemas.microsoft.com/office/powerpoint/2010/main" val="2941242063"/>
      </p:ext>
    </p:extLst>
  </p:cSld>
  <p:clrMapOvr>
    <a:overrideClrMapping bg1="lt1" tx1="dk1" bg2="lt2" tx2="dk2" accent1="accent1" accent2="accent2" accent3="accent3" accent4="accent4" accent5="accent5" accent6="accent6" hlink="hlink" folHlink="folHlink"/>
  </p:clrMapOvr>
</p:sld>
</file>

<file path=ppt/slides/slide30.xml><?xml version="1.0" encoding="utf-8"?>
<p:sld xmlns:a="http://schemas.openxmlformats.org/drawingml/2006/main" xmlns:r="http://schemas.openxmlformats.org/officeDocument/2006/relationships" xmlns:p="http://schemas.openxmlformats.org/presentationml/2006/main">
  <p:cSld>
    <p:bg>
      <p:bgPr>
        <a:gradFill rotWithShape="1">
          <a:gsLst>
            <a:gs pos="10000">
              <a:schemeClr val="bg1">
                <a:tint val="97000"/>
                <a:hueMod val="92000"/>
                <a:satMod val="169000"/>
                <a:lumMod val="164000"/>
              </a:schemeClr>
            </a:gs>
            <a:gs pos="100000">
              <a:schemeClr val="bg1">
                <a:shade val="96000"/>
                <a:satMod val="120000"/>
                <a:lumMod val="90000"/>
              </a:schemeClr>
            </a:gs>
          </a:gsLst>
          <a:lin ang="6120000" scaled="1"/>
        </a:gradFill>
        <a:effectLst/>
      </p:bgPr>
    </p:bg>
    <p:spTree>
      <p:nvGrpSpPr>
        <p:cNvPr id="1" name="">
          <a:extLst>
            <a:ext uri="{FF2B5EF4-FFF2-40B4-BE49-F238E27FC236}">
              <a16:creationId xmlns:a16="http://schemas.microsoft.com/office/drawing/2014/main" id="{B0A9BF16-D9BC-4306-FFD7-2FB827E81101}"/>
            </a:ext>
          </a:extLst>
        </p:cNvPr>
        <p:cNvGrpSpPr/>
        <p:nvPr/>
      </p:nvGrpSpPr>
      <p:grpSpPr>
        <a:xfrm>
          <a:off x="0" y="0"/>
          <a:ext cx="0" cy="0"/>
          <a:chOff x="0" y="0"/>
          <a:chExt cx="0" cy="0"/>
        </a:xfrm>
      </p:grpSpPr>
      <p:sp>
        <p:nvSpPr>
          <p:cNvPr id="8" name="Snip Diagonal Corner Rectangle 6">
            <a:extLst>
              <a:ext uri="{FF2B5EF4-FFF2-40B4-BE49-F238E27FC236}">
                <a16:creationId xmlns:a16="http://schemas.microsoft.com/office/drawing/2014/main" id="{654C1AF5-AB5A-4AC7-56FD-3789BE39FB8B}"/>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925" y="2"/>
            <a:ext cx="12191075" cy="6857998"/>
          </a:xfrm>
          <a:prstGeom prst="rect">
            <a:avLst/>
          </a:prstGeom>
          <a:ln>
            <a:noFill/>
          </a:ln>
        </p:spPr>
        <p:style>
          <a:lnRef idx="2">
            <a:schemeClr val="accent2"/>
          </a:lnRef>
          <a:fillRef idx="1002">
            <a:schemeClr val="dk2"/>
          </a:fillRef>
          <a:effectRef idx="0">
            <a:schemeClr val="accent2"/>
          </a:effectRef>
          <a:fontRef idx="minor">
            <a:schemeClr val="dk1"/>
          </a:fontRef>
        </p:style>
        <p:txBody>
          <a:bodyPr wrap="square" rtlCol="0" anchor="ctr">
            <a:noAutofit/>
          </a:bodyPr>
          <a:lstStyle/>
          <a:p>
            <a:pPr algn="ctr"/>
            <a:endParaRPr lang="en-US"/>
          </a:p>
        </p:txBody>
      </p:sp>
      <p:sp useBgFill="1">
        <p:nvSpPr>
          <p:cNvPr id="10" name="Snip Single Corner Rectangle 17">
            <a:extLst>
              <a:ext uri="{FF2B5EF4-FFF2-40B4-BE49-F238E27FC236}">
                <a16:creationId xmlns:a16="http://schemas.microsoft.com/office/drawing/2014/main" id="{BD3131F7-F6AC-A120-A6A3-635B356B4D1C}"/>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0" y="1"/>
            <a:ext cx="12188825" cy="6857999"/>
          </a:xfrm>
          <a:prstGeom prst="snip1Rect">
            <a:avLst>
              <a:gd name="adj" fmla="val 50000"/>
            </a:avLst>
          </a:prstGeom>
          <a:ln>
            <a:noFill/>
          </a:ln>
          <a:effectLst/>
        </p:spPr>
        <p:style>
          <a:lnRef idx="2">
            <a:schemeClr val="accent1">
              <a:shade val="50000"/>
            </a:schemeClr>
          </a:lnRef>
          <a:fillRef idx="1003">
            <a:schemeClr val="dk2"/>
          </a:fillRef>
          <a:effectRef idx="0">
            <a:schemeClr val="accent1"/>
          </a:effectRef>
          <a:fontRef idx="minor">
            <a:schemeClr val="lt1"/>
          </a:fontRef>
        </p:style>
        <p:txBody>
          <a:bodyPr wrap="square" rtlCol="0" anchor="ctr">
            <a:noAutofit/>
          </a:bodyPr>
          <a:lstStyle/>
          <a:p>
            <a:pPr algn="ctr"/>
            <a:endParaRPr lang="en-US"/>
          </a:p>
        </p:txBody>
      </p:sp>
      <p:sp>
        <p:nvSpPr>
          <p:cNvPr id="3" name="Marcador de contenido 2">
            <a:extLst>
              <a:ext uri="{FF2B5EF4-FFF2-40B4-BE49-F238E27FC236}">
                <a16:creationId xmlns:a16="http://schemas.microsoft.com/office/drawing/2014/main" id="{AB7BBF89-A89C-43F6-69A8-6C9DD30EEA6B}"/>
              </a:ext>
            </a:extLst>
          </p:cNvPr>
          <p:cNvSpPr>
            <a:spLocks noGrp="1"/>
          </p:cNvSpPr>
          <p:nvPr>
            <p:ph idx="1"/>
          </p:nvPr>
        </p:nvSpPr>
        <p:spPr>
          <a:xfrm>
            <a:off x="684212" y="685800"/>
            <a:ext cx="10834278" cy="877529"/>
          </a:xfrm>
        </p:spPr>
        <p:txBody>
          <a:bodyPr>
            <a:normAutofit/>
          </a:bodyPr>
          <a:lstStyle/>
          <a:p>
            <a:r>
              <a:rPr lang="es-ES" sz="2400" b="1" dirty="0">
                <a:solidFill>
                  <a:schemeClr val="tx1"/>
                </a:solidFill>
              </a:rPr>
              <a:t>5. ÚLTIMOS CRITERIOS ADMINISTRATIVOS EMITIDOS POR LA DGT EN RELACIÓN CON EL RFEIB.</a:t>
            </a:r>
          </a:p>
        </p:txBody>
      </p:sp>
      <p:sp>
        <p:nvSpPr>
          <p:cNvPr id="5" name="CuadroTexto 4">
            <a:extLst>
              <a:ext uri="{FF2B5EF4-FFF2-40B4-BE49-F238E27FC236}">
                <a16:creationId xmlns:a16="http://schemas.microsoft.com/office/drawing/2014/main" id="{917BBC39-53B2-29E2-97B1-42DE90B59A88}"/>
              </a:ext>
            </a:extLst>
          </p:cNvPr>
          <p:cNvSpPr txBox="1"/>
          <p:nvPr/>
        </p:nvSpPr>
        <p:spPr>
          <a:xfrm>
            <a:off x="677273" y="1563329"/>
            <a:ext cx="11511552" cy="2031325"/>
          </a:xfrm>
          <a:prstGeom prst="rect">
            <a:avLst/>
          </a:prstGeom>
          <a:noFill/>
        </p:spPr>
        <p:txBody>
          <a:bodyPr wrap="square" rtlCol="0">
            <a:spAutoFit/>
          </a:bodyPr>
          <a:lstStyle/>
          <a:p>
            <a:pPr marL="285750" indent="-285750" algn="just">
              <a:buFontTx/>
              <a:buChar char="-"/>
            </a:pPr>
            <a:r>
              <a:rPr lang="es-ES" b="1" u="sng" dirty="0"/>
              <a:t>Cálculo de la reducción.</a:t>
            </a:r>
            <a:r>
              <a:rPr lang="es-ES" b="1" dirty="0"/>
              <a:t> </a:t>
            </a:r>
          </a:p>
          <a:p>
            <a:pPr marL="285750" indent="-285750" algn="just">
              <a:buFontTx/>
              <a:buChar char="-"/>
            </a:pPr>
            <a:endParaRPr lang="es-ES" u="sng" dirty="0"/>
          </a:p>
          <a:p>
            <a:pPr marL="285750" indent="-285750" algn="just">
              <a:buFontTx/>
              <a:buChar char="-"/>
            </a:pPr>
            <a:r>
              <a:rPr lang="es-ES" dirty="0"/>
              <a:t>Detracción de fondos propios. Efectos del </a:t>
            </a:r>
            <a:r>
              <a:rPr lang="es-ES" u="sng" dirty="0"/>
              <a:t>reparto de dividendos</a:t>
            </a:r>
            <a:r>
              <a:rPr lang="es-ES" dirty="0"/>
              <a:t>. Ver FFPP del ejercicio RIB.</a:t>
            </a:r>
          </a:p>
          <a:p>
            <a:pPr marL="285750" indent="-285750" algn="just">
              <a:buFontTx/>
              <a:buChar char="-"/>
            </a:pPr>
            <a:endParaRPr lang="es-ES" dirty="0"/>
          </a:p>
          <a:p>
            <a:pPr marL="285750" indent="-285750" algn="just">
              <a:buFontTx/>
              <a:buChar char="-"/>
            </a:pPr>
            <a:r>
              <a:rPr lang="es-ES" dirty="0">
                <a:solidFill>
                  <a:srgbClr val="FF0000"/>
                </a:solidFill>
              </a:rPr>
              <a:t>PENDIENTE</a:t>
            </a:r>
          </a:p>
          <a:p>
            <a:pPr algn="just"/>
            <a:endParaRPr lang="es-ES" dirty="0"/>
          </a:p>
          <a:p>
            <a:pPr marL="285750" indent="-285750" algn="just">
              <a:buFontTx/>
              <a:buChar char="-"/>
            </a:pPr>
            <a:endParaRPr lang="es-ES" dirty="0"/>
          </a:p>
        </p:txBody>
      </p:sp>
      <p:sp>
        <p:nvSpPr>
          <p:cNvPr id="2" name="Marcador de número de diapositiva 1">
            <a:extLst>
              <a:ext uri="{FF2B5EF4-FFF2-40B4-BE49-F238E27FC236}">
                <a16:creationId xmlns:a16="http://schemas.microsoft.com/office/drawing/2014/main" id="{44A8B265-C327-DAF4-08B3-681CB055C2F8}"/>
              </a:ext>
            </a:extLst>
          </p:cNvPr>
          <p:cNvSpPr>
            <a:spLocks noGrp="1"/>
          </p:cNvSpPr>
          <p:nvPr>
            <p:ph type="sldNum" sz="quarter" idx="12"/>
          </p:nvPr>
        </p:nvSpPr>
        <p:spPr/>
        <p:txBody>
          <a:bodyPr/>
          <a:lstStyle/>
          <a:p>
            <a:fld id="{79D70931-DA5E-4565-9A4E-F29B3B1CA2E0}" type="slidenum">
              <a:rPr lang="es-ES" smtClean="0">
                <a:solidFill>
                  <a:schemeClr val="bg1"/>
                </a:solidFill>
              </a:rPr>
              <a:t>30</a:t>
            </a:fld>
            <a:endParaRPr lang="es-ES" dirty="0">
              <a:solidFill>
                <a:schemeClr val="bg1"/>
              </a:solidFill>
            </a:endParaRPr>
          </a:p>
        </p:txBody>
      </p:sp>
    </p:spTree>
    <p:extLst>
      <p:ext uri="{BB962C8B-B14F-4D97-AF65-F5344CB8AC3E}">
        <p14:creationId xmlns:p14="http://schemas.microsoft.com/office/powerpoint/2010/main" val="3558419565"/>
      </p:ext>
    </p:extLst>
  </p:cSld>
  <p:clrMapOvr>
    <a:overrideClrMapping bg1="lt1" tx1="dk1" bg2="lt2" tx2="dk2" accent1="accent1" accent2="accent2" accent3="accent3" accent4="accent4" accent5="accent5" accent6="accent6" hlink="hlink" folHlink="folHlink"/>
  </p:clrMapOvr>
</p:sld>
</file>

<file path=ppt/slides/slide31.xml><?xml version="1.0" encoding="utf-8"?>
<p:sld xmlns:a="http://schemas.openxmlformats.org/drawingml/2006/main" xmlns:r="http://schemas.openxmlformats.org/officeDocument/2006/relationships" xmlns:p="http://schemas.openxmlformats.org/presentationml/2006/main">
  <p:cSld>
    <p:bg>
      <p:bgPr>
        <a:gradFill rotWithShape="1">
          <a:gsLst>
            <a:gs pos="10000">
              <a:schemeClr val="bg1">
                <a:tint val="97000"/>
                <a:hueMod val="92000"/>
                <a:satMod val="169000"/>
                <a:lumMod val="164000"/>
              </a:schemeClr>
            </a:gs>
            <a:gs pos="100000">
              <a:schemeClr val="bg1">
                <a:shade val="96000"/>
                <a:satMod val="120000"/>
                <a:lumMod val="90000"/>
              </a:schemeClr>
            </a:gs>
          </a:gsLst>
          <a:lin ang="6120000" scaled="1"/>
        </a:gradFill>
        <a:effectLst/>
      </p:bgPr>
    </p:bg>
    <p:spTree>
      <p:nvGrpSpPr>
        <p:cNvPr id="1" name="">
          <a:extLst>
            <a:ext uri="{FF2B5EF4-FFF2-40B4-BE49-F238E27FC236}">
              <a16:creationId xmlns:a16="http://schemas.microsoft.com/office/drawing/2014/main" id="{277924FB-F346-3A77-9DB4-2A268E24F1F5}"/>
            </a:ext>
          </a:extLst>
        </p:cNvPr>
        <p:cNvGrpSpPr/>
        <p:nvPr/>
      </p:nvGrpSpPr>
      <p:grpSpPr>
        <a:xfrm>
          <a:off x="0" y="0"/>
          <a:ext cx="0" cy="0"/>
          <a:chOff x="0" y="0"/>
          <a:chExt cx="0" cy="0"/>
        </a:xfrm>
      </p:grpSpPr>
      <p:sp>
        <p:nvSpPr>
          <p:cNvPr id="8" name="Snip Diagonal Corner Rectangle 6">
            <a:extLst>
              <a:ext uri="{FF2B5EF4-FFF2-40B4-BE49-F238E27FC236}">
                <a16:creationId xmlns:a16="http://schemas.microsoft.com/office/drawing/2014/main" id="{FD57F88F-38C7-D00C-C97F-4A5776C39FD9}"/>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925" y="2"/>
            <a:ext cx="12191075" cy="6857998"/>
          </a:xfrm>
          <a:prstGeom prst="rect">
            <a:avLst/>
          </a:prstGeom>
          <a:ln>
            <a:noFill/>
          </a:ln>
        </p:spPr>
        <p:style>
          <a:lnRef idx="2">
            <a:schemeClr val="accent2"/>
          </a:lnRef>
          <a:fillRef idx="1002">
            <a:schemeClr val="dk2"/>
          </a:fillRef>
          <a:effectRef idx="0">
            <a:schemeClr val="accent2"/>
          </a:effectRef>
          <a:fontRef idx="minor">
            <a:schemeClr val="dk1"/>
          </a:fontRef>
        </p:style>
        <p:txBody>
          <a:bodyPr wrap="square" rtlCol="0" anchor="ctr">
            <a:noAutofit/>
          </a:bodyPr>
          <a:lstStyle/>
          <a:p>
            <a:pPr algn="ctr"/>
            <a:endParaRPr lang="en-US"/>
          </a:p>
        </p:txBody>
      </p:sp>
      <p:sp useBgFill="1">
        <p:nvSpPr>
          <p:cNvPr id="10" name="Snip Single Corner Rectangle 17">
            <a:extLst>
              <a:ext uri="{FF2B5EF4-FFF2-40B4-BE49-F238E27FC236}">
                <a16:creationId xmlns:a16="http://schemas.microsoft.com/office/drawing/2014/main" id="{9F9F48E6-5423-96EA-FCCD-8ABB0BD97A9E}"/>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0" y="1"/>
            <a:ext cx="12188825" cy="6857999"/>
          </a:xfrm>
          <a:prstGeom prst="snip1Rect">
            <a:avLst>
              <a:gd name="adj" fmla="val 50000"/>
            </a:avLst>
          </a:prstGeom>
          <a:ln>
            <a:noFill/>
          </a:ln>
          <a:effectLst/>
        </p:spPr>
        <p:style>
          <a:lnRef idx="2">
            <a:schemeClr val="accent1">
              <a:shade val="50000"/>
            </a:schemeClr>
          </a:lnRef>
          <a:fillRef idx="1003">
            <a:schemeClr val="dk2"/>
          </a:fillRef>
          <a:effectRef idx="0">
            <a:schemeClr val="accent1"/>
          </a:effectRef>
          <a:fontRef idx="minor">
            <a:schemeClr val="lt1"/>
          </a:fontRef>
        </p:style>
        <p:txBody>
          <a:bodyPr wrap="square" rtlCol="0" anchor="ctr">
            <a:noAutofit/>
          </a:bodyPr>
          <a:lstStyle/>
          <a:p>
            <a:pPr algn="ctr"/>
            <a:endParaRPr lang="en-US"/>
          </a:p>
        </p:txBody>
      </p:sp>
      <p:sp>
        <p:nvSpPr>
          <p:cNvPr id="3" name="Marcador de contenido 2">
            <a:extLst>
              <a:ext uri="{FF2B5EF4-FFF2-40B4-BE49-F238E27FC236}">
                <a16:creationId xmlns:a16="http://schemas.microsoft.com/office/drawing/2014/main" id="{8DBA12C4-C1AC-26D3-617B-0F6266E38464}"/>
              </a:ext>
            </a:extLst>
          </p:cNvPr>
          <p:cNvSpPr>
            <a:spLocks noGrp="1"/>
          </p:cNvSpPr>
          <p:nvPr>
            <p:ph idx="1"/>
          </p:nvPr>
        </p:nvSpPr>
        <p:spPr>
          <a:xfrm>
            <a:off x="684212" y="685800"/>
            <a:ext cx="10834278" cy="877529"/>
          </a:xfrm>
        </p:spPr>
        <p:txBody>
          <a:bodyPr>
            <a:normAutofit/>
          </a:bodyPr>
          <a:lstStyle/>
          <a:p>
            <a:r>
              <a:rPr lang="es-ES" sz="2400" b="1" dirty="0">
                <a:solidFill>
                  <a:schemeClr val="tx1"/>
                </a:solidFill>
              </a:rPr>
              <a:t>5. ÚLTIMOS CRITERIOS ADMINISTRATIVOS EMITIDOS POR LA DGT EN RELACIÓN CON EL RFEIB.</a:t>
            </a:r>
          </a:p>
        </p:txBody>
      </p:sp>
      <p:sp>
        <p:nvSpPr>
          <p:cNvPr id="5" name="CuadroTexto 4">
            <a:extLst>
              <a:ext uri="{FF2B5EF4-FFF2-40B4-BE49-F238E27FC236}">
                <a16:creationId xmlns:a16="http://schemas.microsoft.com/office/drawing/2014/main" id="{6E8C6AA0-8B6D-2850-B5BB-E8799F5DF537}"/>
              </a:ext>
            </a:extLst>
          </p:cNvPr>
          <p:cNvSpPr txBox="1"/>
          <p:nvPr/>
        </p:nvSpPr>
        <p:spPr>
          <a:xfrm>
            <a:off x="677273" y="1563329"/>
            <a:ext cx="10834277" cy="2585323"/>
          </a:xfrm>
          <a:prstGeom prst="rect">
            <a:avLst/>
          </a:prstGeom>
          <a:noFill/>
        </p:spPr>
        <p:txBody>
          <a:bodyPr wrap="square" rtlCol="0">
            <a:spAutoFit/>
          </a:bodyPr>
          <a:lstStyle/>
          <a:p>
            <a:pPr marL="285750" indent="-285750" algn="just">
              <a:buFontTx/>
              <a:buChar char="-"/>
            </a:pPr>
            <a:endParaRPr lang="es-ES" dirty="0"/>
          </a:p>
          <a:p>
            <a:pPr marL="285750" indent="-285750" algn="just">
              <a:buFontTx/>
              <a:buChar char="-"/>
            </a:pPr>
            <a:r>
              <a:rPr lang="es-ES" u="sng" dirty="0"/>
              <a:t>Tributación mínima. Art. 30 bis y RIB.</a:t>
            </a:r>
          </a:p>
          <a:p>
            <a:pPr marL="285750" indent="-285750" algn="just">
              <a:buFontTx/>
              <a:buChar char="-"/>
            </a:pPr>
            <a:endParaRPr lang="es-ES" dirty="0"/>
          </a:p>
          <a:p>
            <a:pPr marL="285750" indent="-285750" algn="just">
              <a:buFontTx/>
              <a:buChar char="-"/>
            </a:pPr>
            <a:r>
              <a:rPr lang="es-ES" dirty="0"/>
              <a:t>“</a:t>
            </a:r>
            <a:r>
              <a:rPr lang="es-ES" i="1" dirty="0"/>
              <a:t>Dado que la RIB se ha configurado como una reducción en la base imponible del contribuyente, en el importe de la reserva indisponible dotada, y no como una bonificación en cuota, no podrá considerarse como “bonificación” a efectos del cálculo de la cuota líquida mínima con arreglo a lo dispuesto en el apartado 2 del artículo 30 bis de la LIS</a:t>
            </a:r>
            <a:r>
              <a:rPr lang="es-ES" dirty="0"/>
              <a:t>.”</a:t>
            </a:r>
          </a:p>
          <a:p>
            <a:pPr algn="just"/>
            <a:endParaRPr lang="es-ES" b="1" u="sng" dirty="0"/>
          </a:p>
          <a:p>
            <a:endParaRPr lang="es-ES" dirty="0"/>
          </a:p>
        </p:txBody>
      </p:sp>
      <p:sp>
        <p:nvSpPr>
          <p:cNvPr id="2" name="Marcador de número de diapositiva 1">
            <a:extLst>
              <a:ext uri="{FF2B5EF4-FFF2-40B4-BE49-F238E27FC236}">
                <a16:creationId xmlns:a16="http://schemas.microsoft.com/office/drawing/2014/main" id="{84A19880-60FD-769C-4989-2132FFC34F98}"/>
              </a:ext>
            </a:extLst>
          </p:cNvPr>
          <p:cNvSpPr>
            <a:spLocks noGrp="1"/>
          </p:cNvSpPr>
          <p:nvPr>
            <p:ph type="sldNum" sz="quarter" idx="12"/>
          </p:nvPr>
        </p:nvSpPr>
        <p:spPr/>
        <p:txBody>
          <a:bodyPr/>
          <a:lstStyle/>
          <a:p>
            <a:fld id="{79D70931-DA5E-4565-9A4E-F29B3B1CA2E0}" type="slidenum">
              <a:rPr lang="es-ES" smtClean="0">
                <a:solidFill>
                  <a:schemeClr val="bg1"/>
                </a:solidFill>
              </a:rPr>
              <a:t>31</a:t>
            </a:fld>
            <a:endParaRPr lang="es-ES" dirty="0">
              <a:solidFill>
                <a:schemeClr val="bg1"/>
              </a:solidFill>
            </a:endParaRPr>
          </a:p>
        </p:txBody>
      </p:sp>
    </p:spTree>
    <p:extLst>
      <p:ext uri="{BB962C8B-B14F-4D97-AF65-F5344CB8AC3E}">
        <p14:creationId xmlns:p14="http://schemas.microsoft.com/office/powerpoint/2010/main" val="2197751722"/>
      </p:ext>
    </p:extLst>
  </p:cSld>
  <p:clrMapOvr>
    <a:overrideClrMapping bg1="lt1" tx1="dk1" bg2="lt2" tx2="dk2" accent1="accent1" accent2="accent2" accent3="accent3" accent4="accent4" accent5="accent5" accent6="accent6" hlink="hlink" folHlink="folHlink"/>
  </p:clrMapOvr>
</p:sld>
</file>

<file path=ppt/slides/slide32.xml><?xml version="1.0" encoding="utf-8"?>
<p:sld xmlns:a="http://schemas.openxmlformats.org/drawingml/2006/main" xmlns:r="http://schemas.openxmlformats.org/officeDocument/2006/relationships" xmlns:p="http://schemas.openxmlformats.org/presentationml/2006/main">
  <p:cSld>
    <p:bg>
      <p:bgPr>
        <a:gradFill rotWithShape="1">
          <a:gsLst>
            <a:gs pos="10000">
              <a:schemeClr val="bg1">
                <a:tint val="97000"/>
                <a:hueMod val="92000"/>
                <a:satMod val="169000"/>
                <a:lumMod val="164000"/>
              </a:schemeClr>
            </a:gs>
            <a:gs pos="100000">
              <a:schemeClr val="bg1">
                <a:shade val="96000"/>
                <a:satMod val="120000"/>
                <a:lumMod val="90000"/>
              </a:schemeClr>
            </a:gs>
          </a:gsLst>
          <a:lin ang="6120000" scaled="1"/>
        </a:gradFill>
        <a:effectLst/>
      </p:bgPr>
    </p:bg>
    <p:spTree>
      <p:nvGrpSpPr>
        <p:cNvPr id="1" name="">
          <a:extLst>
            <a:ext uri="{FF2B5EF4-FFF2-40B4-BE49-F238E27FC236}">
              <a16:creationId xmlns:a16="http://schemas.microsoft.com/office/drawing/2014/main" id="{8354E57E-8853-33AE-7C6F-679BDA932F33}"/>
            </a:ext>
          </a:extLst>
        </p:cNvPr>
        <p:cNvGrpSpPr/>
        <p:nvPr/>
      </p:nvGrpSpPr>
      <p:grpSpPr>
        <a:xfrm>
          <a:off x="0" y="0"/>
          <a:ext cx="0" cy="0"/>
          <a:chOff x="0" y="0"/>
          <a:chExt cx="0" cy="0"/>
        </a:xfrm>
      </p:grpSpPr>
      <p:sp>
        <p:nvSpPr>
          <p:cNvPr id="8" name="Snip Diagonal Corner Rectangle 6">
            <a:extLst>
              <a:ext uri="{FF2B5EF4-FFF2-40B4-BE49-F238E27FC236}">
                <a16:creationId xmlns:a16="http://schemas.microsoft.com/office/drawing/2014/main" id="{82A59B3D-1341-3B1E-4703-D0624B2330DF}"/>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925" y="2"/>
            <a:ext cx="12191075" cy="6857998"/>
          </a:xfrm>
          <a:prstGeom prst="rect">
            <a:avLst/>
          </a:prstGeom>
          <a:ln>
            <a:noFill/>
          </a:ln>
        </p:spPr>
        <p:style>
          <a:lnRef idx="2">
            <a:schemeClr val="accent2"/>
          </a:lnRef>
          <a:fillRef idx="1002">
            <a:schemeClr val="dk2"/>
          </a:fillRef>
          <a:effectRef idx="0">
            <a:schemeClr val="accent2"/>
          </a:effectRef>
          <a:fontRef idx="minor">
            <a:schemeClr val="dk1"/>
          </a:fontRef>
        </p:style>
        <p:txBody>
          <a:bodyPr wrap="square" rtlCol="0" anchor="ctr">
            <a:noAutofit/>
          </a:bodyPr>
          <a:lstStyle/>
          <a:p>
            <a:pPr algn="ctr"/>
            <a:endParaRPr lang="en-US"/>
          </a:p>
        </p:txBody>
      </p:sp>
      <p:sp useBgFill="1">
        <p:nvSpPr>
          <p:cNvPr id="10" name="Snip Single Corner Rectangle 17">
            <a:extLst>
              <a:ext uri="{FF2B5EF4-FFF2-40B4-BE49-F238E27FC236}">
                <a16:creationId xmlns:a16="http://schemas.microsoft.com/office/drawing/2014/main" id="{9A189F98-0079-D362-4C92-AAF8BF335A49}"/>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0" y="1"/>
            <a:ext cx="12188825" cy="6857999"/>
          </a:xfrm>
          <a:prstGeom prst="snip1Rect">
            <a:avLst>
              <a:gd name="adj" fmla="val 50000"/>
            </a:avLst>
          </a:prstGeom>
          <a:ln>
            <a:noFill/>
          </a:ln>
          <a:effectLst/>
        </p:spPr>
        <p:style>
          <a:lnRef idx="2">
            <a:schemeClr val="accent1">
              <a:shade val="50000"/>
            </a:schemeClr>
          </a:lnRef>
          <a:fillRef idx="1003">
            <a:schemeClr val="dk2"/>
          </a:fillRef>
          <a:effectRef idx="0">
            <a:schemeClr val="accent1"/>
          </a:effectRef>
          <a:fontRef idx="minor">
            <a:schemeClr val="lt1"/>
          </a:fontRef>
        </p:style>
        <p:txBody>
          <a:bodyPr wrap="square" rtlCol="0" anchor="ctr">
            <a:noAutofit/>
          </a:bodyPr>
          <a:lstStyle/>
          <a:p>
            <a:pPr algn="ctr"/>
            <a:endParaRPr lang="en-US"/>
          </a:p>
        </p:txBody>
      </p:sp>
      <p:sp>
        <p:nvSpPr>
          <p:cNvPr id="3" name="Marcador de contenido 2">
            <a:extLst>
              <a:ext uri="{FF2B5EF4-FFF2-40B4-BE49-F238E27FC236}">
                <a16:creationId xmlns:a16="http://schemas.microsoft.com/office/drawing/2014/main" id="{14F4031F-94CA-18B2-AF60-B6AD1A666686}"/>
              </a:ext>
            </a:extLst>
          </p:cNvPr>
          <p:cNvSpPr>
            <a:spLocks noGrp="1"/>
          </p:cNvSpPr>
          <p:nvPr>
            <p:ph idx="1"/>
          </p:nvPr>
        </p:nvSpPr>
        <p:spPr>
          <a:xfrm>
            <a:off x="684212" y="685800"/>
            <a:ext cx="10834278" cy="877529"/>
          </a:xfrm>
        </p:spPr>
        <p:txBody>
          <a:bodyPr>
            <a:normAutofit/>
          </a:bodyPr>
          <a:lstStyle/>
          <a:p>
            <a:r>
              <a:rPr lang="es-ES" sz="2400" b="1" dirty="0">
                <a:solidFill>
                  <a:schemeClr val="tx1"/>
                </a:solidFill>
              </a:rPr>
              <a:t>5. ÚLTIMOS CRITERIOS ADMINISTRATIVOS EMITIDOS POR LA DGT EN RELACIÓN CON EL RFEIB.</a:t>
            </a:r>
          </a:p>
        </p:txBody>
      </p:sp>
      <p:sp>
        <p:nvSpPr>
          <p:cNvPr id="5" name="CuadroTexto 4">
            <a:extLst>
              <a:ext uri="{FF2B5EF4-FFF2-40B4-BE49-F238E27FC236}">
                <a16:creationId xmlns:a16="http://schemas.microsoft.com/office/drawing/2014/main" id="{255DDD0C-9C40-C839-F242-969E3AEC5ADD}"/>
              </a:ext>
            </a:extLst>
          </p:cNvPr>
          <p:cNvSpPr txBox="1"/>
          <p:nvPr/>
        </p:nvSpPr>
        <p:spPr>
          <a:xfrm>
            <a:off x="677273" y="1563329"/>
            <a:ext cx="10834277" cy="4247317"/>
          </a:xfrm>
          <a:prstGeom prst="rect">
            <a:avLst/>
          </a:prstGeom>
          <a:noFill/>
        </p:spPr>
        <p:txBody>
          <a:bodyPr wrap="square" rtlCol="0">
            <a:spAutoFit/>
          </a:bodyPr>
          <a:lstStyle/>
          <a:p>
            <a:pPr algn="just"/>
            <a:endParaRPr lang="es-ES" b="1" u="sng" dirty="0"/>
          </a:p>
          <a:p>
            <a:pPr marL="285750" indent="-285750" algn="just">
              <a:buFontTx/>
              <a:buChar char="-"/>
            </a:pPr>
            <a:r>
              <a:rPr lang="es-ES" b="1" u="sng" dirty="0"/>
              <a:t>3.- Materialización.</a:t>
            </a:r>
            <a:r>
              <a:rPr lang="es-ES" b="1" dirty="0"/>
              <a:t> V1844-24, V2003-24, V0340-25 y V2046-24</a:t>
            </a:r>
          </a:p>
          <a:p>
            <a:pPr marL="285750" indent="-285750" algn="just">
              <a:buFontTx/>
              <a:buChar char="-"/>
            </a:pPr>
            <a:endParaRPr lang="es-ES" dirty="0"/>
          </a:p>
          <a:p>
            <a:pPr algn="just"/>
            <a:r>
              <a:rPr lang="es-ES" dirty="0"/>
              <a:t>- </a:t>
            </a:r>
            <a:r>
              <a:rPr lang="es-ES" u="sng" dirty="0"/>
              <a:t>Distinción entre suelo y vuelo. </a:t>
            </a:r>
          </a:p>
          <a:p>
            <a:pPr algn="just"/>
            <a:endParaRPr lang="es-ES" dirty="0"/>
          </a:p>
          <a:p>
            <a:pPr algn="just"/>
            <a:r>
              <a:rPr lang="es-ES" dirty="0"/>
              <a:t>V1844-24: Entidad IB dedicada a la asesoría y contabilidad. Inversión en inmueble sito en IB.</a:t>
            </a:r>
          </a:p>
          <a:p>
            <a:pPr algn="just"/>
            <a:endParaRPr lang="es-ES" dirty="0"/>
          </a:p>
          <a:p>
            <a:pPr algn="just"/>
            <a:r>
              <a:rPr lang="es-ES" i="1" dirty="0"/>
              <a:t>“(…) en la medida en que las actividades desarrolladas por la consultante no se encuentran incluidas entre las actividades de las divisiones 1 a 4 de la sección primera de las tarifas del Impuesto sobre Actividades Económicas, la inversión en el </a:t>
            </a:r>
            <a:r>
              <a:rPr lang="es-ES" i="1" u="sng" dirty="0"/>
              <a:t>suelo</a:t>
            </a:r>
            <a:r>
              <a:rPr lang="es-ES" i="1" dirty="0"/>
              <a:t> que ocupa el/los inmuebles en los que va a desarrollar su actividad no podrá considerarse apta para materializar la RIB.</a:t>
            </a:r>
          </a:p>
          <a:p>
            <a:pPr algn="just"/>
            <a:endParaRPr lang="es-ES" i="1" dirty="0"/>
          </a:p>
          <a:p>
            <a:pPr algn="just"/>
            <a:r>
              <a:rPr lang="es-ES" i="1" dirty="0"/>
              <a:t>De acuerdo con todo lo anterior, serán aptas para materializar la Reserva para Inversiones en las Illes Balears las inversiones en inmuebles, en la parte correspondiente al </a:t>
            </a:r>
            <a:r>
              <a:rPr lang="es-ES" i="1" u="sng" dirty="0"/>
              <a:t>vuelo</a:t>
            </a:r>
            <a:r>
              <a:rPr lang="es-ES" i="1" dirty="0"/>
              <a:t>, (…)”</a:t>
            </a:r>
          </a:p>
          <a:p>
            <a:endParaRPr lang="es-ES" dirty="0"/>
          </a:p>
        </p:txBody>
      </p:sp>
      <p:sp>
        <p:nvSpPr>
          <p:cNvPr id="2" name="Marcador de número de diapositiva 1">
            <a:extLst>
              <a:ext uri="{FF2B5EF4-FFF2-40B4-BE49-F238E27FC236}">
                <a16:creationId xmlns:a16="http://schemas.microsoft.com/office/drawing/2014/main" id="{F2A6A72D-2C05-DFB6-5ED1-84DB74AF8790}"/>
              </a:ext>
            </a:extLst>
          </p:cNvPr>
          <p:cNvSpPr>
            <a:spLocks noGrp="1"/>
          </p:cNvSpPr>
          <p:nvPr>
            <p:ph type="sldNum" sz="quarter" idx="12"/>
          </p:nvPr>
        </p:nvSpPr>
        <p:spPr/>
        <p:txBody>
          <a:bodyPr/>
          <a:lstStyle/>
          <a:p>
            <a:fld id="{79D70931-DA5E-4565-9A4E-F29B3B1CA2E0}" type="slidenum">
              <a:rPr lang="es-ES" smtClean="0">
                <a:solidFill>
                  <a:schemeClr val="bg1"/>
                </a:solidFill>
              </a:rPr>
              <a:t>32</a:t>
            </a:fld>
            <a:endParaRPr lang="es-ES" dirty="0">
              <a:solidFill>
                <a:schemeClr val="bg1"/>
              </a:solidFill>
            </a:endParaRPr>
          </a:p>
        </p:txBody>
      </p:sp>
    </p:spTree>
    <p:extLst>
      <p:ext uri="{BB962C8B-B14F-4D97-AF65-F5344CB8AC3E}">
        <p14:creationId xmlns:p14="http://schemas.microsoft.com/office/powerpoint/2010/main" val="2100436465"/>
      </p:ext>
    </p:extLst>
  </p:cSld>
  <p:clrMapOvr>
    <a:overrideClrMapping bg1="lt1" tx1="dk1" bg2="lt2" tx2="dk2" accent1="accent1" accent2="accent2" accent3="accent3" accent4="accent4" accent5="accent5" accent6="accent6" hlink="hlink" folHlink="folHlink"/>
  </p:clrMapOvr>
</p:sld>
</file>

<file path=ppt/slides/slide33.xml><?xml version="1.0" encoding="utf-8"?>
<p:sld xmlns:a="http://schemas.openxmlformats.org/drawingml/2006/main" xmlns:r="http://schemas.openxmlformats.org/officeDocument/2006/relationships" xmlns:p="http://schemas.openxmlformats.org/presentationml/2006/main">
  <p:cSld>
    <p:bg>
      <p:bgPr>
        <a:gradFill rotWithShape="1">
          <a:gsLst>
            <a:gs pos="10000">
              <a:schemeClr val="bg1">
                <a:tint val="97000"/>
                <a:hueMod val="92000"/>
                <a:satMod val="169000"/>
                <a:lumMod val="164000"/>
              </a:schemeClr>
            </a:gs>
            <a:gs pos="100000">
              <a:schemeClr val="bg1">
                <a:shade val="96000"/>
                <a:satMod val="120000"/>
                <a:lumMod val="90000"/>
              </a:schemeClr>
            </a:gs>
          </a:gsLst>
          <a:lin ang="6120000" scaled="1"/>
        </a:gradFill>
        <a:effectLst/>
      </p:bgPr>
    </p:bg>
    <p:spTree>
      <p:nvGrpSpPr>
        <p:cNvPr id="1" name="">
          <a:extLst>
            <a:ext uri="{FF2B5EF4-FFF2-40B4-BE49-F238E27FC236}">
              <a16:creationId xmlns:a16="http://schemas.microsoft.com/office/drawing/2014/main" id="{E5DB6223-52D4-9823-75C3-964231B7684D}"/>
            </a:ext>
          </a:extLst>
        </p:cNvPr>
        <p:cNvGrpSpPr/>
        <p:nvPr/>
      </p:nvGrpSpPr>
      <p:grpSpPr>
        <a:xfrm>
          <a:off x="0" y="0"/>
          <a:ext cx="0" cy="0"/>
          <a:chOff x="0" y="0"/>
          <a:chExt cx="0" cy="0"/>
        </a:xfrm>
      </p:grpSpPr>
      <p:sp>
        <p:nvSpPr>
          <p:cNvPr id="8" name="Snip Diagonal Corner Rectangle 6">
            <a:extLst>
              <a:ext uri="{FF2B5EF4-FFF2-40B4-BE49-F238E27FC236}">
                <a16:creationId xmlns:a16="http://schemas.microsoft.com/office/drawing/2014/main" id="{0365A7C8-1382-596D-D1E4-E86062DC5576}"/>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925" y="2"/>
            <a:ext cx="12191075" cy="6857998"/>
          </a:xfrm>
          <a:prstGeom prst="rect">
            <a:avLst/>
          </a:prstGeom>
          <a:ln>
            <a:noFill/>
          </a:ln>
        </p:spPr>
        <p:style>
          <a:lnRef idx="2">
            <a:schemeClr val="accent2"/>
          </a:lnRef>
          <a:fillRef idx="1002">
            <a:schemeClr val="dk2"/>
          </a:fillRef>
          <a:effectRef idx="0">
            <a:schemeClr val="accent2"/>
          </a:effectRef>
          <a:fontRef idx="minor">
            <a:schemeClr val="dk1"/>
          </a:fontRef>
        </p:style>
        <p:txBody>
          <a:bodyPr wrap="square" rtlCol="0" anchor="ctr">
            <a:noAutofit/>
          </a:bodyPr>
          <a:lstStyle/>
          <a:p>
            <a:pPr algn="ctr"/>
            <a:endParaRPr lang="en-US"/>
          </a:p>
        </p:txBody>
      </p:sp>
      <p:sp useBgFill="1">
        <p:nvSpPr>
          <p:cNvPr id="10" name="Snip Single Corner Rectangle 17">
            <a:extLst>
              <a:ext uri="{FF2B5EF4-FFF2-40B4-BE49-F238E27FC236}">
                <a16:creationId xmlns:a16="http://schemas.microsoft.com/office/drawing/2014/main" id="{26EF3E09-E794-BB39-81E8-2AA70DE8E75D}"/>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0" y="1"/>
            <a:ext cx="12188825" cy="6857999"/>
          </a:xfrm>
          <a:prstGeom prst="snip1Rect">
            <a:avLst>
              <a:gd name="adj" fmla="val 50000"/>
            </a:avLst>
          </a:prstGeom>
          <a:ln>
            <a:noFill/>
          </a:ln>
          <a:effectLst/>
        </p:spPr>
        <p:style>
          <a:lnRef idx="2">
            <a:schemeClr val="accent1">
              <a:shade val="50000"/>
            </a:schemeClr>
          </a:lnRef>
          <a:fillRef idx="1003">
            <a:schemeClr val="dk2"/>
          </a:fillRef>
          <a:effectRef idx="0">
            <a:schemeClr val="accent1"/>
          </a:effectRef>
          <a:fontRef idx="minor">
            <a:schemeClr val="lt1"/>
          </a:fontRef>
        </p:style>
        <p:txBody>
          <a:bodyPr wrap="square" rtlCol="0" anchor="ctr">
            <a:noAutofit/>
          </a:bodyPr>
          <a:lstStyle/>
          <a:p>
            <a:pPr algn="ctr"/>
            <a:endParaRPr lang="en-US"/>
          </a:p>
        </p:txBody>
      </p:sp>
      <p:sp>
        <p:nvSpPr>
          <p:cNvPr id="3" name="Marcador de contenido 2">
            <a:extLst>
              <a:ext uri="{FF2B5EF4-FFF2-40B4-BE49-F238E27FC236}">
                <a16:creationId xmlns:a16="http://schemas.microsoft.com/office/drawing/2014/main" id="{D4D482DF-814F-CC32-CAAF-CAAB09065A9B}"/>
              </a:ext>
            </a:extLst>
          </p:cNvPr>
          <p:cNvSpPr>
            <a:spLocks noGrp="1"/>
          </p:cNvSpPr>
          <p:nvPr>
            <p:ph idx="1"/>
          </p:nvPr>
        </p:nvSpPr>
        <p:spPr>
          <a:xfrm>
            <a:off x="684212" y="685800"/>
            <a:ext cx="10834278" cy="877529"/>
          </a:xfrm>
        </p:spPr>
        <p:txBody>
          <a:bodyPr>
            <a:normAutofit/>
          </a:bodyPr>
          <a:lstStyle/>
          <a:p>
            <a:r>
              <a:rPr lang="es-ES" sz="2400" b="1" dirty="0">
                <a:solidFill>
                  <a:schemeClr val="tx1"/>
                </a:solidFill>
              </a:rPr>
              <a:t>5. ÚLTIMOS CRITERIOS ADMINISTRATIVOS EMITIDOS POR LA DGT EN RELACIÓN CON EL RFEIB.</a:t>
            </a:r>
          </a:p>
        </p:txBody>
      </p:sp>
      <p:sp>
        <p:nvSpPr>
          <p:cNvPr id="5" name="CuadroTexto 4">
            <a:extLst>
              <a:ext uri="{FF2B5EF4-FFF2-40B4-BE49-F238E27FC236}">
                <a16:creationId xmlns:a16="http://schemas.microsoft.com/office/drawing/2014/main" id="{3293E12B-8275-86EF-E5B9-6A5138F62A7D}"/>
              </a:ext>
            </a:extLst>
          </p:cNvPr>
          <p:cNvSpPr txBox="1"/>
          <p:nvPr/>
        </p:nvSpPr>
        <p:spPr>
          <a:xfrm>
            <a:off x="677273" y="1563329"/>
            <a:ext cx="10834277" cy="4801314"/>
          </a:xfrm>
          <a:prstGeom prst="rect">
            <a:avLst/>
          </a:prstGeom>
          <a:noFill/>
        </p:spPr>
        <p:txBody>
          <a:bodyPr wrap="square" rtlCol="0">
            <a:spAutoFit/>
          </a:bodyPr>
          <a:lstStyle/>
          <a:p>
            <a:pPr marL="285750" indent="-285750" algn="just">
              <a:buFontTx/>
              <a:buChar char="-"/>
            </a:pPr>
            <a:r>
              <a:rPr lang="es-ES" b="1" u="sng" dirty="0"/>
              <a:t>3.- Materialización.</a:t>
            </a:r>
            <a:r>
              <a:rPr lang="es-ES" b="1" dirty="0"/>
              <a:t> V1844-24, V2003-24 y V2046-24</a:t>
            </a:r>
          </a:p>
          <a:p>
            <a:pPr marL="285750" indent="-285750" algn="just">
              <a:buFontTx/>
              <a:buChar char="-"/>
            </a:pPr>
            <a:endParaRPr lang="es-ES" dirty="0"/>
          </a:p>
          <a:p>
            <a:pPr algn="just"/>
            <a:r>
              <a:rPr lang="es-ES" dirty="0"/>
              <a:t>- </a:t>
            </a:r>
            <a:r>
              <a:rPr lang="es-ES" u="sng" dirty="0"/>
              <a:t>Distinción entre suelo y vuelo. </a:t>
            </a:r>
          </a:p>
          <a:p>
            <a:pPr algn="just"/>
            <a:endParaRPr lang="es-ES" dirty="0"/>
          </a:p>
          <a:p>
            <a:pPr algn="just"/>
            <a:r>
              <a:rPr lang="es-ES" dirty="0"/>
              <a:t>V2003-24: Entidad IB dedicada al comercio mayorista de fruta y verdura. Inversión en reforma.</a:t>
            </a:r>
          </a:p>
          <a:p>
            <a:pPr algn="just"/>
            <a:endParaRPr lang="es-ES" i="1" dirty="0"/>
          </a:p>
          <a:p>
            <a:pPr algn="just"/>
            <a:r>
              <a:rPr lang="es-ES" i="1" dirty="0"/>
              <a:t>“(…) en la parte correspondiente al suelo, en la medida en que la actividad desarrollada por la consultante (comercio al por mayor de frutas y verduras) no se encuentra incluida entre las actividades de las divisiones 1 a 4 de la sección primera de las tarifas del Impuesto sobre Actividades Económicas, la parte de la inversión correspondiente al </a:t>
            </a:r>
            <a:r>
              <a:rPr lang="es-ES" i="1" u="sng" dirty="0"/>
              <a:t>suelo</a:t>
            </a:r>
            <a:r>
              <a:rPr lang="es-ES" i="1" dirty="0"/>
              <a:t> no podría considerarse apta para materializar la RIB.</a:t>
            </a:r>
          </a:p>
          <a:p>
            <a:pPr algn="just"/>
            <a:endParaRPr lang="es-ES" i="1" dirty="0"/>
          </a:p>
          <a:p>
            <a:pPr algn="just"/>
            <a:r>
              <a:rPr lang="es-ES" i="1" dirty="0"/>
              <a:t>No obstante, en la medida en que la inversión realizada en 2023 por la consultante, consistente en obras de reforma y mejora del establecimiento mercantil, determine un mayor valor del activo, de acuerdo con la NRV 3ª del PGC, al suponer un aumento de su capacidad, productividad o alargamiento de su vida útil, sí constituiría una inversión apta a efectos de la materialización de la RIB, en la parte correspondiente al </a:t>
            </a:r>
            <a:r>
              <a:rPr lang="es-ES" i="1" u="sng" dirty="0"/>
              <a:t>vuelo</a:t>
            </a:r>
            <a:r>
              <a:rPr lang="es-ES" i="1" dirty="0"/>
              <a:t>. (…)”</a:t>
            </a:r>
          </a:p>
        </p:txBody>
      </p:sp>
      <p:sp>
        <p:nvSpPr>
          <p:cNvPr id="2" name="Marcador de número de diapositiva 1">
            <a:extLst>
              <a:ext uri="{FF2B5EF4-FFF2-40B4-BE49-F238E27FC236}">
                <a16:creationId xmlns:a16="http://schemas.microsoft.com/office/drawing/2014/main" id="{0444C11E-08D0-DEEB-9455-56FC072947F9}"/>
              </a:ext>
            </a:extLst>
          </p:cNvPr>
          <p:cNvSpPr>
            <a:spLocks noGrp="1"/>
          </p:cNvSpPr>
          <p:nvPr>
            <p:ph type="sldNum" sz="quarter" idx="12"/>
          </p:nvPr>
        </p:nvSpPr>
        <p:spPr/>
        <p:txBody>
          <a:bodyPr/>
          <a:lstStyle/>
          <a:p>
            <a:fld id="{79D70931-DA5E-4565-9A4E-F29B3B1CA2E0}" type="slidenum">
              <a:rPr lang="es-ES" smtClean="0">
                <a:solidFill>
                  <a:schemeClr val="bg1"/>
                </a:solidFill>
              </a:rPr>
              <a:t>33</a:t>
            </a:fld>
            <a:endParaRPr lang="es-ES" dirty="0">
              <a:solidFill>
                <a:schemeClr val="bg1"/>
              </a:solidFill>
            </a:endParaRPr>
          </a:p>
        </p:txBody>
      </p:sp>
    </p:spTree>
    <p:extLst>
      <p:ext uri="{BB962C8B-B14F-4D97-AF65-F5344CB8AC3E}">
        <p14:creationId xmlns:p14="http://schemas.microsoft.com/office/powerpoint/2010/main" val="4176839081"/>
      </p:ext>
    </p:extLst>
  </p:cSld>
  <p:clrMapOvr>
    <a:overrideClrMapping bg1="lt1" tx1="dk1" bg2="lt2" tx2="dk2" accent1="accent1" accent2="accent2" accent3="accent3" accent4="accent4" accent5="accent5" accent6="accent6" hlink="hlink" folHlink="folHlink"/>
  </p:clrMapOvr>
</p:sld>
</file>

<file path=ppt/slides/slide34.xml><?xml version="1.0" encoding="utf-8"?>
<p:sld xmlns:a="http://schemas.openxmlformats.org/drawingml/2006/main" xmlns:r="http://schemas.openxmlformats.org/officeDocument/2006/relationships" xmlns:p="http://schemas.openxmlformats.org/presentationml/2006/main">
  <p:cSld>
    <p:bg>
      <p:bgPr>
        <a:gradFill rotWithShape="1">
          <a:gsLst>
            <a:gs pos="10000">
              <a:schemeClr val="bg1">
                <a:tint val="97000"/>
                <a:hueMod val="92000"/>
                <a:satMod val="169000"/>
                <a:lumMod val="164000"/>
              </a:schemeClr>
            </a:gs>
            <a:gs pos="100000">
              <a:schemeClr val="bg1">
                <a:shade val="96000"/>
                <a:satMod val="120000"/>
                <a:lumMod val="90000"/>
              </a:schemeClr>
            </a:gs>
          </a:gsLst>
          <a:lin ang="6120000" scaled="1"/>
        </a:gradFill>
        <a:effectLst/>
      </p:bgPr>
    </p:bg>
    <p:spTree>
      <p:nvGrpSpPr>
        <p:cNvPr id="1" name="">
          <a:extLst>
            <a:ext uri="{FF2B5EF4-FFF2-40B4-BE49-F238E27FC236}">
              <a16:creationId xmlns:a16="http://schemas.microsoft.com/office/drawing/2014/main" id="{154D4E00-E3E0-63BA-E678-7CBFAA06A377}"/>
            </a:ext>
          </a:extLst>
        </p:cNvPr>
        <p:cNvGrpSpPr/>
        <p:nvPr/>
      </p:nvGrpSpPr>
      <p:grpSpPr>
        <a:xfrm>
          <a:off x="0" y="0"/>
          <a:ext cx="0" cy="0"/>
          <a:chOff x="0" y="0"/>
          <a:chExt cx="0" cy="0"/>
        </a:xfrm>
      </p:grpSpPr>
      <p:sp>
        <p:nvSpPr>
          <p:cNvPr id="8" name="Snip Diagonal Corner Rectangle 6">
            <a:extLst>
              <a:ext uri="{FF2B5EF4-FFF2-40B4-BE49-F238E27FC236}">
                <a16:creationId xmlns:a16="http://schemas.microsoft.com/office/drawing/2014/main" id="{7FEF81F1-A073-91E7-63E6-1AF371AD2311}"/>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925" y="2"/>
            <a:ext cx="12191075" cy="6857998"/>
          </a:xfrm>
          <a:prstGeom prst="rect">
            <a:avLst/>
          </a:prstGeom>
          <a:ln>
            <a:noFill/>
          </a:ln>
        </p:spPr>
        <p:style>
          <a:lnRef idx="2">
            <a:schemeClr val="accent2"/>
          </a:lnRef>
          <a:fillRef idx="1002">
            <a:schemeClr val="dk2"/>
          </a:fillRef>
          <a:effectRef idx="0">
            <a:schemeClr val="accent2"/>
          </a:effectRef>
          <a:fontRef idx="minor">
            <a:schemeClr val="dk1"/>
          </a:fontRef>
        </p:style>
        <p:txBody>
          <a:bodyPr wrap="square" rtlCol="0" anchor="ctr">
            <a:noAutofit/>
          </a:bodyPr>
          <a:lstStyle/>
          <a:p>
            <a:pPr algn="ctr"/>
            <a:endParaRPr lang="en-US"/>
          </a:p>
        </p:txBody>
      </p:sp>
      <p:sp useBgFill="1">
        <p:nvSpPr>
          <p:cNvPr id="10" name="Snip Single Corner Rectangle 17">
            <a:extLst>
              <a:ext uri="{FF2B5EF4-FFF2-40B4-BE49-F238E27FC236}">
                <a16:creationId xmlns:a16="http://schemas.microsoft.com/office/drawing/2014/main" id="{95C2F2B9-6CA7-D063-262D-66847B395929}"/>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0" y="1"/>
            <a:ext cx="12188825" cy="6857999"/>
          </a:xfrm>
          <a:prstGeom prst="snip1Rect">
            <a:avLst>
              <a:gd name="adj" fmla="val 50000"/>
            </a:avLst>
          </a:prstGeom>
          <a:ln>
            <a:noFill/>
          </a:ln>
          <a:effectLst/>
        </p:spPr>
        <p:style>
          <a:lnRef idx="2">
            <a:schemeClr val="accent1">
              <a:shade val="50000"/>
            </a:schemeClr>
          </a:lnRef>
          <a:fillRef idx="1003">
            <a:schemeClr val="dk2"/>
          </a:fillRef>
          <a:effectRef idx="0">
            <a:schemeClr val="accent1"/>
          </a:effectRef>
          <a:fontRef idx="minor">
            <a:schemeClr val="lt1"/>
          </a:fontRef>
        </p:style>
        <p:txBody>
          <a:bodyPr wrap="square" rtlCol="0" anchor="ctr">
            <a:noAutofit/>
          </a:bodyPr>
          <a:lstStyle/>
          <a:p>
            <a:pPr algn="ctr"/>
            <a:endParaRPr lang="en-US"/>
          </a:p>
        </p:txBody>
      </p:sp>
      <p:sp>
        <p:nvSpPr>
          <p:cNvPr id="3" name="Marcador de contenido 2">
            <a:extLst>
              <a:ext uri="{FF2B5EF4-FFF2-40B4-BE49-F238E27FC236}">
                <a16:creationId xmlns:a16="http://schemas.microsoft.com/office/drawing/2014/main" id="{738649C5-31CD-B748-20AD-9178A2899019}"/>
              </a:ext>
            </a:extLst>
          </p:cNvPr>
          <p:cNvSpPr>
            <a:spLocks noGrp="1"/>
          </p:cNvSpPr>
          <p:nvPr>
            <p:ph idx="1"/>
          </p:nvPr>
        </p:nvSpPr>
        <p:spPr>
          <a:xfrm>
            <a:off x="684212" y="685800"/>
            <a:ext cx="10834278" cy="877529"/>
          </a:xfrm>
        </p:spPr>
        <p:txBody>
          <a:bodyPr>
            <a:normAutofit/>
          </a:bodyPr>
          <a:lstStyle/>
          <a:p>
            <a:r>
              <a:rPr lang="es-ES" sz="2400" b="1" dirty="0">
                <a:solidFill>
                  <a:schemeClr val="tx1"/>
                </a:solidFill>
              </a:rPr>
              <a:t>5. ÚLTIMOS CRITERIOS ADMINISTRATIVOS EMITIDOS POR LA DGT EN RELACIÓN CON EL RFEIB.</a:t>
            </a:r>
          </a:p>
        </p:txBody>
      </p:sp>
      <p:sp>
        <p:nvSpPr>
          <p:cNvPr id="5" name="CuadroTexto 4">
            <a:extLst>
              <a:ext uri="{FF2B5EF4-FFF2-40B4-BE49-F238E27FC236}">
                <a16:creationId xmlns:a16="http://schemas.microsoft.com/office/drawing/2014/main" id="{F532ED98-B4EB-04EE-AB85-6AFBB992C96B}"/>
              </a:ext>
            </a:extLst>
          </p:cNvPr>
          <p:cNvSpPr txBox="1"/>
          <p:nvPr/>
        </p:nvSpPr>
        <p:spPr>
          <a:xfrm>
            <a:off x="677273" y="1563329"/>
            <a:ext cx="11239424" cy="4801314"/>
          </a:xfrm>
          <a:prstGeom prst="rect">
            <a:avLst/>
          </a:prstGeom>
          <a:noFill/>
        </p:spPr>
        <p:txBody>
          <a:bodyPr wrap="square" rtlCol="0">
            <a:spAutoFit/>
          </a:bodyPr>
          <a:lstStyle/>
          <a:p>
            <a:pPr marL="285750" indent="-285750" algn="just">
              <a:buFontTx/>
              <a:buChar char="-"/>
            </a:pPr>
            <a:r>
              <a:rPr lang="es-ES" b="1" u="sng" dirty="0"/>
              <a:t>3.- Materialización.</a:t>
            </a:r>
            <a:r>
              <a:rPr lang="es-ES" b="1" dirty="0"/>
              <a:t> V1844-24, V2003-24, V0340-25 y V2046-24</a:t>
            </a:r>
          </a:p>
          <a:p>
            <a:pPr marL="285750" indent="-285750" algn="just">
              <a:buFontTx/>
              <a:buChar char="-"/>
            </a:pPr>
            <a:endParaRPr lang="es-ES" dirty="0"/>
          </a:p>
          <a:p>
            <a:pPr marL="285750" indent="-285750" algn="just">
              <a:buFontTx/>
              <a:buChar char="-"/>
            </a:pPr>
            <a:r>
              <a:rPr lang="es-ES" u="sng" dirty="0"/>
              <a:t>Uso y destino del elemento – Arrendamiento/Cesión.</a:t>
            </a:r>
          </a:p>
          <a:p>
            <a:pPr algn="just"/>
            <a:endParaRPr lang="es-ES" u="sng" dirty="0"/>
          </a:p>
          <a:p>
            <a:pPr algn="just"/>
            <a:r>
              <a:rPr lang="es-ES" dirty="0"/>
              <a:t>V2046-24: Entidad IB dedicada a restauración. Inversión en inmueble para ceder uso a empleados.</a:t>
            </a:r>
          </a:p>
          <a:p>
            <a:pPr algn="just"/>
            <a:endParaRPr lang="es-ES" dirty="0"/>
          </a:p>
          <a:p>
            <a:pPr algn="just"/>
            <a:r>
              <a:rPr lang="es-ES" i="1" dirty="0"/>
              <a:t>“Si bien el elemento en que se pretende invertir se encuentra sito en Illes Baleares y está afecto a la actividad económica desarrollada por la entidad consultante, no obstante, con arreglo a lo dispuesto en el punto 8 del apartado 4 de la DA 70 de la LPGE 2023, no puede considerarse como inversión apta, a efectos de la materialización de la RIB, en la medida en que el elemento patrimonial en que se ha materializado (o se va a materializar) la Reserva para Inversiones en Illes Balears debe permanecer en funcionamiento en la empresa del adquirente durante cinco años como mínimo, sin ser objeto de transmisión, arrendamiento o cesión a terceros para su uso. Por tanto, dado que, en el supuesto concreto planteado, la inversión en el inmueble se destinará únicamente y exclusivamente a ser cedido a sus trabajadores, no se considerará apta a efectos de la materialización de la RIB.”</a:t>
            </a:r>
          </a:p>
          <a:p>
            <a:pPr algn="just"/>
            <a:endParaRPr lang="es-ES" dirty="0"/>
          </a:p>
        </p:txBody>
      </p:sp>
      <p:sp>
        <p:nvSpPr>
          <p:cNvPr id="2" name="Marcador de número de diapositiva 1">
            <a:extLst>
              <a:ext uri="{FF2B5EF4-FFF2-40B4-BE49-F238E27FC236}">
                <a16:creationId xmlns:a16="http://schemas.microsoft.com/office/drawing/2014/main" id="{527033D6-1699-B73E-BBD5-3DA3E9162304}"/>
              </a:ext>
            </a:extLst>
          </p:cNvPr>
          <p:cNvSpPr>
            <a:spLocks noGrp="1"/>
          </p:cNvSpPr>
          <p:nvPr>
            <p:ph type="sldNum" sz="quarter" idx="12"/>
          </p:nvPr>
        </p:nvSpPr>
        <p:spPr/>
        <p:txBody>
          <a:bodyPr/>
          <a:lstStyle/>
          <a:p>
            <a:fld id="{79D70931-DA5E-4565-9A4E-F29B3B1CA2E0}" type="slidenum">
              <a:rPr lang="es-ES" smtClean="0">
                <a:solidFill>
                  <a:schemeClr val="bg1"/>
                </a:solidFill>
              </a:rPr>
              <a:t>34</a:t>
            </a:fld>
            <a:endParaRPr lang="es-ES" dirty="0">
              <a:solidFill>
                <a:schemeClr val="bg1"/>
              </a:solidFill>
            </a:endParaRPr>
          </a:p>
        </p:txBody>
      </p:sp>
    </p:spTree>
    <p:extLst>
      <p:ext uri="{BB962C8B-B14F-4D97-AF65-F5344CB8AC3E}">
        <p14:creationId xmlns:p14="http://schemas.microsoft.com/office/powerpoint/2010/main" val="740266311"/>
      </p:ext>
    </p:extLst>
  </p:cSld>
  <p:clrMapOvr>
    <a:overrideClrMapping bg1="lt1" tx1="dk1" bg2="lt2" tx2="dk2" accent1="accent1" accent2="accent2" accent3="accent3" accent4="accent4" accent5="accent5" accent6="accent6" hlink="hlink" folHlink="folHlink"/>
  </p:clrMapOvr>
</p:sld>
</file>

<file path=ppt/slides/slide35.xml><?xml version="1.0" encoding="utf-8"?>
<p:sld xmlns:a="http://schemas.openxmlformats.org/drawingml/2006/main" xmlns:r="http://schemas.openxmlformats.org/officeDocument/2006/relationships" xmlns:p="http://schemas.openxmlformats.org/presentationml/2006/main">
  <p:cSld>
    <p:bg>
      <p:bgPr>
        <a:gradFill rotWithShape="1">
          <a:gsLst>
            <a:gs pos="10000">
              <a:schemeClr val="bg1">
                <a:tint val="97000"/>
                <a:hueMod val="92000"/>
                <a:satMod val="169000"/>
                <a:lumMod val="164000"/>
              </a:schemeClr>
            </a:gs>
            <a:gs pos="100000">
              <a:schemeClr val="bg1">
                <a:shade val="96000"/>
                <a:satMod val="120000"/>
                <a:lumMod val="90000"/>
              </a:schemeClr>
            </a:gs>
          </a:gsLst>
          <a:lin ang="6120000" scaled="1"/>
        </a:gradFill>
        <a:effectLst/>
      </p:bgPr>
    </p:bg>
    <p:spTree>
      <p:nvGrpSpPr>
        <p:cNvPr id="1" name="">
          <a:extLst>
            <a:ext uri="{FF2B5EF4-FFF2-40B4-BE49-F238E27FC236}">
              <a16:creationId xmlns:a16="http://schemas.microsoft.com/office/drawing/2014/main" id="{4CE017D1-5685-3FF8-11F4-BE49DC4471C1}"/>
            </a:ext>
          </a:extLst>
        </p:cNvPr>
        <p:cNvGrpSpPr/>
        <p:nvPr/>
      </p:nvGrpSpPr>
      <p:grpSpPr>
        <a:xfrm>
          <a:off x="0" y="0"/>
          <a:ext cx="0" cy="0"/>
          <a:chOff x="0" y="0"/>
          <a:chExt cx="0" cy="0"/>
        </a:xfrm>
      </p:grpSpPr>
      <p:sp>
        <p:nvSpPr>
          <p:cNvPr id="8" name="Snip Diagonal Corner Rectangle 6">
            <a:extLst>
              <a:ext uri="{FF2B5EF4-FFF2-40B4-BE49-F238E27FC236}">
                <a16:creationId xmlns:a16="http://schemas.microsoft.com/office/drawing/2014/main" id="{1684B9DB-0829-2A4E-CA2C-DE24B1DFF5CA}"/>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925" y="2"/>
            <a:ext cx="12191075" cy="6857998"/>
          </a:xfrm>
          <a:prstGeom prst="rect">
            <a:avLst/>
          </a:prstGeom>
          <a:ln>
            <a:noFill/>
          </a:ln>
        </p:spPr>
        <p:style>
          <a:lnRef idx="2">
            <a:schemeClr val="accent2"/>
          </a:lnRef>
          <a:fillRef idx="1002">
            <a:schemeClr val="dk2"/>
          </a:fillRef>
          <a:effectRef idx="0">
            <a:schemeClr val="accent2"/>
          </a:effectRef>
          <a:fontRef idx="minor">
            <a:schemeClr val="dk1"/>
          </a:fontRef>
        </p:style>
        <p:txBody>
          <a:bodyPr wrap="square" rtlCol="0" anchor="ctr">
            <a:noAutofit/>
          </a:bodyPr>
          <a:lstStyle/>
          <a:p>
            <a:pPr algn="ctr"/>
            <a:endParaRPr lang="en-US"/>
          </a:p>
        </p:txBody>
      </p:sp>
      <p:sp useBgFill="1">
        <p:nvSpPr>
          <p:cNvPr id="10" name="Snip Single Corner Rectangle 17">
            <a:extLst>
              <a:ext uri="{FF2B5EF4-FFF2-40B4-BE49-F238E27FC236}">
                <a16:creationId xmlns:a16="http://schemas.microsoft.com/office/drawing/2014/main" id="{07D3E702-6C49-B347-9A54-E9AC62B963A2}"/>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0" y="1"/>
            <a:ext cx="12188825" cy="6857999"/>
          </a:xfrm>
          <a:prstGeom prst="snip1Rect">
            <a:avLst>
              <a:gd name="adj" fmla="val 50000"/>
            </a:avLst>
          </a:prstGeom>
          <a:ln>
            <a:noFill/>
          </a:ln>
          <a:effectLst/>
        </p:spPr>
        <p:style>
          <a:lnRef idx="2">
            <a:schemeClr val="accent1">
              <a:shade val="50000"/>
            </a:schemeClr>
          </a:lnRef>
          <a:fillRef idx="1003">
            <a:schemeClr val="dk2"/>
          </a:fillRef>
          <a:effectRef idx="0">
            <a:schemeClr val="accent1"/>
          </a:effectRef>
          <a:fontRef idx="minor">
            <a:schemeClr val="lt1"/>
          </a:fontRef>
        </p:style>
        <p:txBody>
          <a:bodyPr wrap="square" rtlCol="0" anchor="ctr">
            <a:noAutofit/>
          </a:bodyPr>
          <a:lstStyle/>
          <a:p>
            <a:pPr algn="ctr"/>
            <a:endParaRPr lang="en-US"/>
          </a:p>
        </p:txBody>
      </p:sp>
      <p:sp>
        <p:nvSpPr>
          <p:cNvPr id="3" name="Marcador de contenido 2">
            <a:extLst>
              <a:ext uri="{FF2B5EF4-FFF2-40B4-BE49-F238E27FC236}">
                <a16:creationId xmlns:a16="http://schemas.microsoft.com/office/drawing/2014/main" id="{0BB3AEC9-10C8-DDF8-7E4C-B3E57570721E}"/>
              </a:ext>
            </a:extLst>
          </p:cNvPr>
          <p:cNvSpPr>
            <a:spLocks noGrp="1"/>
          </p:cNvSpPr>
          <p:nvPr>
            <p:ph idx="1"/>
          </p:nvPr>
        </p:nvSpPr>
        <p:spPr>
          <a:xfrm>
            <a:off x="677273" y="2311145"/>
            <a:ext cx="10834278" cy="877529"/>
          </a:xfrm>
        </p:spPr>
        <p:txBody>
          <a:bodyPr>
            <a:normAutofit/>
          </a:bodyPr>
          <a:lstStyle/>
          <a:p>
            <a:pPr marL="0" indent="0" algn="ctr">
              <a:buNone/>
            </a:pPr>
            <a:r>
              <a:rPr lang="es-ES" sz="4000" b="1" dirty="0">
                <a:solidFill>
                  <a:schemeClr val="tx1"/>
                </a:solidFill>
              </a:rPr>
              <a:t>¡GRACIAS!</a:t>
            </a:r>
          </a:p>
        </p:txBody>
      </p:sp>
      <p:sp>
        <p:nvSpPr>
          <p:cNvPr id="2" name="Marcador de número de diapositiva 1">
            <a:extLst>
              <a:ext uri="{FF2B5EF4-FFF2-40B4-BE49-F238E27FC236}">
                <a16:creationId xmlns:a16="http://schemas.microsoft.com/office/drawing/2014/main" id="{662D9A51-ED83-EBAC-8F70-E5D9168F0876}"/>
              </a:ext>
            </a:extLst>
          </p:cNvPr>
          <p:cNvSpPr>
            <a:spLocks noGrp="1"/>
          </p:cNvSpPr>
          <p:nvPr>
            <p:ph type="sldNum" sz="quarter" idx="12"/>
          </p:nvPr>
        </p:nvSpPr>
        <p:spPr/>
        <p:txBody>
          <a:bodyPr/>
          <a:lstStyle/>
          <a:p>
            <a:fld id="{79D70931-DA5E-4565-9A4E-F29B3B1CA2E0}" type="slidenum">
              <a:rPr lang="es-ES" smtClean="0">
                <a:solidFill>
                  <a:schemeClr val="bg1"/>
                </a:solidFill>
              </a:rPr>
              <a:t>35</a:t>
            </a:fld>
            <a:endParaRPr lang="es-ES" dirty="0">
              <a:solidFill>
                <a:schemeClr val="bg1"/>
              </a:solidFill>
            </a:endParaRPr>
          </a:p>
        </p:txBody>
      </p:sp>
      <p:sp>
        <p:nvSpPr>
          <p:cNvPr id="4" name="CuadroTexto 3">
            <a:extLst>
              <a:ext uri="{FF2B5EF4-FFF2-40B4-BE49-F238E27FC236}">
                <a16:creationId xmlns:a16="http://schemas.microsoft.com/office/drawing/2014/main" id="{0D6B7F58-D204-AC1E-5FC7-68377C352114}"/>
              </a:ext>
            </a:extLst>
          </p:cNvPr>
          <p:cNvSpPr txBox="1"/>
          <p:nvPr/>
        </p:nvSpPr>
        <p:spPr>
          <a:xfrm>
            <a:off x="677273" y="3721855"/>
            <a:ext cx="11035393" cy="1323439"/>
          </a:xfrm>
          <a:prstGeom prst="rect">
            <a:avLst/>
          </a:prstGeom>
          <a:noFill/>
        </p:spPr>
        <p:txBody>
          <a:bodyPr wrap="none" rtlCol="0">
            <a:spAutoFit/>
          </a:bodyPr>
          <a:lstStyle/>
          <a:p>
            <a:r>
              <a:rPr lang="es-ES" sz="2000" dirty="0"/>
              <a:t>*** No dudéis en plantear consultas tributarias, es la mejor forma de obtener seguridad </a:t>
            </a:r>
          </a:p>
          <a:p>
            <a:r>
              <a:rPr lang="es-ES" sz="2000" dirty="0"/>
              <a:t>y de que aprendamos todos juntos… </a:t>
            </a:r>
          </a:p>
          <a:p>
            <a:endParaRPr lang="es-ES" sz="2000" dirty="0"/>
          </a:p>
          <a:p>
            <a:r>
              <a:rPr lang="es-ES" sz="2000" dirty="0"/>
              <a:t>La Dirección General de Tributos está a vuestra disposición.</a:t>
            </a:r>
          </a:p>
        </p:txBody>
      </p:sp>
    </p:spTree>
    <p:extLst>
      <p:ext uri="{BB962C8B-B14F-4D97-AF65-F5344CB8AC3E}">
        <p14:creationId xmlns:p14="http://schemas.microsoft.com/office/powerpoint/2010/main" val="4178436944"/>
      </p:ext>
    </p:extLst>
  </p:cSld>
  <p:clrMapOvr>
    <a:overrideClrMapping bg1="lt1" tx1="dk1" bg2="lt2" tx2="dk2" accent1="accent1" accent2="accent2" accent3="accent3" accent4="accent4" accent5="accent5" accent6="accent6" hlink="hlink" folHlink="folHlink"/>
  </p:clrMapOvr>
</p:sld>
</file>

<file path=ppt/slides/slide4.xml><?xml version="1.0" encoding="utf-8"?>
<p:sld xmlns:a="http://schemas.openxmlformats.org/drawingml/2006/main" xmlns:r="http://schemas.openxmlformats.org/officeDocument/2006/relationships" xmlns:p="http://schemas.openxmlformats.org/presentationml/2006/main">
  <p:cSld>
    <p:bg>
      <p:bgPr>
        <a:gradFill rotWithShape="1">
          <a:gsLst>
            <a:gs pos="10000">
              <a:schemeClr val="bg1">
                <a:tint val="97000"/>
                <a:hueMod val="92000"/>
                <a:satMod val="169000"/>
                <a:lumMod val="164000"/>
              </a:schemeClr>
            </a:gs>
            <a:gs pos="100000">
              <a:schemeClr val="bg1">
                <a:shade val="96000"/>
                <a:satMod val="120000"/>
                <a:lumMod val="90000"/>
              </a:schemeClr>
            </a:gs>
          </a:gsLst>
          <a:lin ang="6120000" scaled="1"/>
        </a:gradFill>
        <a:effectLst/>
      </p:bgPr>
    </p:bg>
    <p:spTree>
      <p:nvGrpSpPr>
        <p:cNvPr id="1" name="">
          <a:extLst>
            <a:ext uri="{FF2B5EF4-FFF2-40B4-BE49-F238E27FC236}">
              <a16:creationId xmlns:a16="http://schemas.microsoft.com/office/drawing/2014/main" id="{F1D7AB8B-853A-7072-4347-9093B8A3A5E6}"/>
            </a:ext>
          </a:extLst>
        </p:cNvPr>
        <p:cNvGrpSpPr/>
        <p:nvPr/>
      </p:nvGrpSpPr>
      <p:grpSpPr>
        <a:xfrm>
          <a:off x="0" y="0"/>
          <a:ext cx="0" cy="0"/>
          <a:chOff x="0" y="0"/>
          <a:chExt cx="0" cy="0"/>
        </a:xfrm>
      </p:grpSpPr>
      <p:sp>
        <p:nvSpPr>
          <p:cNvPr id="8" name="Snip Diagonal Corner Rectangle 6">
            <a:extLst>
              <a:ext uri="{FF2B5EF4-FFF2-40B4-BE49-F238E27FC236}">
                <a16:creationId xmlns:a16="http://schemas.microsoft.com/office/drawing/2014/main" id="{CED48702-18C4-9E55-DEE4-C6AFA9A9E0B3}"/>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925" y="2"/>
            <a:ext cx="12191075" cy="6857998"/>
          </a:xfrm>
          <a:prstGeom prst="rect">
            <a:avLst/>
          </a:prstGeom>
          <a:ln>
            <a:noFill/>
          </a:ln>
        </p:spPr>
        <p:style>
          <a:lnRef idx="2">
            <a:schemeClr val="accent2"/>
          </a:lnRef>
          <a:fillRef idx="1002">
            <a:schemeClr val="dk2"/>
          </a:fillRef>
          <a:effectRef idx="0">
            <a:schemeClr val="accent2"/>
          </a:effectRef>
          <a:fontRef idx="minor">
            <a:schemeClr val="dk1"/>
          </a:fontRef>
        </p:style>
        <p:txBody>
          <a:bodyPr wrap="square" rtlCol="0" anchor="ctr">
            <a:noAutofit/>
          </a:bodyPr>
          <a:lstStyle/>
          <a:p>
            <a:pPr algn="ctr"/>
            <a:endParaRPr lang="en-US"/>
          </a:p>
        </p:txBody>
      </p:sp>
      <p:sp useBgFill="1">
        <p:nvSpPr>
          <p:cNvPr id="10" name="Snip Single Corner Rectangle 17">
            <a:extLst>
              <a:ext uri="{FF2B5EF4-FFF2-40B4-BE49-F238E27FC236}">
                <a16:creationId xmlns:a16="http://schemas.microsoft.com/office/drawing/2014/main" id="{36B2D75A-A3FB-2849-6EAC-2DA629DDC4D1}"/>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0" y="1"/>
            <a:ext cx="12188825" cy="6857999"/>
          </a:xfrm>
          <a:prstGeom prst="snip1Rect">
            <a:avLst>
              <a:gd name="adj" fmla="val 50000"/>
            </a:avLst>
          </a:prstGeom>
          <a:ln>
            <a:noFill/>
          </a:ln>
          <a:effectLst/>
        </p:spPr>
        <p:style>
          <a:lnRef idx="2">
            <a:schemeClr val="accent1">
              <a:shade val="50000"/>
            </a:schemeClr>
          </a:lnRef>
          <a:fillRef idx="1003">
            <a:schemeClr val="dk2"/>
          </a:fillRef>
          <a:effectRef idx="0">
            <a:schemeClr val="accent1"/>
          </a:effectRef>
          <a:fontRef idx="minor">
            <a:schemeClr val="lt1"/>
          </a:fontRef>
        </p:style>
        <p:txBody>
          <a:bodyPr wrap="square" rtlCol="0" anchor="ctr">
            <a:noAutofit/>
          </a:bodyPr>
          <a:lstStyle/>
          <a:p>
            <a:pPr algn="ctr"/>
            <a:endParaRPr lang="en-US"/>
          </a:p>
        </p:txBody>
      </p:sp>
      <p:sp>
        <p:nvSpPr>
          <p:cNvPr id="3" name="Marcador de contenido 2">
            <a:extLst>
              <a:ext uri="{FF2B5EF4-FFF2-40B4-BE49-F238E27FC236}">
                <a16:creationId xmlns:a16="http://schemas.microsoft.com/office/drawing/2014/main" id="{9AE9F350-51F6-761A-A0A0-C4B539BE49EC}"/>
              </a:ext>
            </a:extLst>
          </p:cNvPr>
          <p:cNvSpPr>
            <a:spLocks noGrp="1"/>
          </p:cNvSpPr>
          <p:nvPr>
            <p:ph idx="1"/>
          </p:nvPr>
        </p:nvSpPr>
        <p:spPr>
          <a:xfrm>
            <a:off x="684212" y="685800"/>
            <a:ext cx="10834278" cy="877529"/>
          </a:xfrm>
        </p:spPr>
        <p:txBody>
          <a:bodyPr>
            <a:normAutofit/>
          </a:bodyPr>
          <a:lstStyle/>
          <a:p>
            <a:r>
              <a:rPr lang="es-ES" sz="2400" b="1" dirty="0">
                <a:solidFill>
                  <a:schemeClr val="tx1"/>
                </a:solidFill>
              </a:rPr>
              <a:t>2. RESUMEN DE LA RESERVA PARA INVERSIONES EN ILLES BALEARS Y SU DESARROLLO REGLAMENTARIO.</a:t>
            </a:r>
          </a:p>
        </p:txBody>
      </p:sp>
      <p:sp>
        <p:nvSpPr>
          <p:cNvPr id="5" name="CuadroTexto 4">
            <a:extLst>
              <a:ext uri="{FF2B5EF4-FFF2-40B4-BE49-F238E27FC236}">
                <a16:creationId xmlns:a16="http://schemas.microsoft.com/office/drawing/2014/main" id="{C2737D5F-41AA-9789-28E1-7A86DBD0F47C}"/>
              </a:ext>
            </a:extLst>
          </p:cNvPr>
          <p:cNvSpPr txBox="1"/>
          <p:nvPr/>
        </p:nvSpPr>
        <p:spPr>
          <a:xfrm>
            <a:off x="677273" y="1563329"/>
            <a:ext cx="10834277" cy="6093976"/>
          </a:xfrm>
          <a:prstGeom prst="rect">
            <a:avLst/>
          </a:prstGeom>
          <a:noFill/>
        </p:spPr>
        <p:txBody>
          <a:bodyPr wrap="square" rtlCol="0">
            <a:spAutoFit/>
          </a:bodyPr>
          <a:lstStyle/>
          <a:p>
            <a:pPr algn="just"/>
            <a:r>
              <a:rPr lang="es-ES" sz="2400" dirty="0"/>
              <a:t>DA 70 de la LPGE 2023, Cuatro y arts. 2-24 del RRFEIB.</a:t>
            </a:r>
          </a:p>
          <a:p>
            <a:pPr algn="just"/>
            <a:endParaRPr lang="es-ES" sz="1100" dirty="0"/>
          </a:p>
          <a:p>
            <a:pPr marL="285750" indent="-285750" algn="just">
              <a:buFontTx/>
              <a:buChar char="-"/>
            </a:pPr>
            <a:r>
              <a:rPr lang="es-ES" u="sng" dirty="0"/>
              <a:t>Concepto y contribuyentes</a:t>
            </a:r>
            <a:r>
              <a:rPr lang="es-ES" dirty="0"/>
              <a:t>. DA 70. Cuatro 1 y arts. 2, 3, 20 y 21 RRFEIB.</a:t>
            </a:r>
          </a:p>
          <a:p>
            <a:pPr marL="285750" indent="-285750" algn="just">
              <a:buFontTx/>
              <a:buChar char="-"/>
            </a:pPr>
            <a:r>
              <a:rPr lang="es-ES" u="sng" dirty="0"/>
              <a:t>Reserva</a:t>
            </a:r>
            <a:r>
              <a:rPr lang="es-ES" dirty="0"/>
              <a:t>. DA 70. Cuatro 3.</a:t>
            </a:r>
          </a:p>
          <a:p>
            <a:pPr marL="285750" indent="-285750" algn="just">
              <a:buFontTx/>
              <a:buChar char="-"/>
            </a:pPr>
            <a:r>
              <a:rPr lang="es-ES" u="sng" dirty="0"/>
              <a:t>Importe y limite. Cuantificación. </a:t>
            </a:r>
            <a:r>
              <a:rPr lang="es-ES" dirty="0"/>
              <a:t>DA 70. Cuatro 2 y art. 4 y 22 RRFEIB.</a:t>
            </a:r>
          </a:p>
          <a:p>
            <a:pPr marL="285750" indent="-285750" algn="just">
              <a:buFontTx/>
              <a:buChar char="-"/>
            </a:pPr>
            <a:r>
              <a:rPr lang="es-ES" u="sng" dirty="0"/>
              <a:t>Aplicación de la RIB / dotación de la reserva</a:t>
            </a:r>
            <a:r>
              <a:rPr lang="es-ES" dirty="0"/>
              <a:t>. </a:t>
            </a:r>
          </a:p>
          <a:p>
            <a:pPr marL="285750" indent="-285750" algn="just">
              <a:buFontTx/>
              <a:buChar char="-"/>
            </a:pPr>
            <a:r>
              <a:rPr lang="es-ES" u="sng" dirty="0"/>
              <a:t>Materialización. Plazo y tipos de inversiones</a:t>
            </a:r>
            <a:r>
              <a:rPr lang="es-ES" dirty="0"/>
              <a:t>. DA 70. Cuatro 4 y arts. 5-12, 14 y 16-18 RRFEIB.</a:t>
            </a:r>
          </a:p>
          <a:p>
            <a:pPr marL="285750" indent="-285750" algn="just">
              <a:buFontTx/>
              <a:buChar char="-"/>
            </a:pPr>
            <a:r>
              <a:rPr lang="es-ES" u="sng" dirty="0"/>
              <a:t>Materialización. Situación de las inversiones. Cuantificación. Aplicación temporal</a:t>
            </a:r>
            <a:r>
              <a:rPr lang="es-ES" dirty="0"/>
              <a:t>. DA 70. Cuatro 5-7 y arts. 12,13,18 y 19 RRFEIB. </a:t>
            </a:r>
          </a:p>
          <a:p>
            <a:pPr marL="285750" indent="-285750" algn="just">
              <a:buFontTx/>
              <a:buChar char="-"/>
            </a:pPr>
            <a:r>
              <a:rPr lang="es-ES" u="sng" dirty="0"/>
              <a:t>Materialización. Permanencia de las inversiones. Arrendamiento</a:t>
            </a:r>
            <a:r>
              <a:rPr lang="es-ES" dirty="0"/>
              <a:t>. DA 70. Cuatro 8 y 9 y art. 15 RRFEIB.</a:t>
            </a:r>
          </a:p>
          <a:p>
            <a:pPr marL="285750" indent="-285750" algn="just">
              <a:buFontTx/>
              <a:buChar char="-"/>
            </a:pPr>
            <a:r>
              <a:rPr lang="es-ES" u="sng" dirty="0"/>
              <a:t>Materialización. Inversiones anticipadas</a:t>
            </a:r>
            <a:r>
              <a:rPr lang="es-ES" dirty="0"/>
              <a:t>. DA 70. Cuatro 10.</a:t>
            </a:r>
          </a:p>
          <a:p>
            <a:pPr marL="285750" indent="-285750" algn="just">
              <a:buFontTx/>
              <a:buChar char="-"/>
            </a:pPr>
            <a:r>
              <a:rPr lang="es-ES" u="sng" dirty="0"/>
              <a:t>Incompatibilidades</a:t>
            </a:r>
            <a:r>
              <a:rPr lang="es-ES" dirty="0"/>
              <a:t>. DA 70. Cuatro 11 y art. 23 RRFEIB.</a:t>
            </a:r>
          </a:p>
          <a:p>
            <a:pPr marL="285750" indent="-285750" algn="just">
              <a:buFontTx/>
              <a:buChar char="-"/>
            </a:pPr>
            <a:r>
              <a:rPr lang="es-ES" u="sng" dirty="0"/>
              <a:t>Memoria</a:t>
            </a:r>
            <a:r>
              <a:rPr lang="es-ES" dirty="0"/>
              <a:t>. DA 70. Cuatro 12 y art. 24 RRFEIB.</a:t>
            </a:r>
          </a:p>
          <a:p>
            <a:pPr marL="285750" indent="-285750" algn="just">
              <a:buFontTx/>
              <a:buChar char="-"/>
            </a:pPr>
            <a:r>
              <a:rPr lang="es-ES" u="sng" dirty="0"/>
              <a:t>IRPF</a:t>
            </a:r>
            <a:r>
              <a:rPr lang="es-ES" dirty="0"/>
              <a:t>. DA 70. Cuatro 13 y art. 2 RRFEIB.</a:t>
            </a:r>
          </a:p>
          <a:p>
            <a:pPr marL="285750" indent="-285750" algn="just">
              <a:buFontTx/>
              <a:buChar char="-"/>
            </a:pPr>
            <a:r>
              <a:rPr lang="es-ES" u="sng" dirty="0"/>
              <a:t>Incumplimiento. Reintegración</a:t>
            </a:r>
            <a:r>
              <a:rPr lang="es-ES" dirty="0"/>
              <a:t>. DA 70. Cuatro 14.</a:t>
            </a:r>
          </a:p>
          <a:p>
            <a:pPr marL="285750" indent="-285750" algn="just">
              <a:buFontTx/>
              <a:buChar char="-"/>
            </a:pPr>
            <a:r>
              <a:rPr lang="es-ES" u="sng" dirty="0"/>
              <a:t>Infracciones tributarias</a:t>
            </a:r>
            <a:r>
              <a:rPr lang="es-ES" dirty="0"/>
              <a:t>. DA 70. Cuatro 15.</a:t>
            </a:r>
          </a:p>
          <a:p>
            <a:pPr marL="285750" indent="-285750" algn="just">
              <a:buFontTx/>
              <a:buChar char="-"/>
            </a:pPr>
            <a:r>
              <a:rPr lang="es-ES" u="sng" dirty="0"/>
              <a:t>Desarrollo reglamentario</a:t>
            </a:r>
            <a:r>
              <a:rPr lang="es-ES" dirty="0"/>
              <a:t>. DA 70. Cuatro 16.</a:t>
            </a:r>
          </a:p>
          <a:p>
            <a:pPr marL="285750" indent="-285750">
              <a:buFontTx/>
              <a:buChar char="-"/>
            </a:pPr>
            <a:endParaRPr lang="es-ES" dirty="0"/>
          </a:p>
          <a:p>
            <a:pPr marL="285750" indent="-285750">
              <a:buFontTx/>
              <a:buChar char="-"/>
            </a:pPr>
            <a:endParaRPr lang="es-ES" dirty="0"/>
          </a:p>
          <a:p>
            <a:pPr marL="285750" indent="-285750">
              <a:buFontTx/>
              <a:buChar char="-"/>
            </a:pPr>
            <a:endParaRPr lang="es-ES" dirty="0"/>
          </a:p>
        </p:txBody>
      </p:sp>
      <p:sp>
        <p:nvSpPr>
          <p:cNvPr id="2" name="Marcador de número de diapositiva 1">
            <a:extLst>
              <a:ext uri="{FF2B5EF4-FFF2-40B4-BE49-F238E27FC236}">
                <a16:creationId xmlns:a16="http://schemas.microsoft.com/office/drawing/2014/main" id="{E7A5564F-11F6-13F7-D2CE-0555554C262D}"/>
              </a:ext>
            </a:extLst>
          </p:cNvPr>
          <p:cNvSpPr>
            <a:spLocks noGrp="1"/>
          </p:cNvSpPr>
          <p:nvPr>
            <p:ph type="sldNum" sz="quarter" idx="12"/>
          </p:nvPr>
        </p:nvSpPr>
        <p:spPr/>
        <p:txBody>
          <a:bodyPr/>
          <a:lstStyle/>
          <a:p>
            <a:fld id="{79D70931-DA5E-4565-9A4E-F29B3B1CA2E0}" type="slidenum">
              <a:rPr lang="es-ES" smtClean="0">
                <a:solidFill>
                  <a:schemeClr val="bg1"/>
                </a:solidFill>
              </a:rPr>
              <a:t>4</a:t>
            </a:fld>
            <a:endParaRPr lang="es-ES" dirty="0">
              <a:solidFill>
                <a:schemeClr val="bg1"/>
              </a:solidFill>
            </a:endParaRPr>
          </a:p>
        </p:txBody>
      </p:sp>
    </p:spTree>
    <p:extLst>
      <p:ext uri="{BB962C8B-B14F-4D97-AF65-F5344CB8AC3E}">
        <p14:creationId xmlns:p14="http://schemas.microsoft.com/office/powerpoint/2010/main" val="1241118699"/>
      </p:ext>
    </p:extLst>
  </p:cSld>
  <p:clrMapOvr>
    <a:overrideClrMapping bg1="lt1" tx1="dk1" bg2="lt2" tx2="dk2" accent1="accent1" accent2="accent2" accent3="accent3" accent4="accent4" accent5="accent5" accent6="accent6" hlink="hlink" folHlink="folHlink"/>
  </p:clrMapOvr>
</p:sld>
</file>

<file path=ppt/slides/slide5.xml><?xml version="1.0" encoding="utf-8"?>
<p:sld xmlns:a="http://schemas.openxmlformats.org/drawingml/2006/main" xmlns:r="http://schemas.openxmlformats.org/officeDocument/2006/relationships" xmlns:p="http://schemas.openxmlformats.org/presentationml/2006/main">
  <p:cSld>
    <p:bg>
      <p:bgPr>
        <a:gradFill rotWithShape="1">
          <a:gsLst>
            <a:gs pos="10000">
              <a:schemeClr val="bg1">
                <a:tint val="97000"/>
                <a:hueMod val="92000"/>
                <a:satMod val="169000"/>
                <a:lumMod val="164000"/>
              </a:schemeClr>
            </a:gs>
            <a:gs pos="100000">
              <a:schemeClr val="bg1">
                <a:shade val="96000"/>
                <a:satMod val="120000"/>
                <a:lumMod val="90000"/>
              </a:schemeClr>
            </a:gs>
          </a:gsLst>
          <a:lin ang="6120000" scaled="1"/>
        </a:gradFill>
        <a:effectLst/>
      </p:bgPr>
    </p:bg>
    <p:spTree>
      <p:nvGrpSpPr>
        <p:cNvPr id="1" name="">
          <a:extLst>
            <a:ext uri="{FF2B5EF4-FFF2-40B4-BE49-F238E27FC236}">
              <a16:creationId xmlns:a16="http://schemas.microsoft.com/office/drawing/2014/main" id="{67ADDBDC-41A0-07E8-F25A-39C6B8B13FEB}"/>
            </a:ext>
          </a:extLst>
        </p:cNvPr>
        <p:cNvGrpSpPr/>
        <p:nvPr/>
      </p:nvGrpSpPr>
      <p:grpSpPr>
        <a:xfrm>
          <a:off x="0" y="0"/>
          <a:ext cx="0" cy="0"/>
          <a:chOff x="0" y="0"/>
          <a:chExt cx="0" cy="0"/>
        </a:xfrm>
      </p:grpSpPr>
      <p:sp>
        <p:nvSpPr>
          <p:cNvPr id="8" name="Snip Diagonal Corner Rectangle 6">
            <a:extLst>
              <a:ext uri="{FF2B5EF4-FFF2-40B4-BE49-F238E27FC236}">
                <a16:creationId xmlns:a16="http://schemas.microsoft.com/office/drawing/2014/main" id="{C11E9DCC-9E78-4047-6799-C413569A4669}"/>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925" y="2"/>
            <a:ext cx="12191075" cy="6857998"/>
          </a:xfrm>
          <a:prstGeom prst="rect">
            <a:avLst/>
          </a:prstGeom>
          <a:ln>
            <a:noFill/>
          </a:ln>
        </p:spPr>
        <p:style>
          <a:lnRef idx="2">
            <a:schemeClr val="accent2"/>
          </a:lnRef>
          <a:fillRef idx="1002">
            <a:schemeClr val="dk2"/>
          </a:fillRef>
          <a:effectRef idx="0">
            <a:schemeClr val="accent2"/>
          </a:effectRef>
          <a:fontRef idx="minor">
            <a:schemeClr val="dk1"/>
          </a:fontRef>
        </p:style>
        <p:txBody>
          <a:bodyPr wrap="square" rtlCol="0" anchor="ctr">
            <a:noAutofit/>
          </a:bodyPr>
          <a:lstStyle/>
          <a:p>
            <a:pPr algn="ctr"/>
            <a:endParaRPr lang="en-US"/>
          </a:p>
        </p:txBody>
      </p:sp>
      <p:sp useBgFill="1">
        <p:nvSpPr>
          <p:cNvPr id="10" name="Snip Single Corner Rectangle 17">
            <a:extLst>
              <a:ext uri="{FF2B5EF4-FFF2-40B4-BE49-F238E27FC236}">
                <a16:creationId xmlns:a16="http://schemas.microsoft.com/office/drawing/2014/main" id="{362DCD08-E5E5-9BF8-2E9D-98C35F17F144}"/>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0" y="1"/>
            <a:ext cx="12188825" cy="6857999"/>
          </a:xfrm>
          <a:prstGeom prst="snip1Rect">
            <a:avLst>
              <a:gd name="adj" fmla="val 50000"/>
            </a:avLst>
          </a:prstGeom>
          <a:ln>
            <a:noFill/>
          </a:ln>
          <a:effectLst/>
        </p:spPr>
        <p:style>
          <a:lnRef idx="2">
            <a:schemeClr val="accent1">
              <a:shade val="50000"/>
            </a:schemeClr>
          </a:lnRef>
          <a:fillRef idx="1003">
            <a:schemeClr val="dk2"/>
          </a:fillRef>
          <a:effectRef idx="0">
            <a:schemeClr val="accent1"/>
          </a:effectRef>
          <a:fontRef idx="minor">
            <a:schemeClr val="lt1"/>
          </a:fontRef>
        </p:style>
        <p:txBody>
          <a:bodyPr wrap="square" rtlCol="0" anchor="ctr">
            <a:noAutofit/>
          </a:bodyPr>
          <a:lstStyle/>
          <a:p>
            <a:pPr algn="ctr"/>
            <a:endParaRPr lang="en-US"/>
          </a:p>
        </p:txBody>
      </p:sp>
      <p:sp>
        <p:nvSpPr>
          <p:cNvPr id="3" name="Marcador de contenido 2">
            <a:extLst>
              <a:ext uri="{FF2B5EF4-FFF2-40B4-BE49-F238E27FC236}">
                <a16:creationId xmlns:a16="http://schemas.microsoft.com/office/drawing/2014/main" id="{34D913AE-F4FA-E1F0-5AF4-E7334889E744}"/>
              </a:ext>
            </a:extLst>
          </p:cNvPr>
          <p:cNvSpPr>
            <a:spLocks noGrp="1"/>
          </p:cNvSpPr>
          <p:nvPr>
            <p:ph idx="1"/>
          </p:nvPr>
        </p:nvSpPr>
        <p:spPr>
          <a:xfrm>
            <a:off x="684212" y="685800"/>
            <a:ext cx="10834278" cy="877529"/>
          </a:xfrm>
        </p:spPr>
        <p:txBody>
          <a:bodyPr>
            <a:normAutofit/>
          </a:bodyPr>
          <a:lstStyle/>
          <a:p>
            <a:r>
              <a:rPr lang="es-ES" sz="2400" b="1" dirty="0">
                <a:solidFill>
                  <a:schemeClr val="tx1"/>
                </a:solidFill>
              </a:rPr>
              <a:t>2. RESUMEN DE LA RESERVA PARA INVERSIONES EN ILLES BALEARS Y SU DESARROLLO REGLAMENTARIO.</a:t>
            </a:r>
          </a:p>
        </p:txBody>
      </p:sp>
      <p:sp>
        <p:nvSpPr>
          <p:cNvPr id="5" name="CuadroTexto 4">
            <a:extLst>
              <a:ext uri="{FF2B5EF4-FFF2-40B4-BE49-F238E27FC236}">
                <a16:creationId xmlns:a16="http://schemas.microsoft.com/office/drawing/2014/main" id="{6375DB6C-2987-B3B1-AD47-74A51BEF838A}"/>
              </a:ext>
            </a:extLst>
          </p:cNvPr>
          <p:cNvSpPr txBox="1"/>
          <p:nvPr/>
        </p:nvSpPr>
        <p:spPr>
          <a:xfrm>
            <a:off x="677273" y="1563329"/>
            <a:ext cx="10834277" cy="5078313"/>
          </a:xfrm>
          <a:prstGeom prst="rect">
            <a:avLst/>
          </a:prstGeom>
          <a:noFill/>
        </p:spPr>
        <p:txBody>
          <a:bodyPr wrap="square" rtlCol="0">
            <a:spAutoFit/>
          </a:bodyPr>
          <a:lstStyle/>
          <a:p>
            <a:pPr marL="285750" indent="-285750" algn="just">
              <a:buFontTx/>
              <a:buChar char="-"/>
            </a:pPr>
            <a:r>
              <a:rPr lang="es-ES" b="1" u="sng" dirty="0"/>
              <a:t>Concepto y contribuyentes</a:t>
            </a:r>
            <a:r>
              <a:rPr lang="es-ES" b="1" dirty="0"/>
              <a:t>. DA 70. Cuatro 1 y arts. 2, 3, 20 y 21 RRFEIB.</a:t>
            </a:r>
          </a:p>
          <a:p>
            <a:pPr marL="285750" indent="-285750" algn="just">
              <a:buFontTx/>
              <a:buChar char="-"/>
            </a:pPr>
            <a:endParaRPr lang="es-ES" b="1" dirty="0"/>
          </a:p>
          <a:p>
            <a:pPr marL="285750" indent="-285750" algn="just">
              <a:buFontTx/>
              <a:buChar char="-"/>
            </a:pPr>
            <a:r>
              <a:rPr lang="es-ES" dirty="0"/>
              <a:t>Reducción en base imponible del Impuesto sobre Sociedades.</a:t>
            </a:r>
          </a:p>
          <a:p>
            <a:pPr marL="285750" indent="-285750" algn="just">
              <a:buFontTx/>
              <a:buChar char="-"/>
            </a:pPr>
            <a:endParaRPr lang="es-ES" dirty="0"/>
          </a:p>
          <a:p>
            <a:pPr marL="285750" indent="-285750" algn="just">
              <a:buFontTx/>
              <a:buChar char="-"/>
            </a:pPr>
            <a:r>
              <a:rPr lang="es-ES" dirty="0"/>
              <a:t>Contribuyentes del IS, IRPF e IRNR con EP.</a:t>
            </a:r>
          </a:p>
          <a:p>
            <a:pPr algn="just"/>
            <a:endParaRPr lang="es-ES" dirty="0"/>
          </a:p>
          <a:p>
            <a:pPr algn="just"/>
            <a:r>
              <a:rPr lang="es-ES" dirty="0"/>
              <a:t>	IS/IRPF (establecimientos en IB – art. 22.3 LIS)</a:t>
            </a:r>
          </a:p>
          <a:p>
            <a:pPr algn="just"/>
            <a:r>
              <a:rPr lang="es-ES" dirty="0"/>
              <a:t>	IRNR (establecimientos permanentes en IB – art. 13.1 a) TRLIRNR)</a:t>
            </a:r>
          </a:p>
          <a:p>
            <a:pPr algn="just"/>
            <a:endParaRPr lang="es-ES" dirty="0"/>
          </a:p>
          <a:p>
            <a:pPr marL="285750" indent="-285750" algn="just">
              <a:buFontTx/>
              <a:buChar char="-"/>
            </a:pPr>
            <a:r>
              <a:rPr lang="es-ES" dirty="0"/>
              <a:t>¿ Cuándo el E/EP se considera que está en IB? Art. 3.2 RRFEIB: aguas territoriales hasta el límite exterior del mar territorial, de acuerdo con la Ley 10/1977, de 4 de enero, sobre mar territorial.</a:t>
            </a:r>
          </a:p>
          <a:p>
            <a:pPr marL="285750" indent="-285750" algn="just">
              <a:buFontTx/>
              <a:buChar char="-"/>
            </a:pPr>
            <a:endParaRPr lang="es-ES" dirty="0"/>
          </a:p>
          <a:p>
            <a:pPr marL="285750" indent="-285750" algn="just">
              <a:buFontTx/>
              <a:buChar char="-"/>
            </a:pPr>
            <a:r>
              <a:rPr lang="es-ES" b="1" u="sng" dirty="0"/>
              <a:t>Reserva</a:t>
            </a:r>
            <a:r>
              <a:rPr lang="es-ES" b="1" dirty="0"/>
              <a:t>. DA 70. Cuatro 3: </a:t>
            </a:r>
            <a:r>
              <a:rPr lang="es-ES" dirty="0"/>
              <a:t>Separación, titulo apropiado, indisponible.</a:t>
            </a:r>
            <a:endParaRPr lang="es-ES" b="1" dirty="0"/>
          </a:p>
          <a:p>
            <a:pPr marL="285750" indent="-285750" algn="just">
              <a:buFontTx/>
              <a:buChar char="-"/>
            </a:pPr>
            <a:endParaRPr lang="es-ES" dirty="0"/>
          </a:p>
          <a:p>
            <a:pPr marL="285750" indent="-285750" algn="just">
              <a:buFontTx/>
              <a:buChar char="-"/>
            </a:pPr>
            <a:r>
              <a:rPr lang="es-ES" dirty="0"/>
              <a:t>No computa a efectos de la reserva de capitalización ni de la reserva de nivelación.</a:t>
            </a:r>
          </a:p>
          <a:p>
            <a:pPr marL="285750" indent="-285750">
              <a:buFontTx/>
              <a:buChar char="-"/>
            </a:pPr>
            <a:endParaRPr lang="es-ES" dirty="0"/>
          </a:p>
          <a:p>
            <a:pPr marL="285750" indent="-285750">
              <a:buFontTx/>
              <a:buChar char="-"/>
            </a:pPr>
            <a:endParaRPr lang="es-ES" dirty="0"/>
          </a:p>
        </p:txBody>
      </p:sp>
      <p:sp>
        <p:nvSpPr>
          <p:cNvPr id="2" name="Marcador de número de diapositiva 1">
            <a:extLst>
              <a:ext uri="{FF2B5EF4-FFF2-40B4-BE49-F238E27FC236}">
                <a16:creationId xmlns:a16="http://schemas.microsoft.com/office/drawing/2014/main" id="{6FB5CF1A-7694-C850-EB1F-1F7E9B859FD0}"/>
              </a:ext>
            </a:extLst>
          </p:cNvPr>
          <p:cNvSpPr>
            <a:spLocks noGrp="1"/>
          </p:cNvSpPr>
          <p:nvPr>
            <p:ph type="sldNum" sz="quarter" idx="12"/>
          </p:nvPr>
        </p:nvSpPr>
        <p:spPr/>
        <p:txBody>
          <a:bodyPr/>
          <a:lstStyle/>
          <a:p>
            <a:fld id="{79D70931-DA5E-4565-9A4E-F29B3B1CA2E0}" type="slidenum">
              <a:rPr lang="es-ES" smtClean="0">
                <a:solidFill>
                  <a:schemeClr val="bg1"/>
                </a:solidFill>
              </a:rPr>
              <a:t>5</a:t>
            </a:fld>
            <a:endParaRPr lang="es-ES" dirty="0">
              <a:solidFill>
                <a:schemeClr val="bg1"/>
              </a:solidFill>
            </a:endParaRPr>
          </a:p>
        </p:txBody>
      </p:sp>
    </p:spTree>
    <p:extLst>
      <p:ext uri="{BB962C8B-B14F-4D97-AF65-F5344CB8AC3E}">
        <p14:creationId xmlns:p14="http://schemas.microsoft.com/office/powerpoint/2010/main" val="2751044501"/>
      </p:ext>
    </p:extLst>
  </p:cSld>
  <p:clrMapOvr>
    <a:overrideClrMapping bg1="lt1" tx1="dk1" bg2="lt2" tx2="dk2" accent1="accent1" accent2="accent2" accent3="accent3" accent4="accent4" accent5="accent5" accent6="accent6" hlink="hlink" folHlink="folHlink"/>
  </p:clrMapOvr>
</p:sld>
</file>

<file path=ppt/slides/slide6.xml><?xml version="1.0" encoding="utf-8"?>
<p:sld xmlns:a="http://schemas.openxmlformats.org/drawingml/2006/main" xmlns:r="http://schemas.openxmlformats.org/officeDocument/2006/relationships" xmlns:p="http://schemas.openxmlformats.org/presentationml/2006/main">
  <p:cSld>
    <p:bg>
      <p:bgPr>
        <a:gradFill rotWithShape="1">
          <a:gsLst>
            <a:gs pos="10000">
              <a:schemeClr val="bg1">
                <a:tint val="97000"/>
                <a:hueMod val="92000"/>
                <a:satMod val="169000"/>
                <a:lumMod val="164000"/>
              </a:schemeClr>
            </a:gs>
            <a:gs pos="100000">
              <a:schemeClr val="bg1">
                <a:shade val="96000"/>
                <a:satMod val="120000"/>
                <a:lumMod val="90000"/>
              </a:schemeClr>
            </a:gs>
          </a:gsLst>
          <a:lin ang="6120000" scaled="1"/>
        </a:gradFill>
        <a:effectLst/>
      </p:bgPr>
    </p:bg>
    <p:spTree>
      <p:nvGrpSpPr>
        <p:cNvPr id="1" name="">
          <a:extLst>
            <a:ext uri="{FF2B5EF4-FFF2-40B4-BE49-F238E27FC236}">
              <a16:creationId xmlns:a16="http://schemas.microsoft.com/office/drawing/2014/main" id="{D3343E6A-6249-04A0-EA96-745330558B27}"/>
            </a:ext>
          </a:extLst>
        </p:cNvPr>
        <p:cNvGrpSpPr/>
        <p:nvPr/>
      </p:nvGrpSpPr>
      <p:grpSpPr>
        <a:xfrm>
          <a:off x="0" y="0"/>
          <a:ext cx="0" cy="0"/>
          <a:chOff x="0" y="0"/>
          <a:chExt cx="0" cy="0"/>
        </a:xfrm>
      </p:grpSpPr>
      <p:sp>
        <p:nvSpPr>
          <p:cNvPr id="8" name="Snip Diagonal Corner Rectangle 6">
            <a:extLst>
              <a:ext uri="{FF2B5EF4-FFF2-40B4-BE49-F238E27FC236}">
                <a16:creationId xmlns:a16="http://schemas.microsoft.com/office/drawing/2014/main" id="{52384BE5-2D92-F8B0-28DE-34C99AD0C741}"/>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925" y="2"/>
            <a:ext cx="12191075" cy="6857998"/>
          </a:xfrm>
          <a:prstGeom prst="rect">
            <a:avLst/>
          </a:prstGeom>
          <a:ln>
            <a:noFill/>
          </a:ln>
        </p:spPr>
        <p:style>
          <a:lnRef idx="2">
            <a:schemeClr val="accent2"/>
          </a:lnRef>
          <a:fillRef idx="1002">
            <a:schemeClr val="dk2"/>
          </a:fillRef>
          <a:effectRef idx="0">
            <a:schemeClr val="accent2"/>
          </a:effectRef>
          <a:fontRef idx="minor">
            <a:schemeClr val="dk1"/>
          </a:fontRef>
        </p:style>
        <p:txBody>
          <a:bodyPr wrap="square" rtlCol="0" anchor="ctr">
            <a:noAutofit/>
          </a:bodyPr>
          <a:lstStyle/>
          <a:p>
            <a:pPr algn="ctr"/>
            <a:endParaRPr lang="en-US"/>
          </a:p>
        </p:txBody>
      </p:sp>
      <p:sp useBgFill="1">
        <p:nvSpPr>
          <p:cNvPr id="10" name="Snip Single Corner Rectangle 17">
            <a:extLst>
              <a:ext uri="{FF2B5EF4-FFF2-40B4-BE49-F238E27FC236}">
                <a16:creationId xmlns:a16="http://schemas.microsoft.com/office/drawing/2014/main" id="{A256CE52-C946-E0AA-D6E6-068CBC1B0658}"/>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0" y="1"/>
            <a:ext cx="12188825" cy="6857999"/>
          </a:xfrm>
          <a:prstGeom prst="snip1Rect">
            <a:avLst>
              <a:gd name="adj" fmla="val 50000"/>
            </a:avLst>
          </a:prstGeom>
          <a:ln>
            <a:noFill/>
          </a:ln>
          <a:effectLst/>
        </p:spPr>
        <p:style>
          <a:lnRef idx="2">
            <a:schemeClr val="accent1">
              <a:shade val="50000"/>
            </a:schemeClr>
          </a:lnRef>
          <a:fillRef idx="1003">
            <a:schemeClr val="dk2"/>
          </a:fillRef>
          <a:effectRef idx="0">
            <a:schemeClr val="accent1"/>
          </a:effectRef>
          <a:fontRef idx="minor">
            <a:schemeClr val="lt1"/>
          </a:fontRef>
        </p:style>
        <p:txBody>
          <a:bodyPr wrap="square" rtlCol="0" anchor="ctr">
            <a:noAutofit/>
          </a:bodyPr>
          <a:lstStyle/>
          <a:p>
            <a:pPr algn="ctr"/>
            <a:endParaRPr lang="en-US"/>
          </a:p>
        </p:txBody>
      </p:sp>
      <p:sp>
        <p:nvSpPr>
          <p:cNvPr id="3" name="Marcador de contenido 2">
            <a:extLst>
              <a:ext uri="{FF2B5EF4-FFF2-40B4-BE49-F238E27FC236}">
                <a16:creationId xmlns:a16="http://schemas.microsoft.com/office/drawing/2014/main" id="{133E9EE5-69C3-AF5F-6765-D2456764897D}"/>
              </a:ext>
            </a:extLst>
          </p:cNvPr>
          <p:cNvSpPr>
            <a:spLocks noGrp="1"/>
          </p:cNvSpPr>
          <p:nvPr>
            <p:ph idx="1"/>
          </p:nvPr>
        </p:nvSpPr>
        <p:spPr>
          <a:xfrm>
            <a:off x="684212" y="685800"/>
            <a:ext cx="10834278" cy="877529"/>
          </a:xfrm>
        </p:spPr>
        <p:txBody>
          <a:bodyPr>
            <a:normAutofit/>
          </a:bodyPr>
          <a:lstStyle/>
          <a:p>
            <a:r>
              <a:rPr lang="es-ES" sz="2400" b="1" dirty="0">
                <a:solidFill>
                  <a:schemeClr val="tx1"/>
                </a:solidFill>
              </a:rPr>
              <a:t>2. RESUMEN DE LA RESERVA PARA INVERSIONES EN ILLES BALEARS Y SU DESARROLLO REGLAMENTARIO.</a:t>
            </a:r>
          </a:p>
        </p:txBody>
      </p:sp>
      <p:sp>
        <p:nvSpPr>
          <p:cNvPr id="5" name="CuadroTexto 4">
            <a:extLst>
              <a:ext uri="{FF2B5EF4-FFF2-40B4-BE49-F238E27FC236}">
                <a16:creationId xmlns:a16="http://schemas.microsoft.com/office/drawing/2014/main" id="{1E5D568B-E5C8-9B96-0265-D46594B48458}"/>
              </a:ext>
            </a:extLst>
          </p:cNvPr>
          <p:cNvSpPr txBox="1"/>
          <p:nvPr/>
        </p:nvSpPr>
        <p:spPr>
          <a:xfrm>
            <a:off x="677273" y="1563329"/>
            <a:ext cx="10834277" cy="4801314"/>
          </a:xfrm>
          <a:prstGeom prst="rect">
            <a:avLst/>
          </a:prstGeom>
          <a:noFill/>
        </p:spPr>
        <p:txBody>
          <a:bodyPr wrap="square" rtlCol="0">
            <a:spAutoFit/>
          </a:bodyPr>
          <a:lstStyle/>
          <a:p>
            <a:pPr marL="285750" indent="-285750" algn="just">
              <a:buFontTx/>
              <a:buChar char="-"/>
            </a:pPr>
            <a:r>
              <a:rPr lang="es-ES" b="1" u="sng" dirty="0"/>
              <a:t>Importe y limite. Cuantificación. </a:t>
            </a:r>
            <a:r>
              <a:rPr lang="es-ES" b="1" dirty="0"/>
              <a:t>DA 70. Cuatro 2 y art. 4 y 22 RRFEIB.</a:t>
            </a:r>
          </a:p>
          <a:p>
            <a:pPr marL="285750" indent="-285750" algn="just">
              <a:buFontTx/>
              <a:buChar char="-"/>
            </a:pPr>
            <a:endParaRPr lang="es-ES" b="1" dirty="0"/>
          </a:p>
          <a:p>
            <a:pPr marL="285750" indent="-285750" algn="just">
              <a:buFontTx/>
              <a:buChar char="-"/>
            </a:pPr>
            <a:r>
              <a:rPr lang="es-ES" dirty="0"/>
              <a:t>Beneficio procedente de E/EP en IB. Dotación de reserva. Lím 90% </a:t>
            </a:r>
            <a:r>
              <a:rPr lang="es-ES" dirty="0" err="1"/>
              <a:t>bnf</a:t>
            </a:r>
            <a:r>
              <a:rPr lang="es-ES" dirty="0"/>
              <a:t> no distribuido.</a:t>
            </a:r>
          </a:p>
          <a:p>
            <a:pPr marL="285750" indent="-285750" algn="just">
              <a:buFontTx/>
              <a:buChar char="-"/>
            </a:pPr>
            <a:endParaRPr lang="es-ES" dirty="0"/>
          </a:p>
          <a:p>
            <a:pPr marL="285750" indent="-285750" algn="just">
              <a:buFontTx/>
              <a:buChar char="-"/>
            </a:pPr>
            <a:r>
              <a:rPr lang="es-ES" dirty="0"/>
              <a:t>¿Qué beneficios? Actividades económicas y transmisión de elementos patrimoniales afectos.</a:t>
            </a:r>
          </a:p>
          <a:p>
            <a:pPr marL="285750" indent="-285750" algn="just">
              <a:buFontTx/>
              <a:buChar char="-"/>
            </a:pPr>
            <a:endParaRPr lang="es-ES" dirty="0"/>
          </a:p>
          <a:p>
            <a:pPr marL="285750" indent="-285750" algn="just">
              <a:buFontTx/>
              <a:buChar char="-"/>
            </a:pPr>
            <a:r>
              <a:rPr lang="es-ES" dirty="0"/>
              <a:t>No son beneficio no distribuido: RL, transmisión elementos RIB (proporcional, en su caso), derivado de valores o cesión a terceros de capitales propios.</a:t>
            </a:r>
          </a:p>
          <a:p>
            <a:pPr marL="285750" indent="-285750" algn="just">
              <a:buFontTx/>
              <a:buChar char="-"/>
            </a:pPr>
            <a:endParaRPr lang="es-ES" dirty="0"/>
          </a:p>
          <a:p>
            <a:pPr marL="285750" indent="-285750" algn="just">
              <a:buFontTx/>
              <a:buChar char="-"/>
            </a:pPr>
            <a:r>
              <a:rPr lang="es-ES" dirty="0"/>
              <a:t>Alteraciones de fondos propios: Movimientos entre partidas de FFPP. Detracciones.</a:t>
            </a:r>
          </a:p>
          <a:p>
            <a:pPr marL="285750" indent="-285750" algn="just">
              <a:buFontTx/>
              <a:buChar char="-"/>
            </a:pPr>
            <a:endParaRPr lang="es-ES" dirty="0"/>
          </a:p>
          <a:p>
            <a:pPr marL="742950" lvl="1" indent="-285750" algn="just">
              <a:buFontTx/>
              <a:buChar char="-"/>
            </a:pPr>
            <a:r>
              <a:rPr lang="es-ES" dirty="0"/>
              <a:t>Reparto de dividendos. Incidencia en el ejercicio de aplicación de la reducción. </a:t>
            </a:r>
          </a:p>
          <a:p>
            <a:pPr lvl="1" algn="just"/>
            <a:r>
              <a:rPr lang="es-ES" dirty="0"/>
              <a:t>    (V2003-24). Sin efectos hacia delante ni hacia detrás.</a:t>
            </a:r>
          </a:p>
          <a:p>
            <a:pPr marL="285750" indent="-285750">
              <a:buFontTx/>
              <a:buChar char="-"/>
            </a:pPr>
            <a:endParaRPr lang="es-ES" b="1" u="sng" dirty="0"/>
          </a:p>
          <a:p>
            <a:pPr marL="285750" indent="-285750">
              <a:buFontTx/>
              <a:buChar char="-"/>
            </a:pPr>
            <a:endParaRPr lang="es-ES" u="sng" dirty="0"/>
          </a:p>
          <a:p>
            <a:pPr marL="285750" indent="-285750">
              <a:buFontTx/>
              <a:buChar char="-"/>
            </a:pPr>
            <a:endParaRPr lang="es-ES" dirty="0"/>
          </a:p>
        </p:txBody>
      </p:sp>
      <p:sp>
        <p:nvSpPr>
          <p:cNvPr id="2" name="Marcador de número de diapositiva 1">
            <a:extLst>
              <a:ext uri="{FF2B5EF4-FFF2-40B4-BE49-F238E27FC236}">
                <a16:creationId xmlns:a16="http://schemas.microsoft.com/office/drawing/2014/main" id="{26D76260-2501-0E53-B2FF-33A71BACCEB3}"/>
              </a:ext>
            </a:extLst>
          </p:cNvPr>
          <p:cNvSpPr>
            <a:spLocks noGrp="1"/>
          </p:cNvSpPr>
          <p:nvPr>
            <p:ph type="sldNum" sz="quarter" idx="12"/>
          </p:nvPr>
        </p:nvSpPr>
        <p:spPr/>
        <p:txBody>
          <a:bodyPr/>
          <a:lstStyle/>
          <a:p>
            <a:fld id="{79D70931-DA5E-4565-9A4E-F29B3B1CA2E0}" type="slidenum">
              <a:rPr lang="es-ES" smtClean="0">
                <a:solidFill>
                  <a:schemeClr val="bg1"/>
                </a:solidFill>
              </a:rPr>
              <a:t>6</a:t>
            </a:fld>
            <a:endParaRPr lang="es-ES" dirty="0">
              <a:solidFill>
                <a:schemeClr val="bg1"/>
              </a:solidFill>
            </a:endParaRPr>
          </a:p>
        </p:txBody>
      </p:sp>
    </p:spTree>
    <p:extLst>
      <p:ext uri="{BB962C8B-B14F-4D97-AF65-F5344CB8AC3E}">
        <p14:creationId xmlns:p14="http://schemas.microsoft.com/office/powerpoint/2010/main" val="1769123854"/>
      </p:ext>
    </p:extLst>
  </p:cSld>
  <p:clrMapOvr>
    <a:overrideClrMapping bg1="lt1" tx1="dk1" bg2="lt2" tx2="dk2" accent1="accent1" accent2="accent2" accent3="accent3" accent4="accent4" accent5="accent5" accent6="accent6" hlink="hlink" folHlink="folHlink"/>
  </p:clrMapOvr>
</p:sld>
</file>

<file path=ppt/slides/slide7.xml><?xml version="1.0" encoding="utf-8"?>
<p:sld xmlns:a="http://schemas.openxmlformats.org/drawingml/2006/main" xmlns:r="http://schemas.openxmlformats.org/officeDocument/2006/relationships" xmlns:p="http://schemas.openxmlformats.org/presentationml/2006/main">
  <p:cSld>
    <p:bg>
      <p:bgPr>
        <a:gradFill rotWithShape="1">
          <a:gsLst>
            <a:gs pos="10000">
              <a:schemeClr val="bg1">
                <a:tint val="97000"/>
                <a:hueMod val="92000"/>
                <a:satMod val="169000"/>
                <a:lumMod val="164000"/>
              </a:schemeClr>
            </a:gs>
            <a:gs pos="100000">
              <a:schemeClr val="bg1">
                <a:shade val="96000"/>
                <a:satMod val="120000"/>
                <a:lumMod val="90000"/>
              </a:schemeClr>
            </a:gs>
          </a:gsLst>
          <a:lin ang="6120000" scaled="1"/>
        </a:gradFill>
        <a:effectLst/>
      </p:bgPr>
    </p:bg>
    <p:spTree>
      <p:nvGrpSpPr>
        <p:cNvPr id="1" name="">
          <a:extLst>
            <a:ext uri="{FF2B5EF4-FFF2-40B4-BE49-F238E27FC236}">
              <a16:creationId xmlns:a16="http://schemas.microsoft.com/office/drawing/2014/main" id="{E647FC5B-CFD0-E701-DE56-DECA44897221}"/>
            </a:ext>
          </a:extLst>
        </p:cNvPr>
        <p:cNvGrpSpPr/>
        <p:nvPr/>
      </p:nvGrpSpPr>
      <p:grpSpPr>
        <a:xfrm>
          <a:off x="0" y="0"/>
          <a:ext cx="0" cy="0"/>
          <a:chOff x="0" y="0"/>
          <a:chExt cx="0" cy="0"/>
        </a:xfrm>
      </p:grpSpPr>
      <p:sp>
        <p:nvSpPr>
          <p:cNvPr id="8" name="Snip Diagonal Corner Rectangle 6">
            <a:extLst>
              <a:ext uri="{FF2B5EF4-FFF2-40B4-BE49-F238E27FC236}">
                <a16:creationId xmlns:a16="http://schemas.microsoft.com/office/drawing/2014/main" id="{30C677CC-F3D5-998C-B6BF-6187E84FEC29}"/>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925" y="2"/>
            <a:ext cx="12191075" cy="6857998"/>
          </a:xfrm>
          <a:prstGeom prst="rect">
            <a:avLst/>
          </a:prstGeom>
          <a:ln>
            <a:noFill/>
          </a:ln>
        </p:spPr>
        <p:style>
          <a:lnRef idx="2">
            <a:schemeClr val="accent2"/>
          </a:lnRef>
          <a:fillRef idx="1002">
            <a:schemeClr val="dk2"/>
          </a:fillRef>
          <a:effectRef idx="0">
            <a:schemeClr val="accent2"/>
          </a:effectRef>
          <a:fontRef idx="minor">
            <a:schemeClr val="dk1"/>
          </a:fontRef>
        </p:style>
        <p:txBody>
          <a:bodyPr wrap="square" rtlCol="0" anchor="ctr">
            <a:noAutofit/>
          </a:bodyPr>
          <a:lstStyle/>
          <a:p>
            <a:pPr algn="ctr"/>
            <a:endParaRPr lang="en-US"/>
          </a:p>
        </p:txBody>
      </p:sp>
      <p:sp useBgFill="1">
        <p:nvSpPr>
          <p:cNvPr id="10" name="Snip Single Corner Rectangle 17">
            <a:extLst>
              <a:ext uri="{FF2B5EF4-FFF2-40B4-BE49-F238E27FC236}">
                <a16:creationId xmlns:a16="http://schemas.microsoft.com/office/drawing/2014/main" id="{5C4F05E4-58BB-488D-D7D8-A1AC88DF29CB}"/>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0" y="1"/>
            <a:ext cx="12188825" cy="6857999"/>
          </a:xfrm>
          <a:prstGeom prst="snip1Rect">
            <a:avLst>
              <a:gd name="adj" fmla="val 50000"/>
            </a:avLst>
          </a:prstGeom>
          <a:ln>
            <a:noFill/>
          </a:ln>
          <a:effectLst/>
        </p:spPr>
        <p:style>
          <a:lnRef idx="2">
            <a:schemeClr val="accent1">
              <a:shade val="50000"/>
            </a:schemeClr>
          </a:lnRef>
          <a:fillRef idx="1003">
            <a:schemeClr val="dk2"/>
          </a:fillRef>
          <a:effectRef idx="0">
            <a:schemeClr val="accent1"/>
          </a:effectRef>
          <a:fontRef idx="minor">
            <a:schemeClr val="lt1"/>
          </a:fontRef>
        </p:style>
        <p:txBody>
          <a:bodyPr wrap="square" rtlCol="0" anchor="ctr">
            <a:noAutofit/>
          </a:bodyPr>
          <a:lstStyle/>
          <a:p>
            <a:pPr algn="ctr"/>
            <a:endParaRPr lang="en-US"/>
          </a:p>
        </p:txBody>
      </p:sp>
      <p:sp>
        <p:nvSpPr>
          <p:cNvPr id="3" name="Marcador de contenido 2">
            <a:extLst>
              <a:ext uri="{FF2B5EF4-FFF2-40B4-BE49-F238E27FC236}">
                <a16:creationId xmlns:a16="http://schemas.microsoft.com/office/drawing/2014/main" id="{376196EC-3193-F957-925D-552380F248E1}"/>
              </a:ext>
            </a:extLst>
          </p:cNvPr>
          <p:cNvSpPr>
            <a:spLocks noGrp="1"/>
          </p:cNvSpPr>
          <p:nvPr>
            <p:ph idx="1"/>
          </p:nvPr>
        </p:nvSpPr>
        <p:spPr>
          <a:xfrm>
            <a:off x="684212" y="685800"/>
            <a:ext cx="10834278" cy="877529"/>
          </a:xfrm>
        </p:spPr>
        <p:txBody>
          <a:bodyPr>
            <a:normAutofit/>
          </a:bodyPr>
          <a:lstStyle/>
          <a:p>
            <a:r>
              <a:rPr lang="es-ES" sz="2400" b="1" dirty="0">
                <a:solidFill>
                  <a:schemeClr val="tx1"/>
                </a:solidFill>
              </a:rPr>
              <a:t>2. RESUMEN DE LA RESERVA PARA INVERSIONES EN ILLES BALEARS Y SU DESARROLLO REGLAMENTARIO.</a:t>
            </a:r>
          </a:p>
        </p:txBody>
      </p:sp>
      <p:sp>
        <p:nvSpPr>
          <p:cNvPr id="5" name="CuadroTexto 4">
            <a:extLst>
              <a:ext uri="{FF2B5EF4-FFF2-40B4-BE49-F238E27FC236}">
                <a16:creationId xmlns:a16="http://schemas.microsoft.com/office/drawing/2014/main" id="{68571986-F3EE-0386-A8C2-95B29A04F95D}"/>
              </a:ext>
            </a:extLst>
          </p:cNvPr>
          <p:cNvSpPr txBox="1"/>
          <p:nvPr/>
        </p:nvSpPr>
        <p:spPr>
          <a:xfrm>
            <a:off x="677273" y="1563329"/>
            <a:ext cx="10834277" cy="2862322"/>
          </a:xfrm>
          <a:prstGeom prst="rect">
            <a:avLst/>
          </a:prstGeom>
          <a:noFill/>
        </p:spPr>
        <p:txBody>
          <a:bodyPr wrap="square" rtlCol="0">
            <a:spAutoFit/>
          </a:bodyPr>
          <a:lstStyle/>
          <a:p>
            <a:pPr marL="285750" indent="-285750" algn="just">
              <a:buFontTx/>
              <a:buChar char="-"/>
            </a:pPr>
            <a:r>
              <a:rPr lang="es-ES" b="1" u="sng" dirty="0"/>
              <a:t>Aplicación de la RIB / dotación de la reserva. </a:t>
            </a:r>
          </a:p>
          <a:p>
            <a:pPr marL="285750" indent="-285750" algn="just">
              <a:buFontTx/>
              <a:buChar char="-"/>
            </a:pPr>
            <a:endParaRPr lang="es-ES" b="1" u="sng" dirty="0"/>
          </a:p>
          <a:p>
            <a:pPr marL="285750" indent="-285750" algn="just">
              <a:buFontTx/>
              <a:buChar char="-"/>
            </a:pPr>
            <a:r>
              <a:rPr lang="es-ES" dirty="0"/>
              <a:t>Aplicación RIB: Inclusión en autoliquidación y reducción de base imponible.</a:t>
            </a:r>
          </a:p>
          <a:p>
            <a:pPr marL="285750" indent="-285750" algn="just">
              <a:buFontTx/>
              <a:buChar char="-"/>
            </a:pPr>
            <a:endParaRPr lang="es-ES" dirty="0"/>
          </a:p>
          <a:p>
            <a:pPr marL="285750" indent="-285750" algn="just">
              <a:buFontTx/>
              <a:buChar char="-"/>
            </a:pPr>
            <a:r>
              <a:rPr lang="es-ES" dirty="0"/>
              <a:t>Dotación reserva: Acuerdo de reparto del beneficio (x+1). *** V0340-25</a:t>
            </a:r>
          </a:p>
          <a:p>
            <a:pPr marL="285750" indent="-285750" algn="just">
              <a:buFontTx/>
              <a:buChar char="-"/>
            </a:pPr>
            <a:endParaRPr lang="es-ES" dirty="0"/>
          </a:p>
          <a:p>
            <a:pPr marL="285750" indent="-285750" algn="just">
              <a:buFontTx/>
              <a:buChar char="-"/>
            </a:pPr>
            <a:r>
              <a:rPr lang="es-ES" b="1" u="sng" dirty="0"/>
              <a:t>Materialización. Plazo</a:t>
            </a:r>
            <a:r>
              <a:rPr lang="es-ES" b="1" dirty="0"/>
              <a:t>. DA 70. Cuatro 4 y art. 18 RRFEIB.</a:t>
            </a:r>
          </a:p>
          <a:p>
            <a:endParaRPr lang="es-ES" dirty="0"/>
          </a:p>
          <a:p>
            <a:pPr marL="285750" indent="-285750">
              <a:buFontTx/>
              <a:buChar char="-"/>
            </a:pPr>
            <a:endParaRPr lang="es-ES" u="sng" dirty="0"/>
          </a:p>
          <a:p>
            <a:pPr marL="285750" indent="-285750">
              <a:buFontTx/>
              <a:buChar char="-"/>
            </a:pPr>
            <a:endParaRPr lang="es-ES" dirty="0"/>
          </a:p>
        </p:txBody>
      </p:sp>
      <p:sp>
        <p:nvSpPr>
          <p:cNvPr id="2" name="Marcador de número de diapositiva 1">
            <a:extLst>
              <a:ext uri="{FF2B5EF4-FFF2-40B4-BE49-F238E27FC236}">
                <a16:creationId xmlns:a16="http://schemas.microsoft.com/office/drawing/2014/main" id="{89BADF9A-35C4-9350-DC06-90E3DB863FCB}"/>
              </a:ext>
            </a:extLst>
          </p:cNvPr>
          <p:cNvSpPr>
            <a:spLocks noGrp="1"/>
          </p:cNvSpPr>
          <p:nvPr>
            <p:ph type="sldNum" sz="quarter" idx="12"/>
          </p:nvPr>
        </p:nvSpPr>
        <p:spPr/>
        <p:txBody>
          <a:bodyPr/>
          <a:lstStyle/>
          <a:p>
            <a:fld id="{79D70931-DA5E-4565-9A4E-F29B3B1CA2E0}" type="slidenum">
              <a:rPr lang="es-ES" smtClean="0">
                <a:solidFill>
                  <a:schemeClr val="bg1"/>
                </a:solidFill>
              </a:rPr>
              <a:t>7</a:t>
            </a:fld>
            <a:endParaRPr lang="es-ES" dirty="0">
              <a:solidFill>
                <a:schemeClr val="bg1"/>
              </a:solidFill>
            </a:endParaRPr>
          </a:p>
        </p:txBody>
      </p:sp>
      <p:pic>
        <p:nvPicPr>
          <p:cNvPr id="6" name="Imagen 5">
            <a:extLst>
              <a:ext uri="{FF2B5EF4-FFF2-40B4-BE49-F238E27FC236}">
                <a16:creationId xmlns:a16="http://schemas.microsoft.com/office/drawing/2014/main" id="{CE40CC01-428C-A14E-8D23-07B0AA3A7214}"/>
              </a:ext>
            </a:extLst>
          </p:cNvPr>
          <p:cNvPicPr>
            <a:picLocks noChangeAspect="1"/>
          </p:cNvPicPr>
          <p:nvPr/>
        </p:nvPicPr>
        <p:blipFill>
          <a:blip r:embed="rId2"/>
          <a:srcRect l="44421" t="28377" r="12905" b="38919"/>
          <a:stretch/>
        </p:blipFill>
        <p:spPr>
          <a:xfrm>
            <a:off x="922134" y="3557726"/>
            <a:ext cx="10198150" cy="3233904"/>
          </a:xfrm>
          <a:prstGeom prst="rect">
            <a:avLst/>
          </a:prstGeom>
        </p:spPr>
      </p:pic>
    </p:spTree>
    <p:extLst>
      <p:ext uri="{BB962C8B-B14F-4D97-AF65-F5344CB8AC3E}">
        <p14:creationId xmlns:p14="http://schemas.microsoft.com/office/powerpoint/2010/main" val="367228874"/>
      </p:ext>
    </p:extLst>
  </p:cSld>
  <p:clrMapOvr>
    <a:overrideClrMapping bg1="lt1" tx1="dk1" bg2="lt2" tx2="dk2" accent1="accent1" accent2="accent2" accent3="accent3" accent4="accent4" accent5="accent5" accent6="accent6" hlink="hlink" folHlink="folHlink"/>
  </p:clrMapOvr>
</p:sld>
</file>

<file path=ppt/slides/slide8.xml><?xml version="1.0" encoding="utf-8"?>
<p:sld xmlns:a="http://schemas.openxmlformats.org/drawingml/2006/main" xmlns:r="http://schemas.openxmlformats.org/officeDocument/2006/relationships" xmlns:p="http://schemas.openxmlformats.org/presentationml/2006/main">
  <p:cSld>
    <p:bg>
      <p:bgPr>
        <a:gradFill rotWithShape="1">
          <a:gsLst>
            <a:gs pos="10000">
              <a:schemeClr val="bg1">
                <a:tint val="97000"/>
                <a:hueMod val="92000"/>
                <a:satMod val="169000"/>
                <a:lumMod val="164000"/>
              </a:schemeClr>
            </a:gs>
            <a:gs pos="100000">
              <a:schemeClr val="bg1">
                <a:shade val="96000"/>
                <a:satMod val="120000"/>
                <a:lumMod val="90000"/>
              </a:schemeClr>
            </a:gs>
          </a:gsLst>
          <a:lin ang="6120000" scaled="1"/>
        </a:gradFill>
        <a:effectLst/>
      </p:bgPr>
    </p:bg>
    <p:spTree>
      <p:nvGrpSpPr>
        <p:cNvPr id="1" name="">
          <a:extLst>
            <a:ext uri="{FF2B5EF4-FFF2-40B4-BE49-F238E27FC236}">
              <a16:creationId xmlns:a16="http://schemas.microsoft.com/office/drawing/2014/main" id="{44BB6273-5FAD-1215-2CF3-C59062D48608}"/>
            </a:ext>
          </a:extLst>
        </p:cNvPr>
        <p:cNvGrpSpPr/>
        <p:nvPr/>
      </p:nvGrpSpPr>
      <p:grpSpPr>
        <a:xfrm>
          <a:off x="0" y="0"/>
          <a:ext cx="0" cy="0"/>
          <a:chOff x="0" y="0"/>
          <a:chExt cx="0" cy="0"/>
        </a:xfrm>
      </p:grpSpPr>
      <p:sp>
        <p:nvSpPr>
          <p:cNvPr id="8" name="Snip Diagonal Corner Rectangle 6">
            <a:extLst>
              <a:ext uri="{FF2B5EF4-FFF2-40B4-BE49-F238E27FC236}">
                <a16:creationId xmlns:a16="http://schemas.microsoft.com/office/drawing/2014/main" id="{9F099B43-E26F-E332-DD4A-FBD42DCF187B}"/>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925" y="2"/>
            <a:ext cx="12191075" cy="6857998"/>
          </a:xfrm>
          <a:prstGeom prst="rect">
            <a:avLst/>
          </a:prstGeom>
          <a:ln>
            <a:noFill/>
          </a:ln>
        </p:spPr>
        <p:style>
          <a:lnRef idx="2">
            <a:schemeClr val="accent2"/>
          </a:lnRef>
          <a:fillRef idx="1002">
            <a:schemeClr val="dk2"/>
          </a:fillRef>
          <a:effectRef idx="0">
            <a:schemeClr val="accent2"/>
          </a:effectRef>
          <a:fontRef idx="minor">
            <a:schemeClr val="dk1"/>
          </a:fontRef>
        </p:style>
        <p:txBody>
          <a:bodyPr wrap="square" rtlCol="0" anchor="ctr">
            <a:noAutofit/>
          </a:bodyPr>
          <a:lstStyle/>
          <a:p>
            <a:pPr algn="ctr"/>
            <a:endParaRPr lang="en-US"/>
          </a:p>
        </p:txBody>
      </p:sp>
      <p:sp useBgFill="1">
        <p:nvSpPr>
          <p:cNvPr id="10" name="Snip Single Corner Rectangle 17">
            <a:extLst>
              <a:ext uri="{FF2B5EF4-FFF2-40B4-BE49-F238E27FC236}">
                <a16:creationId xmlns:a16="http://schemas.microsoft.com/office/drawing/2014/main" id="{4B1B4D83-1949-410A-E967-8D6B03C1A23F}"/>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0" y="1"/>
            <a:ext cx="12188825" cy="6857999"/>
          </a:xfrm>
          <a:prstGeom prst="snip1Rect">
            <a:avLst>
              <a:gd name="adj" fmla="val 50000"/>
            </a:avLst>
          </a:prstGeom>
          <a:ln>
            <a:noFill/>
          </a:ln>
          <a:effectLst/>
        </p:spPr>
        <p:style>
          <a:lnRef idx="2">
            <a:schemeClr val="accent1">
              <a:shade val="50000"/>
            </a:schemeClr>
          </a:lnRef>
          <a:fillRef idx="1003">
            <a:schemeClr val="dk2"/>
          </a:fillRef>
          <a:effectRef idx="0">
            <a:schemeClr val="accent1"/>
          </a:effectRef>
          <a:fontRef idx="minor">
            <a:schemeClr val="lt1"/>
          </a:fontRef>
        </p:style>
        <p:txBody>
          <a:bodyPr wrap="square" rtlCol="0" anchor="ctr">
            <a:noAutofit/>
          </a:bodyPr>
          <a:lstStyle/>
          <a:p>
            <a:pPr algn="ctr"/>
            <a:endParaRPr lang="en-US"/>
          </a:p>
        </p:txBody>
      </p:sp>
      <p:sp>
        <p:nvSpPr>
          <p:cNvPr id="3" name="Marcador de contenido 2">
            <a:extLst>
              <a:ext uri="{FF2B5EF4-FFF2-40B4-BE49-F238E27FC236}">
                <a16:creationId xmlns:a16="http://schemas.microsoft.com/office/drawing/2014/main" id="{D6CB47F3-F0C6-DB5C-876F-6FC4F89C86A7}"/>
              </a:ext>
            </a:extLst>
          </p:cNvPr>
          <p:cNvSpPr>
            <a:spLocks noGrp="1"/>
          </p:cNvSpPr>
          <p:nvPr>
            <p:ph idx="1"/>
          </p:nvPr>
        </p:nvSpPr>
        <p:spPr>
          <a:xfrm>
            <a:off x="684212" y="685800"/>
            <a:ext cx="10834278" cy="877529"/>
          </a:xfrm>
        </p:spPr>
        <p:txBody>
          <a:bodyPr>
            <a:normAutofit/>
          </a:bodyPr>
          <a:lstStyle/>
          <a:p>
            <a:r>
              <a:rPr lang="es-ES" sz="2400" b="1" dirty="0">
                <a:solidFill>
                  <a:schemeClr val="tx1"/>
                </a:solidFill>
              </a:rPr>
              <a:t>2. RESUMEN DE LA RESERVA PARA INVERSIONES EN ILLES BALEARS Y SU DESARROLLO REGLAMENTARIO.</a:t>
            </a:r>
          </a:p>
        </p:txBody>
      </p:sp>
      <p:sp>
        <p:nvSpPr>
          <p:cNvPr id="5" name="CuadroTexto 4">
            <a:extLst>
              <a:ext uri="{FF2B5EF4-FFF2-40B4-BE49-F238E27FC236}">
                <a16:creationId xmlns:a16="http://schemas.microsoft.com/office/drawing/2014/main" id="{035CB1A7-3811-9049-3559-1490E0D84F1D}"/>
              </a:ext>
            </a:extLst>
          </p:cNvPr>
          <p:cNvSpPr txBox="1"/>
          <p:nvPr/>
        </p:nvSpPr>
        <p:spPr>
          <a:xfrm>
            <a:off x="677273" y="1563329"/>
            <a:ext cx="11180430" cy="5909310"/>
          </a:xfrm>
          <a:prstGeom prst="rect">
            <a:avLst/>
          </a:prstGeom>
          <a:noFill/>
        </p:spPr>
        <p:txBody>
          <a:bodyPr wrap="square" rtlCol="0">
            <a:spAutoFit/>
          </a:bodyPr>
          <a:lstStyle/>
          <a:p>
            <a:pPr marL="285750" indent="-285750" algn="just">
              <a:buFontTx/>
              <a:buChar char="-"/>
            </a:pPr>
            <a:r>
              <a:rPr lang="es-ES" b="1" u="sng" dirty="0"/>
              <a:t>Materialización. Tipos de inversiones. DA 70. Cuatro 4 y arts. 5-11, 14, 16 y 17 RRFEIB.</a:t>
            </a:r>
          </a:p>
          <a:p>
            <a:pPr marL="285750" indent="-285750" algn="just">
              <a:buFontTx/>
              <a:buChar char="-"/>
            </a:pPr>
            <a:endParaRPr lang="es-ES" b="1" u="sng" dirty="0"/>
          </a:p>
          <a:p>
            <a:pPr algn="just"/>
            <a:r>
              <a:rPr lang="es-ES" b="1" dirty="0"/>
              <a:t>A/</a:t>
            </a:r>
          </a:p>
          <a:p>
            <a:pPr algn="just"/>
            <a:r>
              <a:rPr lang="es-ES" b="1" dirty="0"/>
              <a:t> </a:t>
            </a:r>
          </a:p>
          <a:p>
            <a:pPr marL="285750" indent="-285750" algn="just">
              <a:buFontTx/>
              <a:buChar char="-"/>
            </a:pPr>
            <a:r>
              <a:rPr lang="es-ES" u="sng" dirty="0"/>
              <a:t>IM o II </a:t>
            </a:r>
            <a:r>
              <a:rPr lang="es-ES" dirty="0"/>
              <a:t>(5 y 7 RRFEIB): PGC, nuevo o usado, no marcas ni conocimientos técnicos no patentados.</a:t>
            </a:r>
          </a:p>
          <a:p>
            <a:pPr algn="just"/>
            <a:endParaRPr lang="es-ES" dirty="0"/>
          </a:p>
          <a:p>
            <a:pPr marL="285750" indent="-285750" algn="just">
              <a:buFontTx/>
              <a:buChar char="-"/>
            </a:pPr>
            <a:r>
              <a:rPr lang="es-ES" u="sng" dirty="0"/>
              <a:t>Medio ambiente </a:t>
            </a:r>
            <a:r>
              <a:rPr lang="es-ES" dirty="0"/>
              <a:t>(8 RRFEIB): Contaminación, optimización, energías renovables. Convalidación.</a:t>
            </a:r>
          </a:p>
          <a:p>
            <a:pPr marL="285750" indent="-285750" algn="just">
              <a:buFontTx/>
              <a:buChar char="-"/>
            </a:pPr>
            <a:endParaRPr lang="es-ES" dirty="0"/>
          </a:p>
          <a:p>
            <a:pPr marL="285750" indent="-285750" algn="just">
              <a:buFontTx/>
              <a:buChar char="-"/>
            </a:pPr>
            <a:r>
              <a:rPr lang="es-ES" u="sng" dirty="0"/>
              <a:t>I+D</a:t>
            </a:r>
            <a:r>
              <a:rPr lang="es-ES" dirty="0"/>
              <a:t> (9 RRFEIB): Actividades I+D+i del art. 35 LIS. No necesaria activación. Gastos.</a:t>
            </a:r>
          </a:p>
          <a:p>
            <a:pPr marL="285750" indent="-285750" algn="just">
              <a:buFontTx/>
              <a:buChar char="-"/>
            </a:pPr>
            <a:endParaRPr lang="es-ES" dirty="0"/>
          </a:p>
          <a:p>
            <a:pPr marL="285750" indent="-285750" algn="just">
              <a:buFontTx/>
              <a:buChar char="-"/>
            </a:pPr>
            <a:r>
              <a:rPr lang="es-ES" u="sng" dirty="0"/>
              <a:t>Suelo </a:t>
            </a:r>
            <a:r>
              <a:rPr lang="es-ES" dirty="0"/>
              <a:t>(6 RRFEIB): Viviendas protegidas, Actividades industriales 1-4 SI IAE (art. 16 RRFEIB), Actividades sociosanitarias, zonas comerciales objeto de rehabilitación, actividades turísticas. </a:t>
            </a:r>
          </a:p>
          <a:p>
            <a:pPr algn="just"/>
            <a:endParaRPr lang="es-ES" dirty="0"/>
          </a:p>
          <a:p>
            <a:pPr algn="just"/>
            <a:r>
              <a:rPr lang="es-ES" dirty="0"/>
              <a:t>     *** Distinción entre vuelo y suelo: V1844-24 y V2003-24.</a:t>
            </a:r>
          </a:p>
          <a:p>
            <a:pPr algn="just"/>
            <a:endParaRPr lang="es-ES" dirty="0"/>
          </a:p>
          <a:p>
            <a:pPr marL="285750" indent="-285750" algn="just">
              <a:buFontTx/>
              <a:buChar char="-"/>
            </a:pPr>
            <a:r>
              <a:rPr lang="es-ES" u="sng" dirty="0"/>
              <a:t>Elementos de transporte</a:t>
            </a:r>
            <a:r>
              <a:rPr lang="es-ES" dirty="0"/>
              <a:t> (10 RRFEIB): Uso interno/externo, vía marítima (SSPP), carretera (servicios de transporte de pasajeros por carretera-concesión) (transporte general carretera: domicilio en IB).</a:t>
            </a:r>
          </a:p>
          <a:p>
            <a:pPr marL="285750" indent="-285750">
              <a:buFontTx/>
              <a:buChar char="-"/>
            </a:pPr>
            <a:endParaRPr lang="es-ES" dirty="0"/>
          </a:p>
          <a:p>
            <a:pPr marL="285750" indent="-285750">
              <a:buFontTx/>
              <a:buChar char="-"/>
            </a:pPr>
            <a:endParaRPr lang="es-ES" u="sng" dirty="0"/>
          </a:p>
          <a:p>
            <a:pPr marL="285750" indent="-285750">
              <a:buFontTx/>
              <a:buChar char="-"/>
            </a:pPr>
            <a:endParaRPr lang="es-ES" dirty="0"/>
          </a:p>
        </p:txBody>
      </p:sp>
      <p:sp>
        <p:nvSpPr>
          <p:cNvPr id="2" name="Marcador de número de diapositiva 1">
            <a:extLst>
              <a:ext uri="{FF2B5EF4-FFF2-40B4-BE49-F238E27FC236}">
                <a16:creationId xmlns:a16="http://schemas.microsoft.com/office/drawing/2014/main" id="{AD6CF876-2178-E2F4-EC6E-B417F1D03047}"/>
              </a:ext>
            </a:extLst>
          </p:cNvPr>
          <p:cNvSpPr>
            <a:spLocks noGrp="1"/>
          </p:cNvSpPr>
          <p:nvPr>
            <p:ph type="sldNum" sz="quarter" idx="12"/>
          </p:nvPr>
        </p:nvSpPr>
        <p:spPr/>
        <p:txBody>
          <a:bodyPr/>
          <a:lstStyle/>
          <a:p>
            <a:fld id="{79D70931-DA5E-4565-9A4E-F29B3B1CA2E0}" type="slidenum">
              <a:rPr lang="es-ES" smtClean="0">
                <a:solidFill>
                  <a:schemeClr val="bg1"/>
                </a:solidFill>
              </a:rPr>
              <a:t>8</a:t>
            </a:fld>
            <a:endParaRPr lang="es-ES" dirty="0">
              <a:solidFill>
                <a:schemeClr val="bg1"/>
              </a:solidFill>
            </a:endParaRPr>
          </a:p>
        </p:txBody>
      </p:sp>
    </p:spTree>
    <p:extLst>
      <p:ext uri="{BB962C8B-B14F-4D97-AF65-F5344CB8AC3E}">
        <p14:creationId xmlns:p14="http://schemas.microsoft.com/office/powerpoint/2010/main" val="787755523"/>
      </p:ext>
    </p:extLst>
  </p:cSld>
  <p:clrMapOvr>
    <a:overrideClrMapping bg1="lt1" tx1="dk1" bg2="lt2" tx2="dk2" accent1="accent1" accent2="accent2" accent3="accent3" accent4="accent4" accent5="accent5" accent6="accent6" hlink="hlink" folHlink="folHlink"/>
  </p:clrMapOvr>
</p:sld>
</file>

<file path=ppt/slides/slide9.xml><?xml version="1.0" encoding="utf-8"?>
<p:sld xmlns:a="http://schemas.openxmlformats.org/drawingml/2006/main" xmlns:r="http://schemas.openxmlformats.org/officeDocument/2006/relationships" xmlns:p="http://schemas.openxmlformats.org/presentationml/2006/main">
  <p:cSld>
    <p:bg>
      <p:bgPr>
        <a:gradFill rotWithShape="1">
          <a:gsLst>
            <a:gs pos="10000">
              <a:schemeClr val="bg1">
                <a:tint val="97000"/>
                <a:hueMod val="92000"/>
                <a:satMod val="169000"/>
                <a:lumMod val="164000"/>
              </a:schemeClr>
            </a:gs>
            <a:gs pos="100000">
              <a:schemeClr val="bg1">
                <a:shade val="96000"/>
                <a:satMod val="120000"/>
                <a:lumMod val="90000"/>
              </a:schemeClr>
            </a:gs>
          </a:gsLst>
          <a:lin ang="6120000" scaled="1"/>
        </a:gradFill>
        <a:effectLst/>
      </p:bgPr>
    </p:bg>
    <p:spTree>
      <p:nvGrpSpPr>
        <p:cNvPr id="1" name="">
          <a:extLst>
            <a:ext uri="{FF2B5EF4-FFF2-40B4-BE49-F238E27FC236}">
              <a16:creationId xmlns:a16="http://schemas.microsoft.com/office/drawing/2014/main" id="{6C312DF8-001F-6837-1041-A30E1CA5EFF5}"/>
            </a:ext>
          </a:extLst>
        </p:cNvPr>
        <p:cNvGrpSpPr/>
        <p:nvPr/>
      </p:nvGrpSpPr>
      <p:grpSpPr>
        <a:xfrm>
          <a:off x="0" y="0"/>
          <a:ext cx="0" cy="0"/>
          <a:chOff x="0" y="0"/>
          <a:chExt cx="0" cy="0"/>
        </a:xfrm>
      </p:grpSpPr>
      <p:sp>
        <p:nvSpPr>
          <p:cNvPr id="8" name="Snip Diagonal Corner Rectangle 6">
            <a:extLst>
              <a:ext uri="{FF2B5EF4-FFF2-40B4-BE49-F238E27FC236}">
                <a16:creationId xmlns:a16="http://schemas.microsoft.com/office/drawing/2014/main" id="{045D6801-AA59-1C30-7687-1DBFC765EEA3}"/>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925" y="2"/>
            <a:ext cx="12191075" cy="6857998"/>
          </a:xfrm>
          <a:prstGeom prst="rect">
            <a:avLst/>
          </a:prstGeom>
          <a:ln>
            <a:noFill/>
          </a:ln>
        </p:spPr>
        <p:style>
          <a:lnRef idx="2">
            <a:schemeClr val="accent2"/>
          </a:lnRef>
          <a:fillRef idx="1002">
            <a:schemeClr val="dk2"/>
          </a:fillRef>
          <a:effectRef idx="0">
            <a:schemeClr val="accent2"/>
          </a:effectRef>
          <a:fontRef idx="minor">
            <a:schemeClr val="dk1"/>
          </a:fontRef>
        </p:style>
        <p:txBody>
          <a:bodyPr wrap="square" rtlCol="0" anchor="ctr">
            <a:noAutofit/>
          </a:bodyPr>
          <a:lstStyle/>
          <a:p>
            <a:pPr algn="ctr"/>
            <a:endParaRPr lang="en-US"/>
          </a:p>
        </p:txBody>
      </p:sp>
      <p:sp useBgFill="1">
        <p:nvSpPr>
          <p:cNvPr id="10" name="Snip Single Corner Rectangle 17">
            <a:extLst>
              <a:ext uri="{FF2B5EF4-FFF2-40B4-BE49-F238E27FC236}">
                <a16:creationId xmlns:a16="http://schemas.microsoft.com/office/drawing/2014/main" id="{E23A9662-153E-4C81-F457-76AA8B692911}"/>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0" y="1"/>
            <a:ext cx="12188825" cy="6857999"/>
          </a:xfrm>
          <a:prstGeom prst="snip1Rect">
            <a:avLst>
              <a:gd name="adj" fmla="val 50000"/>
            </a:avLst>
          </a:prstGeom>
          <a:ln>
            <a:noFill/>
          </a:ln>
          <a:effectLst/>
        </p:spPr>
        <p:style>
          <a:lnRef idx="2">
            <a:schemeClr val="accent1">
              <a:shade val="50000"/>
            </a:schemeClr>
          </a:lnRef>
          <a:fillRef idx="1003">
            <a:schemeClr val="dk2"/>
          </a:fillRef>
          <a:effectRef idx="0">
            <a:schemeClr val="accent1"/>
          </a:effectRef>
          <a:fontRef idx="minor">
            <a:schemeClr val="lt1"/>
          </a:fontRef>
        </p:style>
        <p:txBody>
          <a:bodyPr wrap="square" rtlCol="0" anchor="ctr">
            <a:noAutofit/>
          </a:bodyPr>
          <a:lstStyle/>
          <a:p>
            <a:pPr algn="ctr"/>
            <a:endParaRPr lang="en-US"/>
          </a:p>
        </p:txBody>
      </p:sp>
      <p:sp>
        <p:nvSpPr>
          <p:cNvPr id="3" name="Marcador de contenido 2">
            <a:extLst>
              <a:ext uri="{FF2B5EF4-FFF2-40B4-BE49-F238E27FC236}">
                <a16:creationId xmlns:a16="http://schemas.microsoft.com/office/drawing/2014/main" id="{B6BA861F-B4E3-FB39-87BE-17BEBB05F3F4}"/>
              </a:ext>
            </a:extLst>
          </p:cNvPr>
          <p:cNvSpPr>
            <a:spLocks noGrp="1"/>
          </p:cNvSpPr>
          <p:nvPr>
            <p:ph idx="1"/>
          </p:nvPr>
        </p:nvSpPr>
        <p:spPr>
          <a:xfrm>
            <a:off x="684212" y="685800"/>
            <a:ext cx="10834278" cy="877529"/>
          </a:xfrm>
        </p:spPr>
        <p:txBody>
          <a:bodyPr>
            <a:normAutofit/>
          </a:bodyPr>
          <a:lstStyle/>
          <a:p>
            <a:r>
              <a:rPr lang="es-ES" sz="2400" b="1" dirty="0">
                <a:solidFill>
                  <a:schemeClr val="tx1"/>
                </a:solidFill>
              </a:rPr>
              <a:t>2. RESUMEN DE LA RESERVA PARA INVERSIONES EN ILLES BALEARS Y SU DESARROLLO REGLAMENTARIO.</a:t>
            </a:r>
          </a:p>
        </p:txBody>
      </p:sp>
      <p:sp>
        <p:nvSpPr>
          <p:cNvPr id="5" name="CuadroTexto 4">
            <a:extLst>
              <a:ext uri="{FF2B5EF4-FFF2-40B4-BE49-F238E27FC236}">
                <a16:creationId xmlns:a16="http://schemas.microsoft.com/office/drawing/2014/main" id="{295FCA7B-FE01-9EFB-BA5C-D642FA3FF06B}"/>
              </a:ext>
            </a:extLst>
          </p:cNvPr>
          <p:cNvSpPr txBox="1">
            <a:spLocks noGrp="1" noRot="1" noMove="1" noResize="1" noEditPoints="1" noAdjustHandles="1" noChangeArrowheads="1" noChangeShapeType="1"/>
          </p:cNvSpPr>
          <p:nvPr/>
        </p:nvSpPr>
        <p:spPr>
          <a:xfrm>
            <a:off x="677273" y="1563329"/>
            <a:ext cx="11180430" cy="4247317"/>
          </a:xfrm>
          <a:prstGeom prst="rect">
            <a:avLst/>
          </a:prstGeom>
          <a:noFill/>
        </p:spPr>
        <p:txBody>
          <a:bodyPr wrap="square" rtlCol="0">
            <a:spAutoFit/>
          </a:bodyPr>
          <a:lstStyle/>
          <a:p>
            <a:pPr marL="285750" indent="-285750" algn="just">
              <a:buFontTx/>
              <a:buChar char="-"/>
            </a:pPr>
            <a:r>
              <a:rPr lang="es-ES" b="1" u="sng" dirty="0"/>
              <a:t>Materialización. Tipos de inversiones. DA 70. Cuatro 4 y arts. 5-11, 14 y 16-18 RRFEIB.</a:t>
            </a:r>
          </a:p>
          <a:p>
            <a:pPr marL="285750" indent="-285750" algn="just">
              <a:buFontTx/>
              <a:buChar char="-"/>
            </a:pPr>
            <a:endParaRPr lang="es-ES" b="1" u="sng" dirty="0"/>
          </a:p>
          <a:p>
            <a:pPr algn="just"/>
            <a:r>
              <a:rPr lang="es-ES" b="1" dirty="0"/>
              <a:t>B/</a:t>
            </a:r>
          </a:p>
          <a:p>
            <a:pPr algn="just"/>
            <a:r>
              <a:rPr lang="es-ES" b="1" dirty="0"/>
              <a:t> </a:t>
            </a:r>
          </a:p>
          <a:p>
            <a:pPr marL="285750" indent="-285750" algn="just">
              <a:buFontTx/>
              <a:buChar char="-"/>
            </a:pPr>
            <a:r>
              <a:rPr lang="es-ES" u="sng" dirty="0"/>
              <a:t>Creación de puestos de trabajo relacionada de forma directa con las inversiones previstas en la letra A.</a:t>
            </a:r>
            <a:endParaRPr lang="es-ES" dirty="0"/>
          </a:p>
          <a:p>
            <a:pPr marL="285750" indent="-285750" algn="just">
              <a:buFontTx/>
              <a:buChar char="-"/>
            </a:pPr>
            <a:endParaRPr lang="es-ES" dirty="0"/>
          </a:p>
          <a:p>
            <a:pPr marL="285750" indent="-285750" algn="just">
              <a:buFontTx/>
              <a:buChar char="-"/>
            </a:pPr>
            <a:r>
              <a:rPr lang="es-ES" dirty="0"/>
              <a:t>Plazo: dentro de un período de seis meses a contar desde la fecha de entrada en funcionamiento de dicha inversión.</a:t>
            </a:r>
          </a:p>
          <a:p>
            <a:pPr marL="285750" indent="-285750" algn="just">
              <a:buFontTx/>
              <a:buChar char="-"/>
            </a:pPr>
            <a:endParaRPr lang="es-ES" dirty="0"/>
          </a:p>
          <a:p>
            <a:pPr marL="285750" indent="-285750" algn="just">
              <a:buFontTx/>
              <a:buChar char="-"/>
            </a:pPr>
            <a:r>
              <a:rPr lang="es-ES" dirty="0"/>
              <a:t>11 RRFEIB: conjunto de los establecimientos del contribuyente situados en las Illes Balears. No resultará necesario que los nuevos puestos de trabajo sean ocupados por los nuevos trabajadores contratados.</a:t>
            </a:r>
          </a:p>
          <a:p>
            <a:pPr marL="285750" indent="-285750">
              <a:buFontTx/>
              <a:buChar char="-"/>
            </a:pPr>
            <a:endParaRPr lang="es-ES" u="sng" dirty="0"/>
          </a:p>
          <a:p>
            <a:pPr marL="285750" indent="-285750">
              <a:buFontTx/>
              <a:buChar char="-"/>
            </a:pPr>
            <a:endParaRPr lang="es-ES" dirty="0"/>
          </a:p>
        </p:txBody>
      </p:sp>
      <p:sp>
        <p:nvSpPr>
          <p:cNvPr id="2" name="Marcador de número de diapositiva 1">
            <a:extLst>
              <a:ext uri="{FF2B5EF4-FFF2-40B4-BE49-F238E27FC236}">
                <a16:creationId xmlns:a16="http://schemas.microsoft.com/office/drawing/2014/main" id="{EDECA73B-0949-265F-1B11-32A950C49616}"/>
              </a:ext>
            </a:extLst>
          </p:cNvPr>
          <p:cNvSpPr>
            <a:spLocks noGrp="1"/>
          </p:cNvSpPr>
          <p:nvPr>
            <p:ph type="sldNum" sz="quarter" idx="12"/>
          </p:nvPr>
        </p:nvSpPr>
        <p:spPr/>
        <p:txBody>
          <a:bodyPr/>
          <a:lstStyle/>
          <a:p>
            <a:fld id="{79D70931-DA5E-4565-9A4E-F29B3B1CA2E0}" type="slidenum">
              <a:rPr lang="es-ES" smtClean="0">
                <a:solidFill>
                  <a:schemeClr val="bg1"/>
                </a:solidFill>
              </a:rPr>
              <a:t>9</a:t>
            </a:fld>
            <a:endParaRPr lang="es-ES" dirty="0">
              <a:solidFill>
                <a:schemeClr val="bg1"/>
              </a:solidFill>
            </a:endParaRPr>
          </a:p>
        </p:txBody>
      </p:sp>
    </p:spTree>
    <p:extLst>
      <p:ext uri="{BB962C8B-B14F-4D97-AF65-F5344CB8AC3E}">
        <p14:creationId xmlns:p14="http://schemas.microsoft.com/office/powerpoint/2010/main" val="4275503729"/>
      </p:ext>
    </p:extLst>
  </p:cSld>
  <p:clrMapOvr>
    <a:overrideClrMapping bg1="lt1" tx1="dk1" bg2="lt2" tx2="dk2" accent1="accent1" accent2="accent2" accent3="accent3" accent4="accent4" accent5="accent5" accent6="accent6" hlink="hlink" folHlink="folHlink"/>
  </p:clrMapOvr>
</p:sld>
</file>

<file path=ppt/theme/theme1.xml><?xml version="1.0" encoding="utf-8"?>
<a:theme xmlns:a="http://schemas.openxmlformats.org/drawingml/2006/main" name="Sector">
  <a:themeElements>
    <a:clrScheme name="Sector">
      <a:dk1>
        <a:sysClr val="windowText" lastClr="000000"/>
      </a:dk1>
      <a:lt1>
        <a:sysClr val="window" lastClr="FFFFFF"/>
      </a:lt1>
      <a:dk2>
        <a:srgbClr val="146194"/>
      </a:dk2>
      <a:lt2>
        <a:srgbClr val="76DBF4"/>
      </a:lt2>
      <a:accent1>
        <a:srgbClr val="052F61"/>
      </a:accent1>
      <a:accent2>
        <a:srgbClr val="A50E82"/>
      </a:accent2>
      <a:accent3>
        <a:srgbClr val="14967C"/>
      </a:accent3>
      <a:accent4>
        <a:srgbClr val="6A9E1F"/>
      </a:accent4>
      <a:accent5>
        <a:srgbClr val="E87D37"/>
      </a:accent5>
      <a:accent6>
        <a:srgbClr val="C62324"/>
      </a:accent6>
      <a:hlink>
        <a:srgbClr val="0D2E46"/>
      </a:hlink>
      <a:folHlink>
        <a:srgbClr val="356A95"/>
      </a:folHlink>
    </a:clrScheme>
    <a:fontScheme name="Sector">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ector">
      <a:fillStyleLst>
        <a:solidFill>
          <a:schemeClr val="phClr"/>
        </a:solidFill>
        <a:gradFill rotWithShape="1">
          <a:gsLst>
            <a:gs pos="0">
              <a:schemeClr val="phClr">
                <a:tint val="62000"/>
                <a:hueMod val="94000"/>
                <a:satMod val="140000"/>
                <a:lumMod val="110000"/>
              </a:schemeClr>
            </a:gs>
            <a:gs pos="100000">
              <a:schemeClr val="phClr">
                <a:tint val="84000"/>
                <a:satMod val="160000"/>
              </a:schemeClr>
            </a:gs>
          </a:gsLst>
          <a:lin ang="5400000" scaled="0"/>
        </a:gradFill>
        <a:gradFill rotWithShape="1">
          <a:gsLst>
            <a:gs pos="0">
              <a:schemeClr val="phClr">
                <a:tint val="98000"/>
                <a:hueMod val="94000"/>
                <a:satMod val="130000"/>
                <a:lumMod val="128000"/>
              </a:schemeClr>
            </a:gs>
            <a:gs pos="100000">
              <a:schemeClr val="phClr">
                <a:shade val="94000"/>
                <a:lumMod val="88000"/>
              </a:schemeClr>
            </a:gs>
          </a:gsLst>
          <a:lin ang="5400000" scaled="0"/>
        </a:gradFill>
      </a:fillStyleLst>
      <a:lnStyleLst>
        <a:ln w="9525" cap="rnd" cmpd="sng" algn="ctr">
          <a:solidFill>
            <a:schemeClr val="phClr">
              <a:tint val="76000"/>
              <a:alpha val="60000"/>
              <a:hueMod val="94000"/>
            </a:schemeClr>
          </a:solidFill>
          <a:prstDash val="solid"/>
        </a:ln>
        <a:ln w="15875" cap="rnd" cmpd="sng" algn="ctr">
          <a:solidFill>
            <a:schemeClr val="phClr">
              <a:hueMod val="94000"/>
            </a:schemeClr>
          </a:solidFill>
          <a:prstDash val="solid"/>
        </a:ln>
        <a:ln w="28575"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50800" dist="38100" dir="5400000" rotWithShape="0">
              <a:srgbClr val="000000">
                <a:alpha val="46000"/>
              </a:srgbClr>
            </a:outerShdw>
          </a:effectLst>
          <a:scene3d>
            <a:camera prst="orthographicFront">
              <a:rot lat="0" lon="0" rev="0"/>
            </a:camera>
            <a:lightRig rig="threePt" dir="t"/>
          </a:scene3d>
          <a:sp3d prstMaterial="plastic">
            <a:bevelT w="25400" h="25400"/>
          </a:sp3d>
        </a:effectStyle>
      </a:effectStyleLst>
      <a:bgFillStyleLst>
        <a:solidFill>
          <a:schemeClr val="phClr"/>
        </a:solidFill>
        <a:gradFill rotWithShape="1">
          <a:gsLst>
            <a:gs pos="10000">
              <a:schemeClr val="phClr">
                <a:tint val="97000"/>
                <a:hueMod val="92000"/>
                <a:satMod val="169000"/>
                <a:lumMod val="164000"/>
              </a:schemeClr>
            </a:gs>
            <a:gs pos="100000">
              <a:schemeClr val="phClr">
                <a:shade val="96000"/>
                <a:satMod val="120000"/>
                <a:lumMod val="90000"/>
              </a:schemeClr>
            </a:gs>
          </a:gsLst>
          <a:lin ang="6120000" scaled="1"/>
        </a:gradFill>
        <a:gradFill rotWithShape="1">
          <a:gsLst>
            <a:gs pos="0">
              <a:schemeClr val="phClr">
                <a:tint val="97000"/>
                <a:hueMod val="92000"/>
                <a:satMod val="169000"/>
                <a:lumMod val="164000"/>
              </a:schemeClr>
            </a:gs>
            <a:gs pos="100000">
              <a:schemeClr val="phClr">
                <a:shade val="96000"/>
                <a:satMod val="120000"/>
                <a:lumMod val="90000"/>
              </a:schemeClr>
            </a:gs>
          </a:gsLst>
          <a:path path="circle">
            <a:fillToRect b="100000"/>
          </a:path>
        </a:gradFill>
      </a:bgFillStyleLst>
    </a:fmtScheme>
  </a:themeElements>
  <a:objectDefaults/>
  <a:extraClrSchemeLst/>
  <a:extLst>
    <a:ext uri="{05A4C25C-085E-4340-85A3-A5531E510DB2}">
      <thm15:themeFamily xmlns:thm15="http://schemas.microsoft.com/office/thememl/2012/main" name="Slice" id="{0507925B-6AC9-4358-8E18-C330545D08F8}" vid="{13FEC7C6-62A9-40C4-99D2-581AACACAA2F}"/>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TM02900771[[fn=Segmento]]</Template>
  <TotalTime>1000</TotalTime>
  <Words>4274</Words>
  <Application>Microsoft Office PowerPoint</Application>
  <PresentationFormat>Panorámica</PresentationFormat>
  <Paragraphs>448</Paragraphs>
  <Slides>35</Slides>
  <Notes>1</Notes>
  <HiddenSlides>0</HiddenSlides>
  <MMClips>0</MMClips>
  <ScaleCrop>false</ScaleCrop>
  <HeadingPairs>
    <vt:vector size="6" baseType="variant">
      <vt:variant>
        <vt:lpstr>Fuentes usadas</vt:lpstr>
      </vt:variant>
      <vt:variant>
        <vt:i4>3</vt:i4>
      </vt:variant>
      <vt:variant>
        <vt:lpstr>Tema</vt:lpstr>
      </vt:variant>
      <vt:variant>
        <vt:i4>1</vt:i4>
      </vt:variant>
      <vt:variant>
        <vt:lpstr>Títulos de diapositiva</vt:lpstr>
      </vt:variant>
      <vt:variant>
        <vt:i4>35</vt:i4>
      </vt:variant>
    </vt:vector>
  </HeadingPairs>
  <TitlesOfParts>
    <vt:vector size="39" baseType="lpstr">
      <vt:lpstr>Aptos</vt:lpstr>
      <vt:lpstr>Century Gothic</vt:lpstr>
      <vt:lpstr>Wingdings 3</vt:lpstr>
      <vt:lpstr>Sector</vt:lpstr>
      <vt:lpstr>El régimen fiscal especial de las Illes Balears.  Últimos criterios administrativos emitidos por la Dirección General de Tributos. 28/04/2025.</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MINHAFP</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El régimen fiscal especial de las Illes Balears.  Últimos criterios administrativos emitidos por la Dirección General de Tributos. 28/04/2025.</dc:title>
  <dc:creator>Burguete Sánchez, Francisco José</dc:creator>
  <cp:lastModifiedBy>Maria Asuncion Navarro Perez</cp:lastModifiedBy>
  <cp:revision>86</cp:revision>
  <dcterms:created xsi:type="dcterms:W3CDTF">2025-04-04T11:26:12Z</dcterms:created>
  <dcterms:modified xsi:type="dcterms:W3CDTF">2025-04-25T07:39:14Z</dcterms:modified>
</cp:coreProperties>
</file>