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5" r:id="rId2"/>
    <p:sldId id="339" r:id="rId3"/>
    <p:sldId id="343" r:id="rId4"/>
    <p:sldId id="344" r:id="rId5"/>
    <p:sldId id="329" r:id="rId6"/>
    <p:sldId id="288" r:id="rId7"/>
    <p:sldId id="371" r:id="rId8"/>
    <p:sldId id="345" r:id="rId9"/>
    <p:sldId id="346" r:id="rId10"/>
    <p:sldId id="385" r:id="rId11"/>
    <p:sldId id="386" r:id="rId12"/>
    <p:sldId id="382" r:id="rId13"/>
    <p:sldId id="393" r:id="rId14"/>
    <p:sldId id="394" r:id="rId15"/>
    <p:sldId id="372" r:id="rId16"/>
    <p:sldId id="383" r:id="rId17"/>
    <p:sldId id="376" r:id="rId18"/>
    <p:sldId id="378" r:id="rId19"/>
    <p:sldId id="392" r:id="rId20"/>
    <p:sldId id="387" r:id="rId21"/>
    <p:sldId id="390" r:id="rId22"/>
    <p:sldId id="391" r:id="rId23"/>
    <p:sldId id="389" r:id="rId24"/>
    <p:sldId id="388" r:id="rId25"/>
    <p:sldId id="349" r:id="rId26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34555" autoAdjust="0"/>
    <p:restoredTop sz="94646" autoAdjust="0"/>
  </p:normalViewPr>
  <p:slideViewPr>
    <p:cSldViewPr>
      <p:cViewPr varScale="1">
        <p:scale>
          <a:sx n="128" d="100"/>
          <a:sy n="128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374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nassan\NAS_CONSULTORIA\17176-PMO%20HOSPITAL%202050-IS\1.ORGANIZACION\REGISTRO%20PROPUESTAS%20SOLUCIONES%20INNOVADORAS%20Y%20CONSULTAS%20CORREOS%20H2050-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>
                <a:solidFill>
                  <a:schemeClr val="tx2"/>
                </a:solidFill>
              </a:defRPr>
            </a:pPr>
            <a:r>
              <a:rPr lang="es-ES" dirty="0">
                <a:solidFill>
                  <a:schemeClr val="tx2"/>
                </a:solidFill>
              </a:rPr>
              <a:t>Valoraciones </a:t>
            </a:r>
            <a:r>
              <a:rPr lang="es-ES" dirty="0" smtClean="0">
                <a:solidFill>
                  <a:schemeClr val="tx2"/>
                </a:solidFill>
              </a:rPr>
              <a:t>propuestas</a:t>
            </a:r>
            <a:endParaRPr lang="es-ES" dirty="0">
              <a:solidFill>
                <a:schemeClr val="tx2"/>
              </a:solidFill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'Propuestas x subproyecto'!$U$3:$U$6</c:f>
              <c:strCache>
                <c:ptCount val="4"/>
                <c:pt idx="0">
                  <c:v>VALORACIONES</c:v>
                </c:pt>
                <c:pt idx="1">
                  <c:v>INTERESANTE H2050-IS</c:v>
                </c:pt>
                <c:pt idx="2">
                  <c:v>NO INTERESANTE H2050-IS</c:v>
                </c:pt>
                <c:pt idx="3">
                  <c:v>NO INTERESANTE</c:v>
                </c:pt>
              </c:strCache>
            </c:strRef>
          </c:cat>
          <c:val>
            <c:numRef>
              <c:f>'Propuestas x subproyecto'!$V$3:$V$6</c:f>
              <c:numCache>
                <c:formatCode>General</c:formatCode>
                <c:ptCount val="4"/>
                <c:pt idx="1">
                  <c:v>98</c:v>
                </c:pt>
                <c:pt idx="2">
                  <c:v>61</c:v>
                </c:pt>
                <c:pt idx="3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58611232548072745"/>
          <c:y val="0.28312882764654518"/>
          <c:w val="0.39722090017451139"/>
          <c:h val="0.56788568095654701"/>
        </c:manualLayout>
      </c:layout>
      <c:overlay val="0"/>
      <c:txPr>
        <a:bodyPr/>
        <a:lstStyle/>
        <a:p>
          <a:pPr>
            <a:defRPr sz="800"/>
          </a:pPr>
          <a:endParaRPr lang="es-ES"/>
        </a:p>
      </c:txPr>
    </c:legend>
    <c:plotVisOnly val="1"/>
    <c:dispBlanksAs val="zero"/>
    <c:showDLblsOverMax val="0"/>
  </c:chart>
  <c:spPr>
    <a:solidFill>
      <a:schemeClr val="bg1"/>
    </a:solidFill>
    <a:ln w="25400" cap="flat" cmpd="sng" algn="ctr">
      <a:solidFill>
        <a:schemeClr val="accent1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s-E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C636E3-62EC-4588-856C-848D98FE4A74}" type="doc">
      <dgm:prSet loTypeId="urn:microsoft.com/office/officeart/2005/8/layout/default#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F65AF63-45C3-4D2D-AA26-6D81A7D53835}">
      <dgm:prSet phldrT="[Texto]"/>
      <dgm:spPr/>
      <dgm:t>
        <a:bodyPr/>
        <a:lstStyle/>
        <a:p>
          <a:r>
            <a:rPr lang="gl-ES" noProof="0" dirty="0" smtClean="0"/>
            <a:t>25 M de consultas en centros de </a:t>
          </a:r>
          <a:r>
            <a:rPr lang="gl-ES" noProof="0" dirty="0" err="1" smtClean="0"/>
            <a:t>salud</a:t>
          </a:r>
          <a:r>
            <a:rPr lang="gl-ES" noProof="0" dirty="0" smtClean="0"/>
            <a:t>/año</a:t>
          </a:r>
          <a:endParaRPr lang="gl-ES" noProof="0" dirty="0"/>
        </a:p>
      </dgm:t>
    </dgm:pt>
    <dgm:pt modelId="{FD49E0DD-B5A1-4330-AC3B-15747B5E6DC4}" type="parTrans" cxnId="{3D7A49BD-EE98-4ECF-9E4E-4CE7FCE68ABC}">
      <dgm:prSet/>
      <dgm:spPr/>
      <dgm:t>
        <a:bodyPr/>
        <a:lstStyle/>
        <a:p>
          <a:endParaRPr lang="es-ES"/>
        </a:p>
      </dgm:t>
    </dgm:pt>
    <dgm:pt modelId="{E44D782B-1B53-449F-85EE-C2481BA20E5D}" type="sibTrans" cxnId="{3D7A49BD-EE98-4ECF-9E4E-4CE7FCE68ABC}">
      <dgm:prSet/>
      <dgm:spPr/>
      <dgm:t>
        <a:bodyPr/>
        <a:lstStyle/>
        <a:p>
          <a:endParaRPr lang="es-ES"/>
        </a:p>
      </dgm:t>
    </dgm:pt>
    <dgm:pt modelId="{F2934EF8-B875-421E-87C7-2A8FA777CBD4}">
      <dgm:prSet phldrT="[Texto]"/>
      <dgm:spPr/>
      <dgm:t>
        <a:bodyPr/>
        <a:lstStyle/>
        <a:p>
          <a:r>
            <a:rPr lang="gl-ES" noProof="0" dirty="0" smtClean="0"/>
            <a:t>4 M de consultas de hospital/ano</a:t>
          </a:r>
          <a:endParaRPr lang="gl-ES" noProof="0" dirty="0"/>
        </a:p>
      </dgm:t>
    </dgm:pt>
    <dgm:pt modelId="{B74423B8-740E-4F55-AEE4-B7A7AE9DBB37}" type="parTrans" cxnId="{006F99E4-A1C1-4386-82CC-4D06A4550281}">
      <dgm:prSet/>
      <dgm:spPr/>
      <dgm:t>
        <a:bodyPr/>
        <a:lstStyle/>
        <a:p>
          <a:endParaRPr lang="es-ES"/>
        </a:p>
      </dgm:t>
    </dgm:pt>
    <dgm:pt modelId="{04503272-C215-4D3B-A109-2D71A57829F4}" type="sibTrans" cxnId="{006F99E4-A1C1-4386-82CC-4D06A4550281}">
      <dgm:prSet/>
      <dgm:spPr/>
      <dgm:t>
        <a:bodyPr/>
        <a:lstStyle/>
        <a:p>
          <a:endParaRPr lang="es-ES"/>
        </a:p>
      </dgm:t>
    </dgm:pt>
    <dgm:pt modelId="{3390BC01-A8EB-457C-A217-E84CD5F8F882}">
      <dgm:prSet phldrT="[Texto]"/>
      <dgm:spPr/>
      <dgm:t>
        <a:bodyPr/>
        <a:lstStyle/>
        <a:p>
          <a:r>
            <a:rPr lang="gl-ES" noProof="0" dirty="0" smtClean="0"/>
            <a:t>1 millón de </a:t>
          </a:r>
          <a:r>
            <a:rPr lang="gl-ES" noProof="0" dirty="0" err="1" smtClean="0"/>
            <a:t>urgencias</a:t>
          </a:r>
          <a:r>
            <a:rPr lang="gl-ES" noProof="0" dirty="0" smtClean="0"/>
            <a:t> hospitalarias</a:t>
          </a:r>
        </a:p>
      </dgm:t>
    </dgm:pt>
    <dgm:pt modelId="{2F3CA140-6236-43C0-B800-718E224E3F08}" type="parTrans" cxnId="{C5889482-2950-4D32-BF2A-E6481EAE81A2}">
      <dgm:prSet/>
      <dgm:spPr/>
      <dgm:t>
        <a:bodyPr/>
        <a:lstStyle/>
        <a:p>
          <a:endParaRPr lang="es-ES"/>
        </a:p>
      </dgm:t>
    </dgm:pt>
    <dgm:pt modelId="{C6C6C268-AE8F-4BC6-B199-20A57B691F46}" type="sibTrans" cxnId="{C5889482-2950-4D32-BF2A-E6481EAE81A2}">
      <dgm:prSet/>
      <dgm:spPr/>
      <dgm:t>
        <a:bodyPr/>
        <a:lstStyle/>
        <a:p>
          <a:endParaRPr lang="es-ES"/>
        </a:p>
      </dgm:t>
    </dgm:pt>
    <dgm:pt modelId="{0CEBFACA-4465-42CD-AD08-AC982E795FD4}">
      <dgm:prSet phldrT="[Texto]"/>
      <dgm:spPr/>
      <dgm:t>
        <a:bodyPr/>
        <a:lstStyle/>
        <a:p>
          <a:r>
            <a:rPr lang="gl-ES" noProof="0" dirty="0" smtClean="0"/>
            <a:t>65 M de </a:t>
          </a:r>
          <a:r>
            <a:rPr lang="gl-ES" noProof="0" dirty="0" err="1" smtClean="0"/>
            <a:t>recetas</a:t>
          </a:r>
          <a:r>
            <a:rPr lang="gl-ES" noProof="0" dirty="0" smtClean="0"/>
            <a:t> al año</a:t>
          </a:r>
        </a:p>
      </dgm:t>
    </dgm:pt>
    <dgm:pt modelId="{E3954F93-1326-4061-A8D2-20983408EC31}" type="parTrans" cxnId="{8AF22459-88BF-4D29-A20C-A8EFD7BED43B}">
      <dgm:prSet/>
      <dgm:spPr/>
      <dgm:t>
        <a:bodyPr/>
        <a:lstStyle/>
        <a:p>
          <a:endParaRPr lang="es-ES"/>
        </a:p>
      </dgm:t>
    </dgm:pt>
    <dgm:pt modelId="{A048AD35-DD66-4725-A47D-CA7D48549C41}" type="sibTrans" cxnId="{8AF22459-88BF-4D29-A20C-A8EFD7BED43B}">
      <dgm:prSet/>
      <dgm:spPr/>
      <dgm:t>
        <a:bodyPr/>
        <a:lstStyle/>
        <a:p>
          <a:endParaRPr lang="es-ES"/>
        </a:p>
      </dgm:t>
    </dgm:pt>
    <dgm:pt modelId="{07401F6E-406F-4818-8697-C0AF7A6D27D3}">
      <dgm:prSet phldrT="[Texto]"/>
      <dgm:spPr/>
      <dgm:t>
        <a:bodyPr/>
        <a:lstStyle/>
        <a:p>
          <a:r>
            <a:rPr lang="gl-ES" noProof="0" smtClean="0"/>
            <a:t>Intervenciones año</a:t>
          </a:r>
        </a:p>
        <a:p>
          <a:r>
            <a:rPr lang="gl-ES" noProof="0" smtClean="0"/>
            <a:t>174.000</a:t>
          </a:r>
          <a:endParaRPr lang="gl-ES" noProof="0" dirty="0"/>
        </a:p>
      </dgm:t>
    </dgm:pt>
    <dgm:pt modelId="{908BC7C4-A2B4-4DDA-B5EA-08B8E2CCC1EC}" type="parTrans" cxnId="{2D9D4D78-7D94-444D-ABBB-8162385898FF}">
      <dgm:prSet/>
      <dgm:spPr/>
    </dgm:pt>
    <dgm:pt modelId="{B9519B65-B90F-4B6C-ABC0-65A5FC1B9856}" type="sibTrans" cxnId="{2D9D4D78-7D94-444D-ABBB-8162385898FF}">
      <dgm:prSet/>
      <dgm:spPr/>
    </dgm:pt>
    <dgm:pt modelId="{A1439C1B-E245-4FEC-840C-0EEAC775AE6E}" type="pres">
      <dgm:prSet presAssocID="{D0C636E3-62EC-4588-856C-848D98FE4A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5CABE4E-2E20-4C2D-99EA-0E859F7B3C10}" type="pres">
      <dgm:prSet presAssocID="{2F65AF63-45C3-4D2D-AA26-6D81A7D5383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DC188F3-B515-4B72-B65C-A2156486834C}" type="pres">
      <dgm:prSet presAssocID="{E44D782B-1B53-449F-85EE-C2481BA20E5D}" presName="sibTrans" presStyleCnt="0"/>
      <dgm:spPr/>
    </dgm:pt>
    <dgm:pt modelId="{D0EF29E8-333B-470D-88C1-6A7E6B8E7645}" type="pres">
      <dgm:prSet presAssocID="{F2934EF8-B875-421E-87C7-2A8FA777CBD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B9A10F-696F-4412-9323-F624398D264F}" type="pres">
      <dgm:prSet presAssocID="{04503272-C215-4D3B-A109-2D71A57829F4}" presName="sibTrans" presStyleCnt="0"/>
      <dgm:spPr/>
    </dgm:pt>
    <dgm:pt modelId="{1145D585-3E40-4B8F-92F6-27B45CB07998}" type="pres">
      <dgm:prSet presAssocID="{07401F6E-406F-4818-8697-C0AF7A6D27D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42D7B83-9DFF-428C-85A6-911A2363623B}" type="pres">
      <dgm:prSet presAssocID="{B9519B65-B90F-4B6C-ABC0-65A5FC1B9856}" presName="sibTrans" presStyleCnt="0"/>
      <dgm:spPr/>
    </dgm:pt>
    <dgm:pt modelId="{A4D63113-59FE-4CD5-A138-9331A3FE12D6}" type="pres">
      <dgm:prSet presAssocID="{3390BC01-A8EB-457C-A217-E84CD5F8F88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07EF536-0AED-415E-9F8D-532BDD03F790}" type="pres">
      <dgm:prSet presAssocID="{C6C6C268-AE8F-4BC6-B199-20A57B691F46}" presName="sibTrans" presStyleCnt="0"/>
      <dgm:spPr/>
    </dgm:pt>
    <dgm:pt modelId="{E88FE7A3-2EBF-42AB-9952-F2C11F1126DF}" type="pres">
      <dgm:prSet presAssocID="{0CEBFACA-4465-42CD-AD08-AC982E795FD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D7A49BD-EE98-4ECF-9E4E-4CE7FCE68ABC}" srcId="{D0C636E3-62EC-4588-856C-848D98FE4A74}" destId="{2F65AF63-45C3-4D2D-AA26-6D81A7D53835}" srcOrd="0" destOrd="0" parTransId="{FD49E0DD-B5A1-4330-AC3B-15747B5E6DC4}" sibTransId="{E44D782B-1B53-449F-85EE-C2481BA20E5D}"/>
    <dgm:cxn modelId="{6F1E86B1-3CAD-4306-8F07-B28D25C485A1}" type="presOf" srcId="{D0C636E3-62EC-4588-856C-848D98FE4A74}" destId="{A1439C1B-E245-4FEC-840C-0EEAC775AE6E}" srcOrd="0" destOrd="0" presId="urn:microsoft.com/office/officeart/2005/8/layout/default#2"/>
    <dgm:cxn modelId="{56B7389F-48B1-46C8-8E83-71A1DF187276}" type="presOf" srcId="{07401F6E-406F-4818-8697-C0AF7A6D27D3}" destId="{1145D585-3E40-4B8F-92F6-27B45CB07998}" srcOrd="0" destOrd="0" presId="urn:microsoft.com/office/officeart/2005/8/layout/default#2"/>
    <dgm:cxn modelId="{C5889482-2950-4D32-BF2A-E6481EAE81A2}" srcId="{D0C636E3-62EC-4588-856C-848D98FE4A74}" destId="{3390BC01-A8EB-457C-A217-E84CD5F8F882}" srcOrd="3" destOrd="0" parTransId="{2F3CA140-6236-43C0-B800-718E224E3F08}" sibTransId="{C6C6C268-AE8F-4BC6-B199-20A57B691F46}"/>
    <dgm:cxn modelId="{8AF22459-88BF-4D29-A20C-A8EFD7BED43B}" srcId="{D0C636E3-62EC-4588-856C-848D98FE4A74}" destId="{0CEBFACA-4465-42CD-AD08-AC982E795FD4}" srcOrd="4" destOrd="0" parTransId="{E3954F93-1326-4061-A8D2-20983408EC31}" sibTransId="{A048AD35-DD66-4725-A47D-CA7D48549C41}"/>
    <dgm:cxn modelId="{27694CB9-E3A6-4303-9E7C-1CF3085CA0FE}" type="presOf" srcId="{3390BC01-A8EB-457C-A217-E84CD5F8F882}" destId="{A4D63113-59FE-4CD5-A138-9331A3FE12D6}" srcOrd="0" destOrd="0" presId="urn:microsoft.com/office/officeart/2005/8/layout/default#2"/>
    <dgm:cxn modelId="{0ED962E6-A784-4CAF-9EA2-3BACEBCF084E}" type="presOf" srcId="{2F65AF63-45C3-4D2D-AA26-6D81A7D53835}" destId="{B5CABE4E-2E20-4C2D-99EA-0E859F7B3C10}" srcOrd="0" destOrd="0" presId="urn:microsoft.com/office/officeart/2005/8/layout/default#2"/>
    <dgm:cxn modelId="{2D9D4D78-7D94-444D-ABBB-8162385898FF}" srcId="{D0C636E3-62EC-4588-856C-848D98FE4A74}" destId="{07401F6E-406F-4818-8697-C0AF7A6D27D3}" srcOrd="2" destOrd="0" parTransId="{908BC7C4-A2B4-4DDA-B5EA-08B8E2CCC1EC}" sibTransId="{B9519B65-B90F-4B6C-ABC0-65A5FC1B9856}"/>
    <dgm:cxn modelId="{006F99E4-A1C1-4386-82CC-4D06A4550281}" srcId="{D0C636E3-62EC-4588-856C-848D98FE4A74}" destId="{F2934EF8-B875-421E-87C7-2A8FA777CBD4}" srcOrd="1" destOrd="0" parTransId="{B74423B8-740E-4F55-AEE4-B7A7AE9DBB37}" sibTransId="{04503272-C215-4D3B-A109-2D71A57829F4}"/>
    <dgm:cxn modelId="{BDD03D5F-F61D-467C-8D20-96368891A46A}" type="presOf" srcId="{F2934EF8-B875-421E-87C7-2A8FA777CBD4}" destId="{D0EF29E8-333B-470D-88C1-6A7E6B8E7645}" srcOrd="0" destOrd="0" presId="urn:microsoft.com/office/officeart/2005/8/layout/default#2"/>
    <dgm:cxn modelId="{2F8DC8F3-200C-43A5-8C8A-DC0F3FBB3D92}" type="presOf" srcId="{0CEBFACA-4465-42CD-AD08-AC982E795FD4}" destId="{E88FE7A3-2EBF-42AB-9952-F2C11F1126DF}" srcOrd="0" destOrd="0" presId="urn:microsoft.com/office/officeart/2005/8/layout/default#2"/>
    <dgm:cxn modelId="{40B0C846-7C63-4F75-A39E-D9CCA6DAACA1}" type="presParOf" srcId="{A1439C1B-E245-4FEC-840C-0EEAC775AE6E}" destId="{B5CABE4E-2E20-4C2D-99EA-0E859F7B3C10}" srcOrd="0" destOrd="0" presId="urn:microsoft.com/office/officeart/2005/8/layout/default#2"/>
    <dgm:cxn modelId="{DA35920F-9F36-4FB0-9F6B-3603C01478E8}" type="presParOf" srcId="{A1439C1B-E245-4FEC-840C-0EEAC775AE6E}" destId="{9DC188F3-B515-4B72-B65C-A2156486834C}" srcOrd="1" destOrd="0" presId="urn:microsoft.com/office/officeart/2005/8/layout/default#2"/>
    <dgm:cxn modelId="{F51BC0E2-662D-41CD-AD08-3766126E67AD}" type="presParOf" srcId="{A1439C1B-E245-4FEC-840C-0EEAC775AE6E}" destId="{D0EF29E8-333B-470D-88C1-6A7E6B8E7645}" srcOrd="2" destOrd="0" presId="urn:microsoft.com/office/officeart/2005/8/layout/default#2"/>
    <dgm:cxn modelId="{728C2B9B-5A37-4FE1-B78E-F0F0FFB7FEB8}" type="presParOf" srcId="{A1439C1B-E245-4FEC-840C-0EEAC775AE6E}" destId="{B4B9A10F-696F-4412-9323-F624398D264F}" srcOrd="3" destOrd="0" presId="urn:microsoft.com/office/officeart/2005/8/layout/default#2"/>
    <dgm:cxn modelId="{D04304EE-7A4A-4627-9BE8-B14960012EFC}" type="presParOf" srcId="{A1439C1B-E245-4FEC-840C-0EEAC775AE6E}" destId="{1145D585-3E40-4B8F-92F6-27B45CB07998}" srcOrd="4" destOrd="0" presId="urn:microsoft.com/office/officeart/2005/8/layout/default#2"/>
    <dgm:cxn modelId="{4C5DCD21-66B6-4594-BDCF-9068F7122BC7}" type="presParOf" srcId="{A1439C1B-E245-4FEC-840C-0EEAC775AE6E}" destId="{142D7B83-9DFF-428C-85A6-911A2363623B}" srcOrd="5" destOrd="0" presId="urn:microsoft.com/office/officeart/2005/8/layout/default#2"/>
    <dgm:cxn modelId="{9116942F-25A7-4BA7-BE8E-9E35BA22D9EA}" type="presParOf" srcId="{A1439C1B-E245-4FEC-840C-0EEAC775AE6E}" destId="{A4D63113-59FE-4CD5-A138-9331A3FE12D6}" srcOrd="6" destOrd="0" presId="urn:microsoft.com/office/officeart/2005/8/layout/default#2"/>
    <dgm:cxn modelId="{FE7E18D5-FD4D-4231-BE77-D986D9F5CEE7}" type="presParOf" srcId="{A1439C1B-E245-4FEC-840C-0EEAC775AE6E}" destId="{107EF536-0AED-415E-9F8D-532BDD03F790}" srcOrd="7" destOrd="0" presId="urn:microsoft.com/office/officeart/2005/8/layout/default#2"/>
    <dgm:cxn modelId="{339FE0FA-CEC3-4230-BDE3-967D720CB631}" type="presParOf" srcId="{A1439C1B-E245-4FEC-840C-0EEAC775AE6E}" destId="{E88FE7A3-2EBF-42AB-9952-F2C11F1126DF}" srcOrd="8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76DE35-AA11-44A5-8CC1-7C86016F481B}" type="doc">
      <dgm:prSet loTypeId="urn:microsoft.com/office/officeart/2005/8/layout/radial6" loCatId="cycle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B2C60578-EDCD-41FA-B0B9-4397116D9851}">
      <dgm:prSet phldrT="[Texto]" custT="1"/>
      <dgm:spPr>
        <a:xfrm>
          <a:off x="2713635" y="1640426"/>
          <a:ext cx="1759499" cy="1759499"/>
        </a:xfr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4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Sanidad Digital Gallega</a:t>
          </a:r>
          <a:endParaRPr lang="es-ES" sz="14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C526A9F6-9232-47E9-9811-12F02FB6B8E9}" type="parTrans" cxnId="{C118A5D7-C70A-4AF8-8D6B-A34A4996EB30}">
      <dgm:prSet/>
      <dgm:spPr/>
      <dgm:t>
        <a:bodyPr/>
        <a:lstStyle/>
        <a:p>
          <a:endParaRPr lang="es-ES"/>
        </a:p>
      </dgm:t>
    </dgm:pt>
    <dgm:pt modelId="{8568BB8F-BA6D-4BD2-9FB7-CE623F2524EA}" type="sibTrans" cxnId="{C118A5D7-C70A-4AF8-8D6B-A34A4996EB30}">
      <dgm:prSet/>
      <dgm:spPr/>
      <dgm:t>
        <a:bodyPr/>
        <a:lstStyle/>
        <a:p>
          <a:endParaRPr lang="es-ES"/>
        </a:p>
      </dgm:t>
    </dgm:pt>
    <dgm:pt modelId="{96C001C8-782C-4577-8C91-6F04917630F6}">
      <dgm:prSet phldrT="[Texto]" custT="1"/>
      <dgm:spPr>
        <a:xfrm>
          <a:off x="4770522" y="1266411"/>
          <a:ext cx="1231649" cy="1231649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Hospitalarios</a:t>
          </a:r>
          <a:endParaRPr lang="es-ES" sz="10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0C9F254C-45C9-4109-B574-6388052DC6A1}" type="parTrans" cxnId="{726AEEE5-E063-4A7C-937F-649681B40EFC}">
      <dgm:prSet/>
      <dgm:spPr/>
      <dgm:t>
        <a:bodyPr/>
        <a:lstStyle/>
        <a:p>
          <a:endParaRPr lang="es-ES"/>
        </a:p>
      </dgm:t>
    </dgm:pt>
    <dgm:pt modelId="{B7C409E5-8132-4961-A8D0-206DA8AF12AD}" type="sibTrans" cxnId="{726AEEE5-E063-4A7C-937F-649681B40EFC}">
      <dgm:prSet/>
      <dgm:spPr>
        <a:xfrm>
          <a:off x="1695604" y="540223"/>
          <a:ext cx="3824119" cy="3824119"/>
        </a:xfr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s-ES"/>
        </a:p>
      </dgm:t>
    </dgm:pt>
    <dgm:pt modelId="{AD22D193-F9D8-4DD8-8B6D-22D8FF4CFCA1}">
      <dgm:prSet phldrT="[Texto]" custT="1"/>
      <dgm:spPr>
        <a:xfrm>
          <a:off x="4099920" y="3379247"/>
          <a:ext cx="1231649" cy="1231649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Farmacias</a:t>
          </a:r>
          <a:endParaRPr lang="es-ES" sz="10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904BC2B-52A3-4A96-A5C0-CA29F97B8FFB}" type="parTrans" cxnId="{9B01196C-D4C6-4B50-92AE-845203B316D1}">
      <dgm:prSet/>
      <dgm:spPr/>
      <dgm:t>
        <a:bodyPr/>
        <a:lstStyle/>
        <a:p>
          <a:endParaRPr lang="es-ES"/>
        </a:p>
      </dgm:t>
    </dgm:pt>
    <dgm:pt modelId="{2F2FB82D-D505-4CFD-A8BA-1BAB3A348BD1}" type="sibTrans" cxnId="{9B01196C-D4C6-4B50-92AE-845203B316D1}">
      <dgm:prSet/>
      <dgm:spPr>
        <a:xfrm>
          <a:off x="1705867" y="571994"/>
          <a:ext cx="3824119" cy="3824119"/>
        </a:xfr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s-ES"/>
        </a:p>
      </dgm:t>
    </dgm:pt>
    <dgm:pt modelId="{E0C2FE4B-6B2C-4CE5-92C5-8F20642E4302}">
      <dgm:prSet phldrT="[Texto]" custT="1"/>
      <dgm:spPr>
        <a:xfrm>
          <a:off x="1904283" y="3379247"/>
          <a:ext cx="1231649" cy="1231649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Ciudadanos</a:t>
          </a:r>
          <a:endParaRPr lang="es-ES" sz="10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D1621D23-1775-4DDF-ABE7-86BE1E10B49E}" type="parTrans" cxnId="{22F4B5D5-063C-4E4E-B1F4-C8294CD4537B}">
      <dgm:prSet/>
      <dgm:spPr/>
      <dgm:t>
        <a:bodyPr/>
        <a:lstStyle/>
        <a:p>
          <a:endParaRPr lang="es-ES"/>
        </a:p>
      </dgm:t>
    </dgm:pt>
    <dgm:pt modelId="{71555F2E-ED05-42D1-855C-CA96D925A1F4}" type="sibTrans" cxnId="{22F4B5D5-063C-4E4E-B1F4-C8294CD4537B}">
      <dgm:prSet/>
      <dgm:spPr>
        <a:xfrm>
          <a:off x="1705867" y="571994"/>
          <a:ext cx="3824119" cy="3824119"/>
        </a:xfr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s-ES"/>
        </a:p>
      </dgm:t>
    </dgm:pt>
    <dgm:pt modelId="{1608BBD2-B53D-4334-98DD-D2E0BC4158FB}">
      <dgm:prSet phldrT="[Texto]" custT="1"/>
      <dgm:spPr>
        <a:xfrm>
          <a:off x="1225794" y="1291072"/>
          <a:ext cx="1231649" cy="1231649"/>
        </a:xfr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concertados</a:t>
          </a:r>
          <a:endParaRPr lang="es-ES" sz="10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80C6AC5F-3FE7-403C-905F-A8AC47A2148B}" type="parTrans" cxnId="{A6E9867A-1598-4314-B772-5F1736E480AC}">
      <dgm:prSet/>
      <dgm:spPr/>
      <dgm:t>
        <a:bodyPr/>
        <a:lstStyle/>
        <a:p>
          <a:endParaRPr lang="es-ES"/>
        </a:p>
      </dgm:t>
    </dgm:pt>
    <dgm:pt modelId="{2C6BB3BF-79D2-44CE-9CB4-0B67D3270264}" type="sibTrans" cxnId="{A6E9867A-1598-4314-B772-5F1736E480AC}">
      <dgm:prSet/>
      <dgm:spPr>
        <a:xfrm>
          <a:off x="1695039" y="604312"/>
          <a:ext cx="3824119" cy="3824119"/>
        </a:xfr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s-ES"/>
        </a:p>
      </dgm:t>
    </dgm:pt>
    <dgm:pt modelId="{5F9E6FBC-FA13-4D78-B2D6-C175B4991021}">
      <dgm:prSet phldrT="[Texto]" custT="1"/>
      <dgm:spPr>
        <a:xfrm>
          <a:off x="3002102" y="32858"/>
          <a:ext cx="1231649" cy="1231649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de Salud,  </a:t>
          </a:r>
          <a:r>
            <a:rPr lang="es-ES" sz="1000" b="0" i="1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Pacs</a:t>
          </a:r>
          <a:r>
            <a:rPr lang="es-ES" sz="1000" b="0" i="1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061</a:t>
          </a:r>
          <a:endParaRPr lang="es-ES" sz="1000" b="0" i="1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gm:t>
    </dgm:pt>
    <dgm:pt modelId="{22385394-B426-4348-BD5E-DE5A287AFAF3}" type="sibTrans" cxnId="{4CAC5465-18D9-4FDA-8DF0-5C82C55ED556}">
      <dgm:prSet/>
      <dgm:spPr>
        <a:xfrm>
          <a:off x="1717512" y="604307"/>
          <a:ext cx="3824119" cy="3824119"/>
        </a:xfr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gm:spPr>
      <dgm:t>
        <a:bodyPr/>
        <a:lstStyle/>
        <a:p>
          <a:endParaRPr lang="es-ES"/>
        </a:p>
      </dgm:t>
    </dgm:pt>
    <dgm:pt modelId="{311E31A5-BE27-491C-A512-C21314E8FA56}" type="parTrans" cxnId="{4CAC5465-18D9-4FDA-8DF0-5C82C55ED556}">
      <dgm:prSet/>
      <dgm:spPr/>
      <dgm:t>
        <a:bodyPr/>
        <a:lstStyle/>
        <a:p>
          <a:endParaRPr lang="es-ES"/>
        </a:p>
      </dgm:t>
    </dgm:pt>
    <dgm:pt modelId="{513CED54-E382-4FCB-AA41-2220961ED1A1}" type="pres">
      <dgm:prSet presAssocID="{ED76DE35-AA11-44A5-8CC1-7C86016F481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0F4AA74-BBA5-4801-A882-ECAB3B15FEEA}" type="pres">
      <dgm:prSet presAssocID="{B2C60578-EDCD-41FA-B0B9-4397116D9851}" presName="centerShape" presStyleLbl="node0" presStyleIdx="0" presStyleCnt="1" custLinFactNeighborX="-657" custLinFactNeighborY="967"/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39399F85-7F0A-47A4-B6AC-DFEBC7CD70E3}" type="pres">
      <dgm:prSet presAssocID="{5F9E6FBC-FA13-4D78-B2D6-C175B4991021}" presName="node" presStyleLbl="node1" presStyleIdx="0" presStyleCnt="5" custRadScaleRad="98268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3DA0E9BB-6218-4DF6-BE60-B1060F958B92}" type="pres">
      <dgm:prSet presAssocID="{5F9E6FBC-FA13-4D78-B2D6-C175B4991021}" presName="dummy" presStyleCnt="0"/>
      <dgm:spPr/>
      <dgm:t>
        <a:bodyPr/>
        <a:lstStyle/>
        <a:p>
          <a:endParaRPr lang="es-ES"/>
        </a:p>
      </dgm:t>
    </dgm:pt>
    <dgm:pt modelId="{31387C0B-6C03-4CDD-AA73-44E3E4D519F8}" type="pres">
      <dgm:prSet presAssocID="{22385394-B426-4348-BD5E-DE5A287AFAF3}" presName="sibTrans" presStyleLbl="sibTrans2D1" presStyleIdx="0" presStyleCnt="5"/>
      <dgm:spPr>
        <a:prstGeom prst="blockArc">
          <a:avLst>
            <a:gd name="adj1" fmla="val 16178565"/>
            <a:gd name="adj2" fmla="val 20409137"/>
            <a:gd name="adj3" fmla="val 4638"/>
          </a:avLst>
        </a:prstGeom>
      </dgm:spPr>
      <dgm:t>
        <a:bodyPr/>
        <a:lstStyle/>
        <a:p>
          <a:endParaRPr lang="es-ES"/>
        </a:p>
      </dgm:t>
    </dgm:pt>
    <dgm:pt modelId="{618EC062-C012-494E-B523-F7E7344EA13A}" type="pres">
      <dgm:prSet presAssocID="{96C001C8-782C-4577-8C91-6F04917630F6}" presName="node" presStyleLbl="node1" presStyleIdx="1" presStyleCnt="5" custRadScaleRad="100016" custRadScaleInc="-3309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6543C72B-38B7-4D68-906F-491DC979A3B6}" type="pres">
      <dgm:prSet presAssocID="{96C001C8-782C-4577-8C91-6F04917630F6}" presName="dummy" presStyleCnt="0"/>
      <dgm:spPr/>
      <dgm:t>
        <a:bodyPr/>
        <a:lstStyle/>
        <a:p>
          <a:endParaRPr lang="es-ES"/>
        </a:p>
      </dgm:t>
    </dgm:pt>
    <dgm:pt modelId="{519A92ED-25E8-4BCF-AE64-895AC43E379A}" type="pres">
      <dgm:prSet presAssocID="{B7C409E5-8132-4961-A8D0-206DA8AF12AD}" presName="sibTrans" presStyleLbl="sibTrans2D1" presStyleIdx="1" presStyleCnt="5" custLinFactNeighborX="-275" custLinFactNeighborY="-826"/>
      <dgm:spPr>
        <a:prstGeom prst="blockArc">
          <a:avLst>
            <a:gd name="adj1" fmla="val 20472521"/>
            <a:gd name="adj2" fmla="val 3240576"/>
            <a:gd name="adj3" fmla="val 4638"/>
          </a:avLst>
        </a:prstGeom>
      </dgm:spPr>
      <dgm:t>
        <a:bodyPr/>
        <a:lstStyle/>
        <a:p>
          <a:endParaRPr lang="es-ES"/>
        </a:p>
      </dgm:t>
    </dgm:pt>
    <dgm:pt modelId="{C4E09B0D-58D4-4D41-BCDF-C0DF49C11130}" type="pres">
      <dgm:prSet presAssocID="{AD22D193-F9D8-4DD8-8B6D-22D8FF4CFCA1}" presName="node" presStyleLbl="node1" presStyleIdx="2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AD1E9D9D-6DB7-44F8-95E6-195E7C761F1F}" type="pres">
      <dgm:prSet presAssocID="{AD22D193-F9D8-4DD8-8B6D-22D8FF4CFCA1}" presName="dummy" presStyleCnt="0"/>
      <dgm:spPr/>
    </dgm:pt>
    <dgm:pt modelId="{BD678E0A-3B63-4F74-B9BE-4730EC550507}" type="pres">
      <dgm:prSet presAssocID="{2F2FB82D-D505-4CFD-A8BA-1BAB3A348BD1}" presName="sibTrans" presStyleLbl="sibTrans2D1" presStyleIdx="2" presStyleCnt="5"/>
      <dgm:spPr>
        <a:prstGeom prst="blockArc">
          <a:avLst>
            <a:gd name="adj1" fmla="val 3240000"/>
            <a:gd name="adj2" fmla="val 7560000"/>
            <a:gd name="adj3" fmla="val 4638"/>
          </a:avLst>
        </a:prstGeom>
      </dgm:spPr>
      <dgm:t>
        <a:bodyPr/>
        <a:lstStyle/>
        <a:p>
          <a:endParaRPr lang="es-ES"/>
        </a:p>
      </dgm:t>
    </dgm:pt>
    <dgm:pt modelId="{BC2DEEF3-59CF-4506-8043-5419ABE13F21}" type="pres">
      <dgm:prSet presAssocID="{E0C2FE4B-6B2C-4CE5-92C5-8F20642E4302}" presName="node" presStyleLbl="node1" presStyleIdx="3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D7A70B35-9372-4633-A6D3-8FCD516E01D6}" type="pres">
      <dgm:prSet presAssocID="{E0C2FE4B-6B2C-4CE5-92C5-8F20642E4302}" presName="dummy" presStyleCnt="0"/>
      <dgm:spPr/>
    </dgm:pt>
    <dgm:pt modelId="{4DD03D56-B736-4A5C-8D37-F2A4DF71516F}" type="pres">
      <dgm:prSet presAssocID="{71555F2E-ED05-42D1-855C-CA96D925A1F4}" presName="sibTrans" presStyleLbl="sibTrans2D1" presStyleIdx="3" presStyleCnt="5"/>
      <dgm:spPr>
        <a:prstGeom prst="blockArc">
          <a:avLst>
            <a:gd name="adj1" fmla="val 7560000"/>
            <a:gd name="adj2" fmla="val 11880000"/>
            <a:gd name="adj3" fmla="val 4638"/>
          </a:avLst>
        </a:prstGeom>
      </dgm:spPr>
      <dgm:t>
        <a:bodyPr/>
        <a:lstStyle/>
        <a:p>
          <a:endParaRPr lang="es-ES"/>
        </a:p>
      </dgm:t>
    </dgm:pt>
    <dgm:pt modelId="{69EC16F0-3267-4202-979E-89C7E3A098DE}" type="pres">
      <dgm:prSet presAssocID="{1608BBD2-B53D-4334-98DD-D2E0BC4158FB}" presName="node" presStyleLbl="node1" presStyleIdx="4" presStyleCnt="5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s-ES"/>
        </a:p>
      </dgm:t>
    </dgm:pt>
    <dgm:pt modelId="{5308E477-4E6D-4FFB-8C99-D5B7413A145B}" type="pres">
      <dgm:prSet presAssocID="{1608BBD2-B53D-4334-98DD-D2E0BC4158FB}" presName="dummy" presStyleCnt="0"/>
      <dgm:spPr/>
    </dgm:pt>
    <dgm:pt modelId="{C66BCB1B-C6E9-4D3B-9613-07C47EDB29B8}" type="pres">
      <dgm:prSet presAssocID="{2C6BB3BF-79D2-44CE-9CB4-0B67D3270264}" presName="sibTrans" presStyleLbl="sibTrans2D1" presStyleIdx="4" presStyleCnt="5"/>
      <dgm:spPr>
        <a:prstGeom prst="blockArc">
          <a:avLst>
            <a:gd name="adj1" fmla="val 11942735"/>
            <a:gd name="adj2" fmla="val 16219929"/>
            <a:gd name="adj3" fmla="val 4638"/>
          </a:avLst>
        </a:prstGeom>
      </dgm:spPr>
      <dgm:t>
        <a:bodyPr/>
        <a:lstStyle/>
        <a:p>
          <a:endParaRPr lang="es-ES"/>
        </a:p>
      </dgm:t>
    </dgm:pt>
  </dgm:ptLst>
  <dgm:cxnLst>
    <dgm:cxn modelId="{3075FDFB-D966-43DA-BC62-64CE6A89C725}" type="presOf" srcId="{22385394-B426-4348-BD5E-DE5A287AFAF3}" destId="{31387C0B-6C03-4CDD-AA73-44E3E4D519F8}" srcOrd="0" destOrd="0" presId="urn:microsoft.com/office/officeart/2005/8/layout/radial6"/>
    <dgm:cxn modelId="{789FDE2A-5F7E-48FA-9391-2E96694A723B}" type="presOf" srcId="{71555F2E-ED05-42D1-855C-CA96D925A1F4}" destId="{4DD03D56-B736-4A5C-8D37-F2A4DF71516F}" srcOrd="0" destOrd="0" presId="urn:microsoft.com/office/officeart/2005/8/layout/radial6"/>
    <dgm:cxn modelId="{4EF367D0-9DFB-4973-BD10-549604BC544E}" type="presOf" srcId="{ED76DE35-AA11-44A5-8CC1-7C86016F481B}" destId="{513CED54-E382-4FCB-AA41-2220961ED1A1}" srcOrd="0" destOrd="0" presId="urn:microsoft.com/office/officeart/2005/8/layout/radial6"/>
    <dgm:cxn modelId="{4617C691-FA3F-4B7D-B759-046B438A2B99}" type="presOf" srcId="{96C001C8-782C-4577-8C91-6F04917630F6}" destId="{618EC062-C012-494E-B523-F7E7344EA13A}" srcOrd="0" destOrd="0" presId="urn:microsoft.com/office/officeart/2005/8/layout/radial6"/>
    <dgm:cxn modelId="{4CAC5465-18D9-4FDA-8DF0-5C82C55ED556}" srcId="{B2C60578-EDCD-41FA-B0B9-4397116D9851}" destId="{5F9E6FBC-FA13-4D78-B2D6-C175B4991021}" srcOrd="0" destOrd="0" parTransId="{311E31A5-BE27-491C-A512-C21314E8FA56}" sibTransId="{22385394-B426-4348-BD5E-DE5A287AFAF3}"/>
    <dgm:cxn modelId="{A6E9867A-1598-4314-B772-5F1736E480AC}" srcId="{B2C60578-EDCD-41FA-B0B9-4397116D9851}" destId="{1608BBD2-B53D-4334-98DD-D2E0BC4158FB}" srcOrd="4" destOrd="0" parTransId="{80C6AC5F-3FE7-403C-905F-A8AC47A2148B}" sibTransId="{2C6BB3BF-79D2-44CE-9CB4-0B67D3270264}"/>
    <dgm:cxn modelId="{63300FD9-8E08-4DEB-BA89-47687F5F3054}" type="presOf" srcId="{AD22D193-F9D8-4DD8-8B6D-22D8FF4CFCA1}" destId="{C4E09B0D-58D4-4D41-BCDF-C0DF49C11130}" srcOrd="0" destOrd="0" presId="urn:microsoft.com/office/officeart/2005/8/layout/radial6"/>
    <dgm:cxn modelId="{EF5C8393-BC88-42B7-AA96-861A58D92058}" type="presOf" srcId="{B7C409E5-8132-4961-A8D0-206DA8AF12AD}" destId="{519A92ED-25E8-4BCF-AE64-895AC43E379A}" srcOrd="0" destOrd="0" presId="urn:microsoft.com/office/officeart/2005/8/layout/radial6"/>
    <dgm:cxn modelId="{E0136A37-C262-42E6-8CA3-E2CE806658B5}" type="presOf" srcId="{1608BBD2-B53D-4334-98DD-D2E0BC4158FB}" destId="{69EC16F0-3267-4202-979E-89C7E3A098DE}" srcOrd="0" destOrd="0" presId="urn:microsoft.com/office/officeart/2005/8/layout/radial6"/>
    <dgm:cxn modelId="{9B01196C-D4C6-4B50-92AE-845203B316D1}" srcId="{B2C60578-EDCD-41FA-B0B9-4397116D9851}" destId="{AD22D193-F9D8-4DD8-8B6D-22D8FF4CFCA1}" srcOrd="2" destOrd="0" parTransId="{2904BC2B-52A3-4A96-A5C0-CA29F97B8FFB}" sibTransId="{2F2FB82D-D505-4CFD-A8BA-1BAB3A348BD1}"/>
    <dgm:cxn modelId="{F9267C89-8678-4B7A-BDA6-8FBAEC3BC469}" type="presOf" srcId="{2F2FB82D-D505-4CFD-A8BA-1BAB3A348BD1}" destId="{BD678E0A-3B63-4F74-B9BE-4730EC550507}" srcOrd="0" destOrd="0" presId="urn:microsoft.com/office/officeart/2005/8/layout/radial6"/>
    <dgm:cxn modelId="{C118A5D7-C70A-4AF8-8D6B-A34A4996EB30}" srcId="{ED76DE35-AA11-44A5-8CC1-7C86016F481B}" destId="{B2C60578-EDCD-41FA-B0B9-4397116D9851}" srcOrd="0" destOrd="0" parTransId="{C526A9F6-9232-47E9-9811-12F02FB6B8E9}" sibTransId="{8568BB8F-BA6D-4BD2-9FB7-CE623F2524EA}"/>
    <dgm:cxn modelId="{CD2BC5DB-2152-473D-BA86-850F5DF0D50D}" type="presOf" srcId="{E0C2FE4B-6B2C-4CE5-92C5-8F20642E4302}" destId="{BC2DEEF3-59CF-4506-8043-5419ABE13F21}" srcOrd="0" destOrd="0" presId="urn:microsoft.com/office/officeart/2005/8/layout/radial6"/>
    <dgm:cxn modelId="{C584E421-31ED-4FA3-AAB8-131C40A76751}" type="presOf" srcId="{B2C60578-EDCD-41FA-B0B9-4397116D9851}" destId="{D0F4AA74-BBA5-4801-A882-ECAB3B15FEEA}" srcOrd="0" destOrd="0" presId="urn:microsoft.com/office/officeart/2005/8/layout/radial6"/>
    <dgm:cxn modelId="{AFAECA9B-333D-4F72-ADE0-626774B9B61A}" type="presOf" srcId="{5F9E6FBC-FA13-4D78-B2D6-C175B4991021}" destId="{39399F85-7F0A-47A4-B6AC-DFEBC7CD70E3}" srcOrd="0" destOrd="0" presId="urn:microsoft.com/office/officeart/2005/8/layout/radial6"/>
    <dgm:cxn modelId="{5C8A0692-FFA6-459B-A0F0-7CCCCF2069FC}" type="presOf" srcId="{2C6BB3BF-79D2-44CE-9CB4-0B67D3270264}" destId="{C66BCB1B-C6E9-4D3B-9613-07C47EDB29B8}" srcOrd="0" destOrd="0" presId="urn:microsoft.com/office/officeart/2005/8/layout/radial6"/>
    <dgm:cxn modelId="{726AEEE5-E063-4A7C-937F-649681B40EFC}" srcId="{B2C60578-EDCD-41FA-B0B9-4397116D9851}" destId="{96C001C8-782C-4577-8C91-6F04917630F6}" srcOrd="1" destOrd="0" parTransId="{0C9F254C-45C9-4109-B574-6388052DC6A1}" sibTransId="{B7C409E5-8132-4961-A8D0-206DA8AF12AD}"/>
    <dgm:cxn modelId="{22F4B5D5-063C-4E4E-B1F4-C8294CD4537B}" srcId="{B2C60578-EDCD-41FA-B0B9-4397116D9851}" destId="{E0C2FE4B-6B2C-4CE5-92C5-8F20642E4302}" srcOrd="3" destOrd="0" parTransId="{D1621D23-1775-4DDF-ABE7-86BE1E10B49E}" sibTransId="{71555F2E-ED05-42D1-855C-CA96D925A1F4}"/>
    <dgm:cxn modelId="{9C43E7AB-C59B-4B56-904B-A59636CFF940}" type="presParOf" srcId="{513CED54-E382-4FCB-AA41-2220961ED1A1}" destId="{D0F4AA74-BBA5-4801-A882-ECAB3B15FEEA}" srcOrd="0" destOrd="0" presId="urn:microsoft.com/office/officeart/2005/8/layout/radial6"/>
    <dgm:cxn modelId="{E1C126F8-D063-4A31-9A1C-4C915F343919}" type="presParOf" srcId="{513CED54-E382-4FCB-AA41-2220961ED1A1}" destId="{39399F85-7F0A-47A4-B6AC-DFEBC7CD70E3}" srcOrd="1" destOrd="0" presId="urn:microsoft.com/office/officeart/2005/8/layout/radial6"/>
    <dgm:cxn modelId="{39DD0646-8610-42C5-83E5-1D7D6A8DFFEC}" type="presParOf" srcId="{513CED54-E382-4FCB-AA41-2220961ED1A1}" destId="{3DA0E9BB-6218-4DF6-BE60-B1060F958B92}" srcOrd="2" destOrd="0" presId="urn:microsoft.com/office/officeart/2005/8/layout/radial6"/>
    <dgm:cxn modelId="{7E924B93-CC88-43F2-88EC-26CC52653755}" type="presParOf" srcId="{513CED54-E382-4FCB-AA41-2220961ED1A1}" destId="{31387C0B-6C03-4CDD-AA73-44E3E4D519F8}" srcOrd="3" destOrd="0" presId="urn:microsoft.com/office/officeart/2005/8/layout/radial6"/>
    <dgm:cxn modelId="{3F20F0C4-8D22-455F-81D9-DAB2300AE6E0}" type="presParOf" srcId="{513CED54-E382-4FCB-AA41-2220961ED1A1}" destId="{618EC062-C012-494E-B523-F7E7344EA13A}" srcOrd="4" destOrd="0" presId="urn:microsoft.com/office/officeart/2005/8/layout/radial6"/>
    <dgm:cxn modelId="{806FA0EE-C83D-4B5B-B3EF-57EB250BC5C2}" type="presParOf" srcId="{513CED54-E382-4FCB-AA41-2220961ED1A1}" destId="{6543C72B-38B7-4D68-906F-491DC979A3B6}" srcOrd="5" destOrd="0" presId="urn:microsoft.com/office/officeart/2005/8/layout/radial6"/>
    <dgm:cxn modelId="{57206214-3407-4F4B-8552-C3EC7C6A4901}" type="presParOf" srcId="{513CED54-E382-4FCB-AA41-2220961ED1A1}" destId="{519A92ED-25E8-4BCF-AE64-895AC43E379A}" srcOrd="6" destOrd="0" presId="urn:microsoft.com/office/officeart/2005/8/layout/radial6"/>
    <dgm:cxn modelId="{7C7994C8-2116-41FB-AA63-F163DFF3AB03}" type="presParOf" srcId="{513CED54-E382-4FCB-AA41-2220961ED1A1}" destId="{C4E09B0D-58D4-4D41-BCDF-C0DF49C11130}" srcOrd="7" destOrd="0" presId="urn:microsoft.com/office/officeart/2005/8/layout/radial6"/>
    <dgm:cxn modelId="{A2097933-FA8D-47D0-B192-3339664A9D88}" type="presParOf" srcId="{513CED54-E382-4FCB-AA41-2220961ED1A1}" destId="{AD1E9D9D-6DB7-44F8-95E6-195E7C761F1F}" srcOrd="8" destOrd="0" presId="urn:microsoft.com/office/officeart/2005/8/layout/radial6"/>
    <dgm:cxn modelId="{C94D0580-262B-4DF7-BC53-6CA2E52DA2D8}" type="presParOf" srcId="{513CED54-E382-4FCB-AA41-2220961ED1A1}" destId="{BD678E0A-3B63-4F74-B9BE-4730EC550507}" srcOrd="9" destOrd="0" presId="urn:microsoft.com/office/officeart/2005/8/layout/radial6"/>
    <dgm:cxn modelId="{4149A185-1C87-4767-8FE0-B0BB560AC245}" type="presParOf" srcId="{513CED54-E382-4FCB-AA41-2220961ED1A1}" destId="{BC2DEEF3-59CF-4506-8043-5419ABE13F21}" srcOrd="10" destOrd="0" presId="urn:microsoft.com/office/officeart/2005/8/layout/radial6"/>
    <dgm:cxn modelId="{3DCD39BD-E68B-4877-9BA0-47C4D13C597F}" type="presParOf" srcId="{513CED54-E382-4FCB-AA41-2220961ED1A1}" destId="{D7A70B35-9372-4633-A6D3-8FCD516E01D6}" srcOrd="11" destOrd="0" presId="urn:microsoft.com/office/officeart/2005/8/layout/radial6"/>
    <dgm:cxn modelId="{704D2F19-1385-46E1-B505-7AB047CE3480}" type="presParOf" srcId="{513CED54-E382-4FCB-AA41-2220961ED1A1}" destId="{4DD03D56-B736-4A5C-8D37-F2A4DF71516F}" srcOrd="12" destOrd="0" presId="urn:microsoft.com/office/officeart/2005/8/layout/radial6"/>
    <dgm:cxn modelId="{E6DFC164-BDA1-4DAD-B166-1FBC029D68CC}" type="presParOf" srcId="{513CED54-E382-4FCB-AA41-2220961ED1A1}" destId="{69EC16F0-3267-4202-979E-89C7E3A098DE}" srcOrd="13" destOrd="0" presId="urn:microsoft.com/office/officeart/2005/8/layout/radial6"/>
    <dgm:cxn modelId="{A49BEE45-23F6-498C-8D7B-BC0D068CF9AE}" type="presParOf" srcId="{513CED54-E382-4FCB-AA41-2220961ED1A1}" destId="{5308E477-4E6D-4FFB-8C99-D5B7413A145B}" srcOrd="14" destOrd="0" presId="urn:microsoft.com/office/officeart/2005/8/layout/radial6"/>
    <dgm:cxn modelId="{4043D294-AB97-435D-8917-0F0D8EA72AD2}" type="presParOf" srcId="{513CED54-E382-4FCB-AA41-2220961ED1A1}" destId="{C66BCB1B-C6E9-4D3B-9613-07C47EDB29B8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3C4E4B-28FE-4745-988D-DC366E2D9B1D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C6B2E4EB-3A83-473D-B820-ED9D3300B7B0}">
      <dgm:prSet phldrT="[Texto]" custT="1"/>
      <dgm:spPr>
        <a:solidFill>
          <a:schemeClr val="accent1">
            <a:lumMod val="75000"/>
          </a:schemeClr>
        </a:solidFill>
        <a:ln cmpd="tri"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>
            <a:lnSpc>
              <a:spcPct val="100000"/>
            </a:lnSpc>
          </a:pPr>
          <a:r>
            <a:rPr lang="gl-ES" sz="2400" b="0" noProof="0" dirty="0" smtClean="0">
              <a:effectLst/>
            </a:rPr>
            <a:t>Cada día en IANUS</a:t>
          </a:r>
          <a:endParaRPr lang="gl-ES" sz="2400" b="0" noProof="0" dirty="0">
            <a:effectLst/>
          </a:endParaRPr>
        </a:p>
      </dgm:t>
    </dgm:pt>
    <dgm:pt modelId="{1E9C2D7D-2B6F-4B96-A680-95C79F77E5B5}" type="parTrans" cxnId="{011DD60A-F17B-4567-8728-D04B1EA8540D}">
      <dgm:prSet/>
      <dgm:spPr/>
      <dgm:t>
        <a:bodyPr/>
        <a:lstStyle/>
        <a:p>
          <a:endParaRPr lang="gl-ES" sz="1100" noProof="0"/>
        </a:p>
      </dgm:t>
    </dgm:pt>
    <dgm:pt modelId="{6649DEC9-C031-405B-AA3D-88D2ECB86F96}" type="sibTrans" cxnId="{011DD60A-F17B-4567-8728-D04B1EA8540D}">
      <dgm:prSet/>
      <dgm:spPr/>
      <dgm:t>
        <a:bodyPr/>
        <a:lstStyle/>
        <a:p>
          <a:endParaRPr lang="gl-ES" sz="1100" noProof="0"/>
        </a:p>
      </dgm:t>
    </dgm:pt>
    <dgm:pt modelId="{81DAB979-CFD5-40D8-B34A-D05B884D9157}">
      <dgm:prSet phldrT="[Texto]" custT="1"/>
      <dgm:spPr>
        <a:solidFill>
          <a:schemeClr val="accent2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</a:rPr>
            <a:t>Se realizan 114.000 accesos a historias clínicas / </a:t>
          </a:r>
          <a:r>
            <a:rPr lang="gl-ES" sz="1600" b="1" noProof="0" dirty="0" err="1" smtClean="0">
              <a:solidFill>
                <a:schemeClr val="accent1">
                  <a:lumMod val="50000"/>
                </a:schemeClr>
              </a:solidFill>
            </a:rPr>
            <a:t>imagen</a:t>
          </a:r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gl-ES" sz="1600" b="1" noProof="0" dirty="0" err="1" smtClean="0">
              <a:solidFill>
                <a:schemeClr val="accent1">
                  <a:lumMod val="50000"/>
                </a:schemeClr>
              </a:solidFill>
            </a:rPr>
            <a:t>digital</a:t>
          </a:r>
          <a:endParaRPr lang="gl-ES" sz="1100" b="1" noProof="0" dirty="0" smtClean="0">
            <a:solidFill>
              <a:schemeClr val="accent1">
                <a:lumMod val="50000"/>
              </a:schemeClr>
            </a:solidFill>
            <a:effectLst/>
          </a:endParaRPr>
        </a:p>
        <a:p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94 % de los centros de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salud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acceden a la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imagen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digital</a:t>
          </a:r>
          <a:endParaRPr lang="gl-ES" sz="1100" b="1" noProof="0" dirty="0"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7321BAF8-D6E6-4BFC-ACF0-7BA7415D4CC6}" type="parTrans" cxnId="{FED3BF31-A2E9-41EC-B5C5-7522ED4F6672}">
      <dgm:prSet custT="1"/>
      <dgm:spPr/>
      <dgm:t>
        <a:bodyPr/>
        <a:lstStyle/>
        <a:p>
          <a:endParaRPr lang="gl-ES" sz="1100" noProof="0"/>
        </a:p>
      </dgm:t>
    </dgm:pt>
    <dgm:pt modelId="{48DD7ACC-2F56-4840-A401-15C547A668EE}" type="sibTrans" cxnId="{FED3BF31-A2E9-41EC-B5C5-7522ED4F6672}">
      <dgm:prSet/>
      <dgm:spPr/>
      <dgm:t>
        <a:bodyPr/>
        <a:lstStyle/>
        <a:p>
          <a:endParaRPr lang="gl-ES" sz="1100" noProof="0"/>
        </a:p>
      </dgm:t>
    </dgm:pt>
    <dgm:pt modelId="{FEF725BB-0C17-4547-988C-86D3355166D3}">
      <dgm:prSet phldrT="[Texto]" custT="1"/>
      <dgm:spPr>
        <a:solidFill>
          <a:schemeClr val="accent3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97% de prescrición y el 100% de la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dispensación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es electrónica.</a:t>
          </a:r>
          <a:endParaRPr lang="gl-ES" sz="1100" noProof="0" dirty="0">
            <a:solidFill>
              <a:schemeClr val="accent1">
                <a:lumMod val="50000"/>
              </a:schemeClr>
            </a:solidFill>
          </a:endParaRPr>
        </a:p>
      </dgm:t>
    </dgm:pt>
    <dgm:pt modelId="{1408B6EA-A0D3-4271-B334-C62984B368AE}" type="parTrans" cxnId="{6C8B57BA-A623-47EB-88C3-0C8A8CB70DA3}">
      <dgm:prSet/>
      <dgm:spPr/>
      <dgm:t>
        <a:bodyPr/>
        <a:lstStyle/>
        <a:p>
          <a:endParaRPr lang="gl-ES" sz="1100" noProof="0"/>
        </a:p>
      </dgm:t>
    </dgm:pt>
    <dgm:pt modelId="{4F681AA4-89D3-42B7-A3DD-8DE120D1FFE6}" type="sibTrans" cxnId="{6C8B57BA-A623-47EB-88C3-0C8A8CB70DA3}">
      <dgm:prSet/>
      <dgm:spPr/>
      <dgm:t>
        <a:bodyPr/>
        <a:lstStyle/>
        <a:p>
          <a:endParaRPr lang="gl-ES" sz="1100" noProof="0"/>
        </a:p>
      </dgm:t>
    </dgm:pt>
    <dgm:pt modelId="{425539C8-66B0-4E1C-87F7-60C5FCB402F2}">
      <dgm:prSet phldrT="[Texto]" custT="1"/>
      <dgm:spPr>
        <a:solidFill>
          <a:schemeClr val="accent5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Se escriben 83.000 </a:t>
          </a:r>
          <a:r>
            <a:rPr lang="gl-ES" sz="16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anotaciones</a:t>
          </a:r>
          <a:endParaRPr lang="gl-ES" sz="1600" b="1" noProof="0" dirty="0"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4160A8BB-A9A9-4969-A131-2F1EE018AEED}" type="parTrans" cxnId="{9319ED8B-39BC-41EA-9422-A3C9CFB9D26D}">
      <dgm:prSet custT="1"/>
      <dgm:spPr/>
      <dgm:t>
        <a:bodyPr/>
        <a:lstStyle/>
        <a:p>
          <a:endParaRPr lang="gl-ES" sz="1100" noProof="0"/>
        </a:p>
      </dgm:t>
    </dgm:pt>
    <dgm:pt modelId="{F2BE42D9-C6BA-4532-A66B-7E18F635B3DE}" type="sibTrans" cxnId="{9319ED8B-39BC-41EA-9422-A3C9CFB9D26D}">
      <dgm:prSet/>
      <dgm:spPr/>
      <dgm:t>
        <a:bodyPr/>
        <a:lstStyle/>
        <a:p>
          <a:endParaRPr lang="gl-ES" sz="1100" noProof="0"/>
        </a:p>
      </dgm:t>
    </dgm:pt>
    <dgm:pt modelId="{23E955DC-31AF-4155-BE0B-F5D0252B081C}">
      <dgm:prSet phldrT="[Texto]" custT="1"/>
      <dgm:spPr>
        <a:solidFill>
          <a:schemeClr val="accent3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</a:rPr>
            <a:t>Se realizan 220.000   </a:t>
          </a:r>
          <a:r>
            <a:rPr lang="gl-ES" sz="1600" b="1" noProof="0" dirty="0" err="1" smtClean="0">
              <a:solidFill>
                <a:schemeClr val="accent1">
                  <a:lumMod val="50000"/>
                </a:schemeClr>
              </a:solidFill>
            </a:rPr>
            <a:t>dispensaciones</a:t>
          </a:r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</a:rPr>
            <a:t> electrónicas</a:t>
          </a:r>
          <a:endParaRPr lang="gl-ES" sz="1600" b="1" noProof="0" dirty="0">
            <a:solidFill>
              <a:schemeClr val="accent1">
                <a:lumMod val="50000"/>
              </a:schemeClr>
            </a:solidFill>
          </a:endParaRPr>
        </a:p>
      </dgm:t>
    </dgm:pt>
    <dgm:pt modelId="{F1D9E99C-3250-4115-B58C-DF5825B5436B}" type="sibTrans" cxnId="{5662D078-C3A6-413C-B431-80484E8AFD32}">
      <dgm:prSet/>
      <dgm:spPr/>
      <dgm:t>
        <a:bodyPr/>
        <a:lstStyle/>
        <a:p>
          <a:endParaRPr lang="gl-ES" sz="1100" noProof="0"/>
        </a:p>
      </dgm:t>
    </dgm:pt>
    <dgm:pt modelId="{A477476E-459D-4A4F-B096-5676828A51CC}" type="parTrans" cxnId="{5662D078-C3A6-413C-B431-80484E8AFD32}">
      <dgm:prSet custT="1"/>
      <dgm:spPr/>
      <dgm:t>
        <a:bodyPr/>
        <a:lstStyle/>
        <a:p>
          <a:endParaRPr lang="gl-ES" sz="1100" noProof="0"/>
        </a:p>
      </dgm:t>
    </dgm:pt>
    <dgm:pt modelId="{4AAC2886-35B5-4DC2-B7CE-C37CA05D19EB}">
      <dgm:prSet phldrT="[Texto]" custT="1"/>
      <dgm:spPr>
        <a:solidFill>
          <a:schemeClr val="accent5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95% de índice de escritura en consulta externa de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hospitales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y centros de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salud</a:t>
          </a:r>
          <a:endParaRPr lang="gl-ES" sz="1100" b="0" noProof="0" dirty="0">
            <a:solidFill>
              <a:schemeClr val="accent1">
                <a:lumMod val="50000"/>
              </a:schemeClr>
            </a:solidFill>
          </a:endParaRPr>
        </a:p>
      </dgm:t>
    </dgm:pt>
    <dgm:pt modelId="{42CEB829-B7DF-4C26-B9AC-1A54ED975C22}" type="parTrans" cxnId="{7CE0ABF1-EBC5-4EA5-BF59-9A3D8819AD5A}">
      <dgm:prSet/>
      <dgm:spPr/>
      <dgm:t>
        <a:bodyPr/>
        <a:lstStyle/>
        <a:p>
          <a:endParaRPr lang="es-ES" sz="1100"/>
        </a:p>
      </dgm:t>
    </dgm:pt>
    <dgm:pt modelId="{2C7A2B0A-FDAE-4B68-A584-05E976A61CBC}" type="sibTrans" cxnId="{7CE0ABF1-EBC5-4EA5-BF59-9A3D8819AD5A}">
      <dgm:prSet/>
      <dgm:spPr/>
      <dgm:t>
        <a:bodyPr/>
        <a:lstStyle/>
        <a:p>
          <a:endParaRPr lang="es-ES" sz="1100"/>
        </a:p>
      </dgm:t>
    </dgm:pt>
    <dgm:pt modelId="{0202F88E-D6C5-4BD7-9C30-C77C23DEAD8D}">
      <dgm:prSet phldrT="[Texto]" custT="1"/>
      <dgm:spPr>
        <a:solidFill>
          <a:schemeClr val="tx2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ctr"/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</a:rPr>
            <a:t>Acceden 14.700 profesionais</a:t>
          </a:r>
        </a:p>
        <a:p>
          <a:pPr algn="l"/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100%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personal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propio</a:t>
          </a:r>
        </a:p>
        <a:p>
          <a:pPr algn="l"/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60%  centros concertados</a:t>
          </a:r>
          <a:endParaRPr lang="gl-ES" sz="1100" b="1" noProof="0" dirty="0"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C29077F8-3757-4E0D-B6F0-12F33B10B720}" type="parTrans" cxnId="{00FD9FCE-C197-4BA9-8471-9F6F12212ACD}">
      <dgm:prSet/>
      <dgm:spPr/>
      <dgm:t>
        <a:bodyPr/>
        <a:lstStyle/>
        <a:p>
          <a:endParaRPr lang="es-ES"/>
        </a:p>
      </dgm:t>
    </dgm:pt>
    <dgm:pt modelId="{9AD0C338-2E32-4DF5-ACE8-FE5E4837946E}" type="sibTrans" cxnId="{00FD9FCE-C197-4BA9-8471-9F6F12212ACD}">
      <dgm:prSet/>
      <dgm:spPr/>
      <dgm:t>
        <a:bodyPr/>
        <a:lstStyle/>
        <a:p>
          <a:endParaRPr lang="es-ES"/>
        </a:p>
      </dgm:t>
    </dgm:pt>
    <dgm:pt modelId="{02D26E72-22DF-432E-8D4D-5198F946A60A}">
      <dgm:prSet phldrT="[Texto]" custT="1"/>
      <dgm:spPr>
        <a:solidFill>
          <a:schemeClr val="bg2">
            <a:lumMod val="9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Consultan 80 </a:t>
          </a:r>
          <a:r>
            <a:rPr lang="gl-ES" sz="16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ciudadanos</a:t>
          </a:r>
          <a:r>
            <a:rPr lang="gl-ES" sz="16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su historia clínica en Internet</a:t>
          </a:r>
        </a:p>
        <a:p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(informes de alta,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voluntades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anticipadas, </a:t>
          </a:r>
          <a:r>
            <a:rPr lang="gl-ES" sz="1100" b="1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hoja</a:t>
          </a:r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de medicación activa y plan de dispensación)</a:t>
          </a:r>
          <a:endParaRPr lang="gl-ES" sz="1100" b="0" noProof="0" dirty="0">
            <a:solidFill>
              <a:schemeClr val="accent1">
                <a:lumMod val="50000"/>
              </a:schemeClr>
            </a:solidFill>
          </a:endParaRPr>
        </a:p>
      </dgm:t>
    </dgm:pt>
    <dgm:pt modelId="{F8B52770-29A6-4295-9DCA-48EA032B6F77}" type="parTrans" cxnId="{EFDE7983-6186-43B5-83F8-358061EB7B74}">
      <dgm:prSet/>
      <dgm:spPr/>
      <dgm:t>
        <a:bodyPr/>
        <a:lstStyle/>
        <a:p>
          <a:endParaRPr lang="es-ES"/>
        </a:p>
      </dgm:t>
    </dgm:pt>
    <dgm:pt modelId="{5D1CA338-8087-472B-BFC0-ACDF28B66244}" type="sibTrans" cxnId="{EFDE7983-6186-43B5-83F8-358061EB7B74}">
      <dgm:prSet/>
      <dgm:spPr/>
      <dgm:t>
        <a:bodyPr/>
        <a:lstStyle/>
        <a:p>
          <a:endParaRPr lang="es-ES"/>
        </a:p>
      </dgm:t>
    </dgm:pt>
    <dgm:pt modelId="{B9BBED9E-FDCE-4942-8F8D-115A7CDC387C}">
      <dgm:prSet phldrT="[Texto]" custT="1"/>
      <dgm:spPr>
        <a:solidFill>
          <a:schemeClr val="accent3">
            <a:lumMod val="20000"/>
            <a:lumOff val="80000"/>
          </a:schemeClr>
        </a:solidFill>
        <a:effectLst>
          <a:glow rad="63500">
            <a:schemeClr val="accent1">
              <a:satMod val="175000"/>
              <a:alpha val="40000"/>
            </a:schemeClr>
          </a:glow>
        </a:effectLst>
      </dgm:spPr>
      <dgm:t>
        <a:bodyPr/>
        <a:lstStyle/>
        <a:p>
          <a:pPr algn="l"/>
          <a:r>
            <a:rPr lang="gl-ES" sz="1100" b="1" noProof="0" dirty="0" smtClean="0">
              <a:solidFill>
                <a:schemeClr val="accent1">
                  <a:lumMod val="50000"/>
                </a:schemeClr>
              </a:solidFill>
              <a:effectLst/>
            </a:rPr>
            <a:t>1.358 farmacias conectadas </a:t>
          </a:r>
          <a:endParaRPr lang="gl-ES" sz="1100" b="1" noProof="0" dirty="0">
            <a:solidFill>
              <a:schemeClr val="accent1">
                <a:lumMod val="50000"/>
              </a:schemeClr>
            </a:solidFill>
            <a:effectLst/>
          </a:endParaRPr>
        </a:p>
      </dgm:t>
    </dgm:pt>
    <dgm:pt modelId="{F57CC431-EC98-461D-AC11-E5E1B40CECA7}" type="parTrans" cxnId="{B57B453A-E75E-4C88-B3D9-7D16D4F8105F}">
      <dgm:prSet/>
      <dgm:spPr/>
      <dgm:t>
        <a:bodyPr/>
        <a:lstStyle/>
        <a:p>
          <a:endParaRPr lang="es-ES"/>
        </a:p>
      </dgm:t>
    </dgm:pt>
    <dgm:pt modelId="{F7513557-A7B2-4AE7-8616-80C5FD790698}" type="sibTrans" cxnId="{B57B453A-E75E-4C88-B3D9-7D16D4F8105F}">
      <dgm:prSet/>
      <dgm:spPr/>
      <dgm:t>
        <a:bodyPr/>
        <a:lstStyle/>
        <a:p>
          <a:endParaRPr lang="es-ES"/>
        </a:p>
      </dgm:t>
    </dgm:pt>
    <dgm:pt modelId="{5D045D4E-E269-4735-87F9-FED8AFC70A9B}" type="pres">
      <dgm:prSet presAssocID="{DC3C4E4B-28FE-4745-988D-DC366E2D9B1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0C1A61A-6C15-42ED-810D-2D91473660C3}" type="pres">
      <dgm:prSet presAssocID="{C6B2E4EB-3A83-473D-B820-ED9D3300B7B0}" presName="centerShape" presStyleLbl="node0" presStyleIdx="0" presStyleCnt="1" custScaleX="104520" custScaleY="80881" custLinFactNeighborX="-11415" custLinFactNeighborY="6584"/>
      <dgm:spPr>
        <a:prstGeom prst="foldedCorner">
          <a:avLst/>
        </a:prstGeom>
      </dgm:spPr>
      <dgm:t>
        <a:bodyPr/>
        <a:lstStyle/>
        <a:p>
          <a:endParaRPr lang="es-ES"/>
        </a:p>
      </dgm:t>
    </dgm:pt>
    <dgm:pt modelId="{8E66765B-D41D-48A8-AE4F-33C09ADE6C51}" type="pres">
      <dgm:prSet presAssocID="{C29077F8-3757-4E0D-B6F0-12F33B10B720}" presName="parTrans" presStyleLbl="sibTrans2D1" presStyleIdx="0" presStyleCnt="5" custScaleX="83107"/>
      <dgm:spPr>
        <a:prstGeom prst="chevron">
          <a:avLst/>
        </a:prstGeom>
      </dgm:spPr>
      <dgm:t>
        <a:bodyPr/>
        <a:lstStyle/>
        <a:p>
          <a:endParaRPr lang="es-ES"/>
        </a:p>
      </dgm:t>
    </dgm:pt>
    <dgm:pt modelId="{8AC31CD7-2BC9-48D9-B554-CA86DD3F1D4C}" type="pres">
      <dgm:prSet presAssocID="{C29077F8-3757-4E0D-B6F0-12F33B10B720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143C5907-4B1D-4761-8B40-6E8C92B21D6C}" type="pres">
      <dgm:prSet presAssocID="{0202F88E-D6C5-4BD7-9C30-C77C23DEAD8D}" presName="node" presStyleLbl="node1" presStyleIdx="0" presStyleCnt="5" custScaleX="148724" custRadScaleRad="98812" custRadScaleInc="-33698">
        <dgm:presLayoutVars>
          <dgm:bulletEnabled val="1"/>
        </dgm:presLayoutVars>
      </dgm:prSet>
      <dgm:spPr>
        <a:prstGeom prst="plaque">
          <a:avLst/>
        </a:prstGeom>
      </dgm:spPr>
      <dgm:t>
        <a:bodyPr/>
        <a:lstStyle/>
        <a:p>
          <a:endParaRPr lang="es-ES"/>
        </a:p>
      </dgm:t>
    </dgm:pt>
    <dgm:pt modelId="{6B435CF2-4DEC-42ED-88E4-751320E3FBEC}" type="pres">
      <dgm:prSet presAssocID="{7321BAF8-D6E6-4BFC-ACF0-7BA7415D4CC6}" presName="parTrans" presStyleLbl="sibTrans2D1" presStyleIdx="1" presStyleCnt="5" custAng="21216230" custScaleX="63777" custLinFactNeighborX="-4070" custLinFactNeighborY="3403"/>
      <dgm:spPr>
        <a:prstGeom prst="chevron">
          <a:avLst/>
        </a:prstGeom>
      </dgm:spPr>
      <dgm:t>
        <a:bodyPr/>
        <a:lstStyle/>
        <a:p>
          <a:endParaRPr lang="es-ES"/>
        </a:p>
      </dgm:t>
    </dgm:pt>
    <dgm:pt modelId="{66A4ED82-1036-4684-8C13-D78B0DEFCCA9}" type="pres">
      <dgm:prSet presAssocID="{7321BAF8-D6E6-4BFC-ACF0-7BA7415D4CC6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73488486-477D-4748-AE9B-8A3F916B2DC9}" type="pres">
      <dgm:prSet presAssocID="{81DAB979-CFD5-40D8-B34A-D05B884D9157}" presName="node" presStyleLbl="node1" presStyleIdx="1" presStyleCnt="5" custScaleX="158648" custScaleY="109210" custRadScaleRad="114347" custRadScaleInc="-39588">
        <dgm:presLayoutVars>
          <dgm:bulletEnabled val="1"/>
        </dgm:presLayoutVars>
      </dgm:prSet>
      <dgm:spPr>
        <a:prstGeom prst="plaque">
          <a:avLst/>
        </a:prstGeom>
      </dgm:spPr>
      <dgm:t>
        <a:bodyPr/>
        <a:lstStyle/>
        <a:p>
          <a:endParaRPr lang="es-ES"/>
        </a:p>
      </dgm:t>
    </dgm:pt>
    <dgm:pt modelId="{D5FFCA8D-171E-4E95-974A-3D438CF78744}" type="pres">
      <dgm:prSet presAssocID="{A477476E-459D-4A4F-B096-5676828A51CC}" presName="parTrans" presStyleLbl="sibTrans2D1" presStyleIdx="2" presStyleCnt="5" custAng="1107348" custScaleX="65295" custLinFactNeighborX="-34743" custLinFactNeighborY="9835"/>
      <dgm:spPr>
        <a:prstGeom prst="chevron">
          <a:avLst/>
        </a:prstGeom>
      </dgm:spPr>
      <dgm:t>
        <a:bodyPr/>
        <a:lstStyle/>
        <a:p>
          <a:endParaRPr lang="es-ES"/>
        </a:p>
      </dgm:t>
    </dgm:pt>
    <dgm:pt modelId="{3BBE8821-FCCB-4596-B9BE-652F18B88B92}" type="pres">
      <dgm:prSet presAssocID="{A477476E-459D-4A4F-B096-5676828A51CC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D125396F-CBC6-4832-AB4F-7AAB575212FE}" type="pres">
      <dgm:prSet presAssocID="{23E955DC-31AF-4155-BE0B-F5D0252B081C}" presName="node" presStyleLbl="node1" presStyleIdx="2" presStyleCnt="5" custScaleX="197387" custScaleY="88117" custRadScaleRad="126102" custRadScaleInc="-54678">
        <dgm:presLayoutVars>
          <dgm:bulletEnabled val="1"/>
        </dgm:presLayoutVars>
      </dgm:prSet>
      <dgm:spPr>
        <a:prstGeom prst="plaque">
          <a:avLst/>
        </a:prstGeom>
      </dgm:spPr>
      <dgm:t>
        <a:bodyPr/>
        <a:lstStyle/>
        <a:p>
          <a:endParaRPr lang="es-ES"/>
        </a:p>
      </dgm:t>
    </dgm:pt>
    <dgm:pt modelId="{2A10E77E-7E12-49CE-800D-1E0A18CC9E5D}" type="pres">
      <dgm:prSet presAssocID="{4160A8BB-A9A9-4969-A131-2F1EE018AEED}" presName="parTrans" presStyleLbl="sibTrans2D1" presStyleIdx="3" presStyleCnt="5" custAng="21033696" custScaleX="68940" custLinFactNeighborX="13260" custLinFactNeighborY="14805"/>
      <dgm:spPr>
        <a:prstGeom prst="chevron">
          <a:avLst/>
        </a:prstGeom>
      </dgm:spPr>
      <dgm:t>
        <a:bodyPr/>
        <a:lstStyle/>
        <a:p>
          <a:endParaRPr lang="es-ES"/>
        </a:p>
      </dgm:t>
    </dgm:pt>
    <dgm:pt modelId="{942F669B-5F5D-45BA-8A94-D5B6515F4D36}" type="pres">
      <dgm:prSet presAssocID="{4160A8BB-A9A9-4969-A131-2F1EE018AEED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54A58865-F7C8-46A1-8581-F58FCD286CFC}" type="pres">
      <dgm:prSet presAssocID="{425539C8-66B0-4E1C-87F7-60C5FCB402F2}" presName="node" presStyleLbl="node1" presStyleIdx="3" presStyleCnt="5" custScaleX="188902" custScaleY="80098" custRadScaleRad="174515" custRadScaleInc="83633">
        <dgm:presLayoutVars>
          <dgm:bulletEnabled val="1"/>
        </dgm:presLayoutVars>
      </dgm:prSet>
      <dgm:spPr>
        <a:prstGeom prst="plaque">
          <a:avLst/>
        </a:prstGeom>
      </dgm:spPr>
      <dgm:t>
        <a:bodyPr/>
        <a:lstStyle/>
        <a:p>
          <a:endParaRPr lang="es-ES"/>
        </a:p>
      </dgm:t>
    </dgm:pt>
    <dgm:pt modelId="{69BE99E8-CB67-4757-93F7-0A264183E2C6}" type="pres">
      <dgm:prSet presAssocID="{F8B52770-29A6-4295-9DCA-48EA032B6F77}" presName="parTrans" presStyleLbl="sibTrans2D1" presStyleIdx="4" presStyleCnt="5" custScaleX="65611" custLinFactNeighborX="201" custLinFactNeighborY="-1861"/>
      <dgm:spPr>
        <a:prstGeom prst="chevron">
          <a:avLst/>
        </a:prstGeom>
      </dgm:spPr>
      <dgm:t>
        <a:bodyPr/>
        <a:lstStyle/>
        <a:p>
          <a:endParaRPr lang="es-ES"/>
        </a:p>
      </dgm:t>
    </dgm:pt>
    <dgm:pt modelId="{EC267BB5-5260-455F-BF84-F106B23B6B48}" type="pres">
      <dgm:prSet presAssocID="{F8B52770-29A6-4295-9DCA-48EA032B6F77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5402316A-BDF7-4C98-A174-FA43368C2895}" type="pres">
      <dgm:prSet presAssocID="{02D26E72-22DF-432E-8D4D-5198F946A60A}" presName="node" presStyleLbl="node1" presStyleIdx="4" presStyleCnt="5" custScaleX="187032" custScaleY="80091" custRadScaleRad="162578" custRadScaleInc="3779">
        <dgm:presLayoutVars>
          <dgm:bulletEnabled val="1"/>
        </dgm:presLayoutVars>
      </dgm:prSet>
      <dgm:spPr>
        <a:prstGeom prst="plaque">
          <a:avLst/>
        </a:prstGeom>
      </dgm:spPr>
      <dgm:t>
        <a:bodyPr/>
        <a:lstStyle/>
        <a:p>
          <a:endParaRPr lang="es-ES"/>
        </a:p>
      </dgm:t>
    </dgm:pt>
  </dgm:ptLst>
  <dgm:cxnLst>
    <dgm:cxn modelId="{EB25C06E-E268-40DC-960A-6198CD4DA079}" type="presOf" srcId="{02D26E72-22DF-432E-8D4D-5198F946A60A}" destId="{5402316A-BDF7-4C98-A174-FA43368C2895}" srcOrd="0" destOrd="0" presId="urn:microsoft.com/office/officeart/2005/8/layout/radial5"/>
    <dgm:cxn modelId="{5DF99007-F8DF-49DD-B7AE-EF09275DA18E}" type="presOf" srcId="{A477476E-459D-4A4F-B096-5676828A51CC}" destId="{3BBE8821-FCCB-4596-B9BE-652F18B88B92}" srcOrd="1" destOrd="0" presId="urn:microsoft.com/office/officeart/2005/8/layout/radial5"/>
    <dgm:cxn modelId="{6342A51D-138D-4F8A-BCCD-9A3C626F4B80}" type="presOf" srcId="{F8B52770-29A6-4295-9DCA-48EA032B6F77}" destId="{69BE99E8-CB67-4757-93F7-0A264183E2C6}" srcOrd="0" destOrd="0" presId="urn:microsoft.com/office/officeart/2005/8/layout/radial5"/>
    <dgm:cxn modelId="{5662D078-C3A6-413C-B431-80484E8AFD32}" srcId="{C6B2E4EB-3A83-473D-B820-ED9D3300B7B0}" destId="{23E955DC-31AF-4155-BE0B-F5D0252B081C}" srcOrd="2" destOrd="0" parTransId="{A477476E-459D-4A4F-B096-5676828A51CC}" sibTransId="{F1D9E99C-3250-4115-B58C-DF5825B5436B}"/>
    <dgm:cxn modelId="{28683A56-F230-4BA1-B254-5AC13C29CBB3}" type="presOf" srcId="{4160A8BB-A9A9-4969-A131-2F1EE018AEED}" destId="{942F669B-5F5D-45BA-8A94-D5B6515F4D36}" srcOrd="1" destOrd="0" presId="urn:microsoft.com/office/officeart/2005/8/layout/radial5"/>
    <dgm:cxn modelId="{96E559F1-3EB9-4C5D-970A-82C02B7B027D}" type="presOf" srcId="{C29077F8-3757-4E0D-B6F0-12F33B10B720}" destId="{8AC31CD7-2BC9-48D9-B554-CA86DD3F1D4C}" srcOrd="1" destOrd="0" presId="urn:microsoft.com/office/officeart/2005/8/layout/radial5"/>
    <dgm:cxn modelId="{B57B453A-E75E-4C88-B3D9-7D16D4F8105F}" srcId="{23E955DC-31AF-4155-BE0B-F5D0252B081C}" destId="{B9BBED9E-FDCE-4942-8F8D-115A7CDC387C}" srcOrd="0" destOrd="0" parTransId="{F57CC431-EC98-461D-AC11-E5E1B40CECA7}" sibTransId="{F7513557-A7B2-4AE7-8616-80C5FD790698}"/>
    <dgm:cxn modelId="{6C8B57BA-A623-47EB-88C3-0C8A8CB70DA3}" srcId="{23E955DC-31AF-4155-BE0B-F5D0252B081C}" destId="{FEF725BB-0C17-4547-988C-86D3355166D3}" srcOrd="1" destOrd="0" parTransId="{1408B6EA-A0D3-4271-B334-C62984B368AE}" sibTransId="{4F681AA4-89D3-42B7-A3DD-8DE120D1FFE6}"/>
    <dgm:cxn modelId="{EF55F6AA-1318-4C14-A6DC-903ED8AB4CE6}" type="presOf" srcId="{7321BAF8-D6E6-4BFC-ACF0-7BA7415D4CC6}" destId="{66A4ED82-1036-4684-8C13-D78B0DEFCCA9}" srcOrd="1" destOrd="0" presId="urn:microsoft.com/office/officeart/2005/8/layout/radial5"/>
    <dgm:cxn modelId="{97E4D380-C728-4E68-8F42-83B2052105B6}" type="presOf" srcId="{C29077F8-3757-4E0D-B6F0-12F33B10B720}" destId="{8E66765B-D41D-48A8-AE4F-33C09ADE6C51}" srcOrd="0" destOrd="0" presId="urn:microsoft.com/office/officeart/2005/8/layout/radial5"/>
    <dgm:cxn modelId="{F64793B6-A00F-473D-BE7D-6D2181201793}" type="presOf" srcId="{DC3C4E4B-28FE-4745-988D-DC366E2D9B1D}" destId="{5D045D4E-E269-4735-87F9-FED8AFC70A9B}" srcOrd="0" destOrd="0" presId="urn:microsoft.com/office/officeart/2005/8/layout/radial5"/>
    <dgm:cxn modelId="{98125187-0569-48B7-A0F4-E0C54B11718B}" type="presOf" srcId="{0202F88E-D6C5-4BD7-9C30-C77C23DEAD8D}" destId="{143C5907-4B1D-4761-8B40-6E8C92B21D6C}" srcOrd="0" destOrd="0" presId="urn:microsoft.com/office/officeart/2005/8/layout/radial5"/>
    <dgm:cxn modelId="{F7F8B7EF-886B-4801-9B59-66E7C90E4792}" type="presOf" srcId="{C6B2E4EB-3A83-473D-B820-ED9D3300B7B0}" destId="{C0C1A61A-6C15-42ED-810D-2D91473660C3}" srcOrd="0" destOrd="0" presId="urn:microsoft.com/office/officeart/2005/8/layout/radial5"/>
    <dgm:cxn modelId="{84945911-8D4D-4D15-9E78-409E6B43F8ED}" type="presOf" srcId="{FEF725BB-0C17-4547-988C-86D3355166D3}" destId="{D125396F-CBC6-4832-AB4F-7AAB575212FE}" srcOrd="0" destOrd="2" presId="urn:microsoft.com/office/officeart/2005/8/layout/radial5"/>
    <dgm:cxn modelId="{FFE17886-9B37-4864-9E0A-C1EDA41175B1}" type="presOf" srcId="{B9BBED9E-FDCE-4942-8F8D-115A7CDC387C}" destId="{D125396F-CBC6-4832-AB4F-7AAB575212FE}" srcOrd="0" destOrd="1" presId="urn:microsoft.com/office/officeart/2005/8/layout/radial5"/>
    <dgm:cxn modelId="{87D901D1-D5F0-400B-B8C3-C692CF6DB9DC}" type="presOf" srcId="{4160A8BB-A9A9-4969-A131-2F1EE018AEED}" destId="{2A10E77E-7E12-49CE-800D-1E0A18CC9E5D}" srcOrd="0" destOrd="0" presId="urn:microsoft.com/office/officeart/2005/8/layout/radial5"/>
    <dgm:cxn modelId="{BD3BE25D-A43C-425D-AA1C-14596F3D992E}" type="presOf" srcId="{F8B52770-29A6-4295-9DCA-48EA032B6F77}" destId="{EC267BB5-5260-455F-BF84-F106B23B6B48}" srcOrd="1" destOrd="0" presId="urn:microsoft.com/office/officeart/2005/8/layout/radial5"/>
    <dgm:cxn modelId="{CEFE6AEE-3A43-42A0-B728-44332C0C95B2}" type="presOf" srcId="{23E955DC-31AF-4155-BE0B-F5D0252B081C}" destId="{D125396F-CBC6-4832-AB4F-7AAB575212FE}" srcOrd="0" destOrd="0" presId="urn:microsoft.com/office/officeart/2005/8/layout/radial5"/>
    <dgm:cxn modelId="{FED3BF31-A2E9-41EC-B5C5-7522ED4F6672}" srcId="{C6B2E4EB-3A83-473D-B820-ED9D3300B7B0}" destId="{81DAB979-CFD5-40D8-B34A-D05B884D9157}" srcOrd="1" destOrd="0" parTransId="{7321BAF8-D6E6-4BFC-ACF0-7BA7415D4CC6}" sibTransId="{48DD7ACC-2F56-4840-A401-15C547A668EE}"/>
    <dgm:cxn modelId="{75297864-F585-44A7-8C94-6CE7935E48FC}" type="presOf" srcId="{A477476E-459D-4A4F-B096-5676828A51CC}" destId="{D5FFCA8D-171E-4E95-974A-3D438CF78744}" srcOrd="0" destOrd="0" presId="urn:microsoft.com/office/officeart/2005/8/layout/radial5"/>
    <dgm:cxn modelId="{A1C22B73-5770-4F04-932B-18CFC38568BA}" type="presOf" srcId="{425539C8-66B0-4E1C-87F7-60C5FCB402F2}" destId="{54A58865-F7C8-46A1-8581-F58FCD286CFC}" srcOrd="0" destOrd="0" presId="urn:microsoft.com/office/officeart/2005/8/layout/radial5"/>
    <dgm:cxn modelId="{7CE0ABF1-EBC5-4EA5-BF59-9A3D8819AD5A}" srcId="{425539C8-66B0-4E1C-87F7-60C5FCB402F2}" destId="{4AAC2886-35B5-4DC2-B7CE-C37CA05D19EB}" srcOrd="0" destOrd="0" parTransId="{42CEB829-B7DF-4C26-B9AC-1A54ED975C22}" sibTransId="{2C7A2B0A-FDAE-4B68-A584-05E976A61CBC}"/>
    <dgm:cxn modelId="{EFDE7983-6186-43B5-83F8-358061EB7B74}" srcId="{C6B2E4EB-3A83-473D-B820-ED9D3300B7B0}" destId="{02D26E72-22DF-432E-8D4D-5198F946A60A}" srcOrd="4" destOrd="0" parTransId="{F8B52770-29A6-4295-9DCA-48EA032B6F77}" sibTransId="{5D1CA338-8087-472B-BFC0-ACDF28B66244}"/>
    <dgm:cxn modelId="{DE87E24F-78A4-4AE1-AEDA-102AB8C53C7F}" type="presOf" srcId="{81DAB979-CFD5-40D8-B34A-D05B884D9157}" destId="{73488486-477D-4748-AE9B-8A3F916B2DC9}" srcOrd="0" destOrd="0" presId="urn:microsoft.com/office/officeart/2005/8/layout/radial5"/>
    <dgm:cxn modelId="{011DD60A-F17B-4567-8728-D04B1EA8540D}" srcId="{DC3C4E4B-28FE-4745-988D-DC366E2D9B1D}" destId="{C6B2E4EB-3A83-473D-B820-ED9D3300B7B0}" srcOrd="0" destOrd="0" parTransId="{1E9C2D7D-2B6F-4B96-A680-95C79F77E5B5}" sibTransId="{6649DEC9-C031-405B-AA3D-88D2ECB86F96}"/>
    <dgm:cxn modelId="{9319ED8B-39BC-41EA-9422-A3C9CFB9D26D}" srcId="{C6B2E4EB-3A83-473D-B820-ED9D3300B7B0}" destId="{425539C8-66B0-4E1C-87F7-60C5FCB402F2}" srcOrd="3" destOrd="0" parTransId="{4160A8BB-A9A9-4969-A131-2F1EE018AEED}" sibTransId="{F2BE42D9-C6BA-4532-A66B-7E18F635B3DE}"/>
    <dgm:cxn modelId="{00FD9FCE-C197-4BA9-8471-9F6F12212ACD}" srcId="{C6B2E4EB-3A83-473D-B820-ED9D3300B7B0}" destId="{0202F88E-D6C5-4BD7-9C30-C77C23DEAD8D}" srcOrd="0" destOrd="0" parTransId="{C29077F8-3757-4E0D-B6F0-12F33B10B720}" sibTransId="{9AD0C338-2E32-4DF5-ACE8-FE5E4837946E}"/>
    <dgm:cxn modelId="{F8AF81FE-6B31-4B00-AC4F-82CC620A3514}" type="presOf" srcId="{4AAC2886-35B5-4DC2-B7CE-C37CA05D19EB}" destId="{54A58865-F7C8-46A1-8581-F58FCD286CFC}" srcOrd="0" destOrd="1" presId="urn:microsoft.com/office/officeart/2005/8/layout/radial5"/>
    <dgm:cxn modelId="{464C7A3B-BAAC-4427-A0C4-7D0BA0E2F76E}" type="presOf" srcId="{7321BAF8-D6E6-4BFC-ACF0-7BA7415D4CC6}" destId="{6B435CF2-4DEC-42ED-88E4-751320E3FBEC}" srcOrd="0" destOrd="0" presId="urn:microsoft.com/office/officeart/2005/8/layout/radial5"/>
    <dgm:cxn modelId="{EB597144-D9F2-4895-B7D1-51DDEDCFAA23}" type="presParOf" srcId="{5D045D4E-E269-4735-87F9-FED8AFC70A9B}" destId="{C0C1A61A-6C15-42ED-810D-2D91473660C3}" srcOrd="0" destOrd="0" presId="urn:microsoft.com/office/officeart/2005/8/layout/radial5"/>
    <dgm:cxn modelId="{A0002A01-B0A8-4817-A69F-0E502956BB6D}" type="presParOf" srcId="{5D045D4E-E269-4735-87F9-FED8AFC70A9B}" destId="{8E66765B-D41D-48A8-AE4F-33C09ADE6C51}" srcOrd="1" destOrd="0" presId="urn:microsoft.com/office/officeart/2005/8/layout/radial5"/>
    <dgm:cxn modelId="{F7979792-5232-4503-B516-4588CF0D03DE}" type="presParOf" srcId="{8E66765B-D41D-48A8-AE4F-33C09ADE6C51}" destId="{8AC31CD7-2BC9-48D9-B554-CA86DD3F1D4C}" srcOrd="0" destOrd="0" presId="urn:microsoft.com/office/officeart/2005/8/layout/radial5"/>
    <dgm:cxn modelId="{A29DD8B9-D8AA-47E5-8883-BB264401B68B}" type="presParOf" srcId="{5D045D4E-E269-4735-87F9-FED8AFC70A9B}" destId="{143C5907-4B1D-4761-8B40-6E8C92B21D6C}" srcOrd="2" destOrd="0" presId="urn:microsoft.com/office/officeart/2005/8/layout/radial5"/>
    <dgm:cxn modelId="{0C12D860-E79A-43CE-887C-42F74A776FB1}" type="presParOf" srcId="{5D045D4E-E269-4735-87F9-FED8AFC70A9B}" destId="{6B435CF2-4DEC-42ED-88E4-751320E3FBEC}" srcOrd="3" destOrd="0" presId="urn:microsoft.com/office/officeart/2005/8/layout/radial5"/>
    <dgm:cxn modelId="{C759F3C0-FEC0-469E-A28A-2182B962BBA9}" type="presParOf" srcId="{6B435CF2-4DEC-42ED-88E4-751320E3FBEC}" destId="{66A4ED82-1036-4684-8C13-D78B0DEFCCA9}" srcOrd="0" destOrd="0" presId="urn:microsoft.com/office/officeart/2005/8/layout/radial5"/>
    <dgm:cxn modelId="{DAFDE1D7-31D6-4031-ABAA-3E9091EA73E9}" type="presParOf" srcId="{5D045D4E-E269-4735-87F9-FED8AFC70A9B}" destId="{73488486-477D-4748-AE9B-8A3F916B2DC9}" srcOrd="4" destOrd="0" presId="urn:microsoft.com/office/officeart/2005/8/layout/radial5"/>
    <dgm:cxn modelId="{82C63ADD-BDBA-4CD9-8E40-C87BF1600417}" type="presParOf" srcId="{5D045D4E-E269-4735-87F9-FED8AFC70A9B}" destId="{D5FFCA8D-171E-4E95-974A-3D438CF78744}" srcOrd="5" destOrd="0" presId="urn:microsoft.com/office/officeart/2005/8/layout/radial5"/>
    <dgm:cxn modelId="{94967C2C-C437-4F9E-A197-E285E90CE59F}" type="presParOf" srcId="{D5FFCA8D-171E-4E95-974A-3D438CF78744}" destId="{3BBE8821-FCCB-4596-B9BE-652F18B88B92}" srcOrd="0" destOrd="0" presId="urn:microsoft.com/office/officeart/2005/8/layout/radial5"/>
    <dgm:cxn modelId="{78DF8314-F52C-4A5E-90A3-B16131A9ACAC}" type="presParOf" srcId="{5D045D4E-E269-4735-87F9-FED8AFC70A9B}" destId="{D125396F-CBC6-4832-AB4F-7AAB575212FE}" srcOrd="6" destOrd="0" presId="urn:microsoft.com/office/officeart/2005/8/layout/radial5"/>
    <dgm:cxn modelId="{6771EF14-92B4-4B8D-8C5D-B9B149A358E9}" type="presParOf" srcId="{5D045D4E-E269-4735-87F9-FED8AFC70A9B}" destId="{2A10E77E-7E12-49CE-800D-1E0A18CC9E5D}" srcOrd="7" destOrd="0" presId="urn:microsoft.com/office/officeart/2005/8/layout/radial5"/>
    <dgm:cxn modelId="{802FB6F9-5FC6-4255-8C3C-0A9CC0F579EF}" type="presParOf" srcId="{2A10E77E-7E12-49CE-800D-1E0A18CC9E5D}" destId="{942F669B-5F5D-45BA-8A94-D5B6515F4D36}" srcOrd="0" destOrd="0" presId="urn:microsoft.com/office/officeart/2005/8/layout/radial5"/>
    <dgm:cxn modelId="{F9F53B90-ED32-4C6F-818F-F17083AD4F42}" type="presParOf" srcId="{5D045D4E-E269-4735-87F9-FED8AFC70A9B}" destId="{54A58865-F7C8-46A1-8581-F58FCD286CFC}" srcOrd="8" destOrd="0" presId="urn:microsoft.com/office/officeart/2005/8/layout/radial5"/>
    <dgm:cxn modelId="{96F8FE25-4F21-4636-A885-6ECD3B43A161}" type="presParOf" srcId="{5D045D4E-E269-4735-87F9-FED8AFC70A9B}" destId="{69BE99E8-CB67-4757-93F7-0A264183E2C6}" srcOrd="9" destOrd="0" presId="urn:microsoft.com/office/officeart/2005/8/layout/radial5"/>
    <dgm:cxn modelId="{B272A8FE-39E1-45B4-8276-7CA83CD4644A}" type="presParOf" srcId="{69BE99E8-CB67-4757-93F7-0A264183E2C6}" destId="{EC267BB5-5260-455F-BF84-F106B23B6B48}" srcOrd="0" destOrd="0" presId="urn:microsoft.com/office/officeart/2005/8/layout/radial5"/>
    <dgm:cxn modelId="{B1030833-D9E0-44E4-89BB-8749AF54C773}" type="presParOf" srcId="{5D045D4E-E269-4735-87F9-FED8AFC70A9B}" destId="{5402316A-BDF7-4C98-A174-FA43368C289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CABE4E-2E20-4C2D-99EA-0E859F7B3C10}">
      <dsp:nvSpPr>
        <dsp:cNvPr id="0" name=""/>
        <dsp:cNvSpPr/>
      </dsp:nvSpPr>
      <dsp:spPr>
        <a:xfrm>
          <a:off x="407182" y="1143"/>
          <a:ext cx="1478203" cy="8869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dirty="0" smtClean="0"/>
            <a:t>25 M de consultas en centros de </a:t>
          </a:r>
          <a:r>
            <a:rPr lang="gl-ES" sz="1400" kern="1200" noProof="0" dirty="0" err="1" smtClean="0"/>
            <a:t>salud</a:t>
          </a:r>
          <a:r>
            <a:rPr lang="gl-ES" sz="1400" kern="1200" noProof="0" dirty="0" smtClean="0"/>
            <a:t>/año</a:t>
          </a:r>
          <a:endParaRPr lang="gl-ES" sz="1400" kern="1200" noProof="0" dirty="0"/>
        </a:p>
      </dsp:txBody>
      <dsp:txXfrm>
        <a:off x="407182" y="1143"/>
        <a:ext cx="1478203" cy="886921"/>
      </dsp:txXfrm>
    </dsp:sp>
    <dsp:sp modelId="{D0EF29E8-333B-470D-88C1-6A7E6B8E7645}">
      <dsp:nvSpPr>
        <dsp:cNvPr id="0" name=""/>
        <dsp:cNvSpPr/>
      </dsp:nvSpPr>
      <dsp:spPr>
        <a:xfrm>
          <a:off x="2033206" y="1143"/>
          <a:ext cx="1478203" cy="8869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dirty="0" smtClean="0"/>
            <a:t>4 M de consultas de hospital/ano</a:t>
          </a:r>
          <a:endParaRPr lang="gl-ES" sz="1400" kern="1200" noProof="0" dirty="0"/>
        </a:p>
      </dsp:txBody>
      <dsp:txXfrm>
        <a:off x="2033206" y="1143"/>
        <a:ext cx="1478203" cy="886921"/>
      </dsp:txXfrm>
    </dsp:sp>
    <dsp:sp modelId="{1145D585-3E40-4B8F-92F6-27B45CB07998}">
      <dsp:nvSpPr>
        <dsp:cNvPr id="0" name=""/>
        <dsp:cNvSpPr/>
      </dsp:nvSpPr>
      <dsp:spPr>
        <a:xfrm>
          <a:off x="3659229" y="1143"/>
          <a:ext cx="1478203" cy="8869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smtClean="0"/>
            <a:t>Intervenciones año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smtClean="0"/>
            <a:t>174.000</a:t>
          </a:r>
          <a:endParaRPr lang="gl-ES" sz="1400" kern="1200" noProof="0" dirty="0"/>
        </a:p>
      </dsp:txBody>
      <dsp:txXfrm>
        <a:off x="3659229" y="1143"/>
        <a:ext cx="1478203" cy="886921"/>
      </dsp:txXfrm>
    </dsp:sp>
    <dsp:sp modelId="{A4D63113-59FE-4CD5-A138-9331A3FE12D6}">
      <dsp:nvSpPr>
        <dsp:cNvPr id="0" name=""/>
        <dsp:cNvSpPr/>
      </dsp:nvSpPr>
      <dsp:spPr>
        <a:xfrm>
          <a:off x="1220194" y="1035886"/>
          <a:ext cx="1478203" cy="8869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dirty="0" smtClean="0"/>
            <a:t>1 millón de </a:t>
          </a:r>
          <a:r>
            <a:rPr lang="gl-ES" sz="1400" kern="1200" noProof="0" dirty="0" err="1" smtClean="0"/>
            <a:t>urgencias</a:t>
          </a:r>
          <a:r>
            <a:rPr lang="gl-ES" sz="1400" kern="1200" noProof="0" dirty="0" smtClean="0"/>
            <a:t> hospitalarias</a:t>
          </a:r>
        </a:p>
      </dsp:txBody>
      <dsp:txXfrm>
        <a:off x="1220194" y="1035886"/>
        <a:ext cx="1478203" cy="886921"/>
      </dsp:txXfrm>
    </dsp:sp>
    <dsp:sp modelId="{E88FE7A3-2EBF-42AB-9952-F2C11F1126DF}">
      <dsp:nvSpPr>
        <dsp:cNvPr id="0" name=""/>
        <dsp:cNvSpPr/>
      </dsp:nvSpPr>
      <dsp:spPr>
        <a:xfrm>
          <a:off x="2846218" y="1035886"/>
          <a:ext cx="1478203" cy="8869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400" kern="1200" noProof="0" dirty="0" smtClean="0"/>
            <a:t>65 M de </a:t>
          </a:r>
          <a:r>
            <a:rPr lang="gl-ES" sz="1400" kern="1200" noProof="0" dirty="0" err="1" smtClean="0"/>
            <a:t>recetas</a:t>
          </a:r>
          <a:r>
            <a:rPr lang="gl-ES" sz="1400" kern="1200" noProof="0" dirty="0" smtClean="0"/>
            <a:t> al año</a:t>
          </a:r>
        </a:p>
      </dsp:txBody>
      <dsp:txXfrm>
        <a:off x="2846218" y="1035886"/>
        <a:ext cx="1478203" cy="8869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6BCB1B-C6E9-4D3B-9613-07C47EDB29B8}">
      <dsp:nvSpPr>
        <dsp:cNvPr id="0" name=""/>
        <dsp:cNvSpPr/>
      </dsp:nvSpPr>
      <dsp:spPr>
        <a:xfrm>
          <a:off x="2057970" y="605322"/>
          <a:ext cx="3821856" cy="3821856"/>
        </a:xfrm>
        <a:prstGeom prst="blockArc">
          <a:avLst>
            <a:gd name="adj1" fmla="val 11942735"/>
            <a:gd name="adj2" fmla="val 16219929"/>
            <a:gd name="adj3" fmla="val 4638"/>
          </a:avLst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D03D56-B736-4A5C-8D37-F2A4DF71516F}">
      <dsp:nvSpPr>
        <dsp:cNvPr id="0" name=""/>
        <dsp:cNvSpPr/>
      </dsp:nvSpPr>
      <dsp:spPr>
        <a:xfrm>
          <a:off x="2068791" y="573024"/>
          <a:ext cx="3821856" cy="3821856"/>
        </a:xfrm>
        <a:prstGeom prst="blockArc">
          <a:avLst>
            <a:gd name="adj1" fmla="val 7560000"/>
            <a:gd name="adj2" fmla="val 11880000"/>
            <a:gd name="adj3" fmla="val 4638"/>
          </a:avLst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D678E0A-3B63-4F74-B9BE-4730EC550507}">
      <dsp:nvSpPr>
        <dsp:cNvPr id="0" name=""/>
        <dsp:cNvSpPr/>
      </dsp:nvSpPr>
      <dsp:spPr>
        <a:xfrm>
          <a:off x="2068791" y="573024"/>
          <a:ext cx="3821856" cy="3821856"/>
        </a:xfrm>
        <a:prstGeom prst="blockArc">
          <a:avLst>
            <a:gd name="adj1" fmla="val 3240000"/>
            <a:gd name="adj2" fmla="val 7560000"/>
            <a:gd name="adj3" fmla="val 4638"/>
          </a:avLst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19A92ED-25E8-4BCF-AE64-895AC43E379A}">
      <dsp:nvSpPr>
        <dsp:cNvPr id="0" name=""/>
        <dsp:cNvSpPr/>
      </dsp:nvSpPr>
      <dsp:spPr>
        <a:xfrm>
          <a:off x="2058534" y="541272"/>
          <a:ext cx="3821856" cy="3821856"/>
        </a:xfrm>
        <a:prstGeom prst="blockArc">
          <a:avLst>
            <a:gd name="adj1" fmla="val 20472521"/>
            <a:gd name="adj2" fmla="val 3240576"/>
            <a:gd name="adj3" fmla="val 4638"/>
          </a:avLst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387C0B-6C03-4CDD-AA73-44E3E4D519F8}">
      <dsp:nvSpPr>
        <dsp:cNvPr id="0" name=""/>
        <dsp:cNvSpPr/>
      </dsp:nvSpPr>
      <dsp:spPr>
        <a:xfrm>
          <a:off x="2080429" y="605317"/>
          <a:ext cx="3821856" cy="3821856"/>
        </a:xfrm>
        <a:prstGeom prst="blockArc">
          <a:avLst>
            <a:gd name="adj1" fmla="val 16178565"/>
            <a:gd name="adj2" fmla="val 20409137"/>
            <a:gd name="adj3" fmla="val 4638"/>
          </a:avLst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0F4AA74-BBA5-4801-A882-ECAB3B15FEEA}">
      <dsp:nvSpPr>
        <dsp:cNvPr id="0" name=""/>
        <dsp:cNvSpPr/>
      </dsp:nvSpPr>
      <dsp:spPr>
        <a:xfrm>
          <a:off x="3074913" y="1639772"/>
          <a:ext cx="1760559" cy="1760559"/>
        </a:xfrm>
        <a:prstGeom prst="ellipse">
          <a:avLst/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Sanidad Digital Gallega</a:t>
          </a:r>
          <a:endParaRPr lang="es-ES" sz="14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332741" y="1897600"/>
        <a:ext cx="1244903" cy="1244903"/>
      </dsp:txXfrm>
    </dsp:sp>
    <dsp:sp modelId="{39399F85-7F0A-47A4-B6AC-DFEBC7CD70E3}">
      <dsp:nvSpPr>
        <dsp:cNvPr id="0" name=""/>
        <dsp:cNvSpPr/>
      </dsp:nvSpPr>
      <dsp:spPr>
        <a:xfrm>
          <a:off x="3363523" y="33524"/>
          <a:ext cx="1232391" cy="1232391"/>
        </a:xfrm>
        <a:prstGeom prst="ellipse">
          <a:avLst/>
        </a:prstGeom>
        <a:gradFill rotWithShape="0">
          <a:gsLst>
            <a:gs pos="0">
              <a:srgbClr val="C0504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C0504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C0504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de Salud,  </a:t>
          </a:r>
          <a:r>
            <a:rPr lang="es-ES" sz="1000" b="0" i="1" kern="1200" dirty="0" err="1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Pacs</a:t>
          </a: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, 061</a:t>
          </a:r>
          <a:endParaRPr lang="es-ES" sz="10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3544002" y="214003"/>
        <a:ext cx="871433" cy="871433"/>
      </dsp:txXfrm>
    </dsp:sp>
    <dsp:sp modelId="{618EC062-C012-494E-B523-F7E7344EA13A}">
      <dsp:nvSpPr>
        <dsp:cNvPr id="0" name=""/>
        <dsp:cNvSpPr/>
      </dsp:nvSpPr>
      <dsp:spPr>
        <a:xfrm>
          <a:off x="5130847" y="1266312"/>
          <a:ext cx="1232391" cy="1232391"/>
        </a:xfrm>
        <a:prstGeom prst="ellipse">
          <a:avLst/>
        </a:prstGeom>
        <a:gradFill rotWithShape="0">
          <a:gsLst>
            <a:gs pos="0">
              <a:srgbClr val="9BBB59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9BBB59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9BBB59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Hospitalarios</a:t>
          </a:r>
          <a:endParaRPr lang="es-ES" sz="10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5311326" y="1446791"/>
        <a:ext cx="871433" cy="871433"/>
      </dsp:txXfrm>
    </dsp:sp>
    <dsp:sp modelId="{C4E09B0D-58D4-4D41-BCDF-C0DF49C11130}">
      <dsp:nvSpPr>
        <dsp:cNvPr id="0" name=""/>
        <dsp:cNvSpPr/>
      </dsp:nvSpPr>
      <dsp:spPr>
        <a:xfrm>
          <a:off x="4460661" y="3377837"/>
          <a:ext cx="1232391" cy="1232391"/>
        </a:xfrm>
        <a:prstGeom prst="ellipse">
          <a:avLst/>
        </a:prstGeom>
        <a:gradFill rotWithShape="0">
          <a:gsLst>
            <a:gs pos="0">
              <a:srgbClr val="8064A2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8064A2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8064A2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Farmacias</a:t>
          </a:r>
          <a:endParaRPr lang="es-ES" sz="10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4641140" y="3558316"/>
        <a:ext cx="871433" cy="871433"/>
      </dsp:txXfrm>
    </dsp:sp>
    <dsp:sp modelId="{BC2DEEF3-59CF-4506-8043-5419ABE13F21}">
      <dsp:nvSpPr>
        <dsp:cNvPr id="0" name=""/>
        <dsp:cNvSpPr/>
      </dsp:nvSpPr>
      <dsp:spPr>
        <a:xfrm>
          <a:off x="2266385" y="3377837"/>
          <a:ext cx="1232391" cy="1232391"/>
        </a:xfrm>
        <a:prstGeom prst="ellipse">
          <a:avLst/>
        </a:prstGeom>
        <a:gradFill rotWithShape="0">
          <a:gsLst>
            <a:gs pos="0">
              <a:srgbClr val="4BACC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BACC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BACC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Ciudadanos</a:t>
          </a:r>
          <a:endParaRPr lang="es-ES" sz="10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2446864" y="3558316"/>
        <a:ext cx="871433" cy="871433"/>
      </dsp:txXfrm>
    </dsp:sp>
    <dsp:sp modelId="{69EC16F0-3267-4202-979E-89C7E3A098DE}">
      <dsp:nvSpPr>
        <dsp:cNvPr id="0" name=""/>
        <dsp:cNvSpPr/>
      </dsp:nvSpPr>
      <dsp:spPr>
        <a:xfrm>
          <a:off x="1588317" y="1290957"/>
          <a:ext cx="1232391" cy="1232391"/>
        </a:xfrm>
        <a:prstGeom prst="ellipse">
          <a:avLst/>
        </a:prstGeom>
        <a:gradFill rotWithShape="0">
          <a:gsLst>
            <a:gs pos="0">
              <a:srgbClr val="F79646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F79646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F79646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0" i="1" kern="1200" dirty="0" smtClean="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Centros concertados</a:t>
          </a:r>
          <a:endParaRPr lang="es-ES" sz="1000" b="0" i="1" kern="1200" dirty="0">
            <a:solidFill>
              <a:sysClr val="window" lastClr="FFFFFF"/>
            </a:solidFill>
            <a:latin typeface="Calibri"/>
            <a:ea typeface="+mn-ea"/>
            <a:cs typeface="+mn-cs"/>
          </a:endParaRPr>
        </a:p>
      </dsp:txBody>
      <dsp:txXfrm>
        <a:off x="1768796" y="1471436"/>
        <a:ext cx="871433" cy="8714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C1A61A-6C15-42ED-810D-2D91473660C3}">
      <dsp:nvSpPr>
        <dsp:cNvPr id="0" name=""/>
        <dsp:cNvSpPr/>
      </dsp:nvSpPr>
      <dsp:spPr>
        <a:xfrm>
          <a:off x="3169714" y="2474215"/>
          <a:ext cx="1510933" cy="1169209"/>
        </a:xfrm>
        <a:prstGeom prst="foldedCorner">
          <a:avLst/>
        </a:prstGeom>
        <a:solidFill>
          <a:schemeClr val="accent1">
            <a:lumMod val="75000"/>
          </a:schemeClr>
        </a:solidFill>
        <a:ln w="25400" cap="flat" cmpd="tri" algn="ctr">
          <a:solidFill>
            <a:schemeClr val="accent1">
              <a:lumMod val="20000"/>
              <a:lumOff val="8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gl-ES" sz="2400" b="0" kern="1200" noProof="0" dirty="0" smtClean="0">
              <a:effectLst/>
            </a:rPr>
            <a:t>Cada día en IANUS</a:t>
          </a:r>
          <a:endParaRPr lang="gl-ES" sz="2400" b="0" kern="1200" noProof="0" dirty="0">
            <a:effectLst/>
          </a:endParaRPr>
        </a:p>
      </dsp:txBody>
      <dsp:txXfrm>
        <a:off x="3169714" y="2474215"/>
        <a:ext cx="1510933" cy="974337"/>
      </dsp:txXfrm>
    </dsp:sp>
    <dsp:sp modelId="{8E66765B-D41D-48A8-AE4F-33C09ADE6C51}">
      <dsp:nvSpPr>
        <dsp:cNvPr id="0" name=""/>
        <dsp:cNvSpPr/>
      </dsp:nvSpPr>
      <dsp:spPr>
        <a:xfrm rot="16264644">
          <a:off x="3743277" y="1785456"/>
          <a:ext cx="402458" cy="491501"/>
        </a:xfrm>
        <a:prstGeom prst="chevron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/>
        </a:p>
      </dsp:txBody>
      <dsp:txXfrm>
        <a:off x="3802510" y="1944114"/>
        <a:ext cx="281721" cy="294901"/>
      </dsp:txXfrm>
    </dsp:sp>
    <dsp:sp modelId="{143C5907-4B1D-4761-8B40-6E8C92B21D6C}">
      <dsp:nvSpPr>
        <dsp:cNvPr id="0" name=""/>
        <dsp:cNvSpPr/>
      </dsp:nvSpPr>
      <dsp:spPr>
        <a:xfrm>
          <a:off x="2891975" y="115195"/>
          <a:ext cx="2149942" cy="1445592"/>
        </a:xfrm>
        <a:prstGeom prst="plaqu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</a:rPr>
            <a:t>Acceden 14.700 profesionais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100%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personal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propio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60%  centros concertados</a:t>
          </a:r>
          <a:endParaRPr lang="gl-ES" sz="1100" b="1" kern="1200" noProof="0" dirty="0">
            <a:solidFill>
              <a:schemeClr val="accent1">
                <a:lumMod val="50000"/>
              </a:schemeClr>
            </a:solidFill>
            <a:effectLst/>
          </a:endParaRPr>
        </a:p>
      </dsp:txBody>
      <dsp:txXfrm>
        <a:off x="3062344" y="285564"/>
        <a:ext cx="1809204" cy="1104854"/>
      </dsp:txXfrm>
    </dsp:sp>
    <dsp:sp modelId="{6B435CF2-4DEC-42ED-88E4-751320E3FBEC}">
      <dsp:nvSpPr>
        <dsp:cNvPr id="0" name=""/>
        <dsp:cNvSpPr/>
      </dsp:nvSpPr>
      <dsp:spPr>
        <a:xfrm rot="19306705">
          <a:off x="4769299" y="2169848"/>
          <a:ext cx="388802" cy="491501"/>
        </a:xfrm>
        <a:prstGeom prst="chevron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gl-ES" sz="1100" kern="1200" noProof="0"/>
        </a:p>
      </dsp:txBody>
      <dsp:txXfrm>
        <a:off x="4781802" y="2304231"/>
        <a:ext cx="272161" cy="294901"/>
      </dsp:txXfrm>
    </dsp:sp>
    <dsp:sp modelId="{73488486-477D-4748-AE9B-8A3F916B2DC9}">
      <dsp:nvSpPr>
        <dsp:cNvPr id="0" name=""/>
        <dsp:cNvSpPr/>
      </dsp:nvSpPr>
      <dsp:spPr>
        <a:xfrm>
          <a:off x="5196787" y="768554"/>
          <a:ext cx="2293403" cy="1578731"/>
        </a:xfrm>
        <a:prstGeom prst="plaque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</a:rPr>
            <a:t>Se realizan 114.000 accesos a historias clínicas / </a:t>
          </a:r>
          <a:r>
            <a:rPr lang="gl-ES" sz="1600" b="1" kern="1200" noProof="0" dirty="0" err="1" smtClean="0">
              <a:solidFill>
                <a:schemeClr val="accent1">
                  <a:lumMod val="50000"/>
                </a:schemeClr>
              </a:solidFill>
            </a:rPr>
            <a:t>imagen</a:t>
          </a: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gl-ES" sz="1600" b="1" kern="1200" noProof="0" dirty="0" err="1" smtClean="0">
              <a:solidFill>
                <a:schemeClr val="accent1">
                  <a:lumMod val="50000"/>
                </a:schemeClr>
              </a:solidFill>
            </a:rPr>
            <a:t>digital</a:t>
          </a:r>
          <a:endParaRPr lang="gl-ES" sz="1100" b="1" kern="1200" noProof="0" dirty="0" smtClean="0">
            <a:solidFill>
              <a:schemeClr val="accent1">
                <a:lumMod val="50000"/>
              </a:schemeClr>
            </a:solidFill>
            <a:effectLst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94 % de los centros de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salud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acceden a la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imagen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digital</a:t>
          </a:r>
          <a:endParaRPr lang="gl-ES" sz="1100" b="1" kern="1200" noProof="0" dirty="0">
            <a:solidFill>
              <a:schemeClr val="accent1">
                <a:lumMod val="50000"/>
              </a:schemeClr>
            </a:solidFill>
            <a:effectLst/>
          </a:endParaRPr>
        </a:p>
      </dsp:txBody>
      <dsp:txXfrm>
        <a:off x="5382847" y="954614"/>
        <a:ext cx="1921283" cy="1206611"/>
      </dsp:txXfrm>
    </dsp:sp>
    <dsp:sp modelId="{D5FFCA8D-171E-4E95-974A-3D438CF78744}">
      <dsp:nvSpPr>
        <dsp:cNvPr id="0" name=""/>
        <dsp:cNvSpPr/>
      </dsp:nvSpPr>
      <dsp:spPr>
        <a:xfrm rot="2578542">
          <a:off x="4661052" y="3361868"/>
          <a:ext cx="350043" cy="491501"/>
        </a:xfrm>
        <a:prstGeom prst="chevron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gl-ES" sz="1100" kern="1200" noProof="0"/>
        </a:p>
      </dsp:txBody>
      <dsp:txXfrm>
        <a:off x="4675142" y="3424375"/>
        <a:ext cx="245030" cy="294901"/>
      </dsp:txXfrm>
    </dsp:sp>
    <dsp:sp modelId="{D125396F-CBC6-4832-AB4F-7AAB575212FE}">
      <dsp:nvSpPr>
        <dsp:cNvPr id="0" name=""/>
        <dsp:cNvSpPr/>
      </dsp:nvSpPr>
      <dsp:spPr>
        <a:xfrm>
          <a:off x="5067469" y="3593749"/>
          <a:ext cx="2853411" cy="1273812"/>
        </a:xfrm>
        <a:prstGeom prst="plaque">
          <a:avLst/>
        </a:prstGeom>
        <a:solidFill>
          <a:schemeClr val="accent3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</a:rPr>
            <a:t>Se realizan 220.000   </a:t>
          </a:r>
          <a:r>
            <a:rPr lang="gl-ES" sz="1600" b="1" kern="1200" noProof="0" dirty="0" err="1" smtClean="0">
              <a:solidFill>
                <a:schemeClr val="accent1">
                  <a:lumMod val="50000"/>
                </a:schemeClr>
              </a:solidFill>
            </a:rPr>
            <a:t>dispensaciones</a:t>
          </a: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</a:rPr>
            <a:t> electrónicas</a:t>
          </a:r>
          <a:endParaRPr lang="gl-ES" sz="1600" b="1" kern="1200" noProof="0" dirty="0">
            <a:solidFill>
              <a:schemeClr val="accent1">
                <a:lumMod val="50000"/>
              </a:schemeClr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1.358 farmacias conectadas </a:t>
          </a:r>
          <a:endParaRPr lang="gl-ES" sz="1100" b="1" kern="1200" noProof="0" dirty="0">
            <a:solidFill>
              <a:schemeClr val="accent1">
                <a:lumMod val="50000"/>
              </a:schemeClr>
            </a:solidFill>
            <a:effectLst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97% de prescrición y el 100% de la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dispensación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es electrónica.</a:t>
          </a:r>
          <a:endParaRPr lang="gl-ES" sz="1100" kern="1200" noProof="0" dirty="0">
            <a:solidFill>
              <a:schemeClr val="accent1">
                <a:lumMod val="50000"/>
              </a:schemeClr>
            </a:solidFill>
          </a:endParaRPr>
        </a:p>
      </dsp:txBody>
      <dsp:txXfrm>
        <a:off x="5217593" y="3743873"/>
        <a:ext cx="2553163" cy="973564"/>
      </dsp:txXfrm>
    </dsp:sp>
    <dsp:sp modelId="{2A10E77E-7E12-49CE-800D-1E0A18CC9E5D}">
      <dsp:nvSpPr>
        <dsp:cNvPr id="0" name=""/>
        <dsp:cNvSpPr/>
      </dsp:nvSpPr>
      <dsp:spPr>
        <a:xfrm rot="8767052">
          <a:off x="2679265" y="3397324"/>
          <a:ext cx="392145" cy="491501"/>
        </a:xfrm>
        <a:prstGeom prst="chevron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gl-ES" sz="1100" kern="1200" noProof="0"/>
        </a:p>
      </dsp:txBody>
      <dsp:txXfrm rot="10800000">
        <a:off x="2786919" y="3462832"/>
        <a:ext cx="274502" cy="294901"/>
      </dsp:txXfrm>
    </dsp:sp>
    <dsp:sp modelId="{54A58865-F7C8-46A1-8581-F58FCD286CFC}">
      <dsp:nvSpPr>
        <dsp:cNvPr id="0" name=""/>
        <dsp:cNvSpPr/>
      </dsp:nvSpPr>
      <dsp:spPr>
        <a:xfrm>
          <a:off x="0" y="3643428"/>
          <a:ext cx="2730752" cy="1157890"/>
        </a:xfrm>
        <a:prstGeom prst="plaque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Se escriben 83.000 </a:t>
          </a:r>
          <a:r>
            <a:rPr lang="gl-ES" sz="16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anotaciones</a:t>
          </a:r>
          <a:endParaRPr lang="gl-ES" sz="1600" b="1" kern="1200" noProof="0" dirty="0">
            <a:solidFill>
              <a:schemeClr val="accent1">
                <a:lumMod val="50000"/>
              </a:schemeClr>
            </a:solidFill>
            <a:effectLst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95% de índice de escritura en consulta externa de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hospitales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y centros de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salud</a:t>
          </a:r>
          <a:endParaRPr lang="gl-ES" sz="1100" b="0" kern="1200" noProof="0" dirty="0">
            <a:solidFill>
              <a:schemeClr val="accent1">
                <a:lumMod val="50000"/>
              </a:schemeClr>
            </a:solidFill>
          </a:endParaRPr>
        </a:p>
      </dsp:txBody>
      <dsp:txXfrm>
        <a:off x="136462" y="3779890"/>
        <a:ext cx="2457828" cy="884966"/>
      </dsp:txXfrm>
    </dsp:sp>
    <dsp:sp modelId="{69BE99E8-CB67-4757-93F7-0A264183E2C6}">
      <dsp:nvSpPr>
        <dsp:cNvPr id="0" name=""/>
        <dsp:cNvSpPr/>
      </dsp:nvSpPr>
      <dsp:spPr>
        <a:xfrm rot="12468020">
          <a:off x="2554697" y="2194299"/>
          <a:ext cx="431135" cy="491501"/>
        </a:xfrm>
        <a:prstGeom prst="chevron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2100" kern="1200"/>
        </a:p>
      </dsp:txBody>
      <dsp:txXfrm rot="10800000">
        <a:off x="2676573" y="2322761"/>
        <a:ext cx="301795" cy="294901"/>
      </dsp:txXfrm>
    </dsp:sp>
    <dsp:sp modelId="{5402316A-BDF7-4C98-A174-FA43368C2895}">
      <dsp:nvSpPr>
        <dsp:cNvPr id="0" name=""/>
        <dsp:cNvSpPr/>
      </dsp:nvSpPr>
      <dsp:spPr>
        <a:xfrm>
          <a:off x="0" y="1123148"/>
          <a:ext cx="2703720" cy="1157789"/>
        </a:xfrm>
        <a:prstGeom prst="plaque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1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Consultan 80 </a:t>
          </a:r>
          <a:r>
            <a:rPr lang="gl-ES" sz="16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ciudadanos</a:t>
          </a:r>
          <a:r>
            <a:rPr lang="gl-ES" sz="16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su historia clínica en Internet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(informes de alta,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voluntades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anticipadas, </a:t>
          </a:r>
          <a:r>
            <a:rPr lang="gl-ES" sz="1100" b="1" kern="1200" noProof="0" dirty="0" err="1" smtClean="0">
              <a:solidFill>
                <a:schemeClr val="accent1">
                  <a:lumMod val="50000"/>
                </a:schemeClr>
              </a:solidFill>
              <a:effectLst/>
            </a:rPr>
            <a:t>hoja</a:t>
          </a:r>
          <a:r>
            <a:rPr lang="gl-ES" sz="1100" b="1" kern="1200" noProof="0" dirty="0" smtClean="0">
              <a:solidFill>
                <a:schemeClr val="accent1">
                  <a:lumMod val="50000"/>
                </a:schemeClr>
              </a:solidFill>
              <a:effectLst/>
            </a:rPr>
            <a:t> de medicación activa y plan de dispensación)</a:t>
          </a:r>
          <a:endParaRPr lang="gl-ES" sz="1100" b="0" kern="1200" noProof="0" dirty="0">
            <a:solidFill>
              <a:schemeClr val="accent1">
                <a:lumMod val="50000"/>
              </a:schemeClr>
            </a:solidFill>
          </a:endParaRPr>
        </a:p>
      </dsp:txBody>
      <dsp:txXfrm>
        <a:off x="136450" y="1259598"/>
        <a:ext cx="2430820" cy="8848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32193-D8BF-4615-A2B6-03EEB75AD2D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A35FF-24AE-4B7B-AE21-3166121BBCE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3090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F95D8D-A5CD-4010-8642-6D6EA0E6B8B2}" type="slidenum">
              <a:rPr lang="es-ES" smtClean="0"/>
              <a:pPr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2446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Although innovation is our current challenge, The Galician Healthcare Service has been incorporating new models, mainly by introducing technologies and tools to support organizational changes: Electronic Health record, e Prescription or Digital imaging provide successful experiences that have provided and are currently providing benefits for quality and sustainability of healt services</a:t>
            </a:r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CC7CD8-E069-4554-9BB1-D02B8DF7D431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786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Although innovation is our current challenge, The Galician Healthcare Service has been incorporating new models, mainly by introducing technologies and tools to support organizational changes: Electronic Health record, e Prescription or Digital imaging provide successful experiences that have provided and are currently providing benefits for quality and sustainability of healt services</a:t>
            </a:r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0B8FA4-8F4E-44A8-A84D-48CEEAEAD921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694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592619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043142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37652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141206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1907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40123EF-4D08-4FD6-83E7-5FC4C4290960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72579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980759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5B91D9-2C5D-4E40-8EC6-4AECDA3CB7B2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35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1574376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C8E9B2-1144-4545-BED6-0EF1A7934EF3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391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3E24302-066B-4B01-8363-835939DA4742}" type="slidenum">
              <a:rPr lang="es-E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s-ES" smtClean="0"/>
          </a:p>
        </p:txBody>
      </p:sp>
    </p:spTree>
    <p:extLst>
      <p:ext uri="{BB962C8B-B14F-4D97-AF65-F5344CB8AC3E}">
        <p14:creationId xmlns:p14="http://schemas.microsoft.com/office/powerpoint/2010/main" val="309165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3 Marcador de número de diapositiva"/>
          <p:cNvSpPr txBox="1">
            <a:spLocks noGrp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75D1294A-7F38-468E-8943-94C758514A36}" type="slidenum">
              <a:rPr lang="es-ES_tradnl" sz="1200">
                <a:latin typeface="Calibri" pitchFamily="34" charset="0"/>
                <a:cs typeface="Arial" pitchFamily="34" charset="0"/>
              </a:rPr>
              <a:pPr algn="r" defTabSz="457200"/>
              <a:t>10</a:t>
            </a:fld>
            <a:endParaRPr lang="es-ES_tradnl" sz="120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604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3 Marcador de número de diapositiva"/>
          <p:cNvSpPr txBox="1">
            <a:spLocks noGrp="1"/>
          </p:cNvSpPr>
          <p:nvPr/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defTabSz="457200"/>
            <a:fld id="{E806EB52-67BC-4AF9-BDC1-92A008FFC1C0}" type="slidenum">
              <a:rPr lang="es-ES" sz="1200">
                <a:latin typeface="Calibri" pitchFamily="34" charset="0"/>
                <a:cs typeface="Arial" pitchFamily="34" charset="0"/>
              </a:rPr>
              <a:pPr algn="r" defTabSz="457200"/>
              <a:t>11</a:t>
            </a:fld>
            <a:endParaRPr lang="es-ES" sz="1200"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4970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smtClean="0"/>
              <a:t>Although innovation is our current challenge, The Galician Healthcare Service has been incorporating new models, mainly by introducing technologies and tools to support organizational changes: Electronic Health record, e Prescription or Digital imaging provide successful experiences that have provided and are currently providing benefits for quality and sustainability of healt services</a:t>
            </a:r>
          </a:p>
        </p:txBody>
      </p:sp>
      <p:sp>
        <p:nvSpPr>
          <p:cNvPr id="63491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E34CD6-30E4-428E-A853-FAACB4542047}" type="slidenum">
              <a:rPr lang="es-E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8827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jrodrigra\Escritorio\sergas2014_final13.jpg"/>
          <p:cNvPicPr>
            <a:picLocks noChangeAspect="1" noChangeArrowheads="1"/>
          </p:cNvPicPr>
          <p:nvPr userDrawn="1"/>
        </p:nvPicPr>
        <p:blipFill>
          <a:blip r:embed="rId2" cstate="print"/>
          <a:srcRect l="7465" t="89584" r="64044" b="5208"/>
          <a:stretch>
            <a:fillRect/>
          </a:stretch>
        </p:blipFill>
        <p:spPr bwMode="auto">
          <a:xfrm>
            <a:off x="357158" y="6357958"/>
            <a:ext cx="19050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5 Image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58" y="6286520"/>
            <a:ext cx="1285884" cy="40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Imagen" descr="logoMinisterio ECONOMIA.gif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6572264" y="6329383"/>
            <a:ext cx="642942" cy="31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014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299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350524"/>
            <a:ext cx="158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33541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7938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3729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88348-EAAF-4065-92D6-F8B996DBF2B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07478-DC9E-4102-9926-416D8EC2CBE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8" r:id="rId14"/>
    <p:sldLayoutId id="2147483669" r:id="rId15"/>
    <p:sldLayoutId id="2147483670" r:id="rId16"/>
    <p:sldLayoutId id="2147483671" r:id="rId1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???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4.png"/><Relationship Id="rId7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hyperlink" Target="http://www.brainstore.com/imga/Ideenmaschine_e.jp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jrodrigra\Escritorio\sergas2014_final13.jpg"/>
          <p:cNvPicPr>
            <a:picLocks noChangeAspect="1" noChangeArrowheads="1"/>
          </p:cNvPicPr>
          <p:nvPr/>
        </p:nvPicPr>
        <p:blipFill>
          <a:blip r:embed="rId3" cstate="print"/>
          <a:srcRect l="6227" b="44792"/>
          <a:stretch>
            <a:fillRect/>
          </a:stretch>
        </p:blipFill>
        <p:spPr bwMode="auto">
          <a:xfrm>
            <a:off x="1043608" y="620688"/>
            <a:ext cx="6929486" cy="348370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07504" y="4564866"/>
            <a:ext cx="903649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600" dirty="0" smtClean="0">
                <a:solidFill>
                  <a:schemeClr val="bg1">
                    <a:lumMod val="65000"/>
                  </a:schemeClr>
                </a:solidFill>
              </a:rPr>
              <a:t>Modelos de CPI en Innovación Sanitaria: Experiencia en los Programas Innova </a:t>
            </a:r>
            <a:r>
              <a:rPr lang="es-ES" sz="2600" dirty="0" err="1" smtClean="0">
                <a:solidFill>
                  <a:schemeClr val="bg1">
                    <a:lumMod val="65000"/>
                  </a:schemeClr>
                </a:solidFill>
              </a:rPr>
              <a:t>Saúde</a:t>
            </a:r>
            <a:r>
              <a:rPr lang="es-ES" sz="2600" dirty="0" smtClean="0">
                <a:solidFill>
                  <a:schemeClr val="bg1">
                    <a:lumMod val="65000"/>
                  </a:schemeClr>
                </a:solidFill>
              </a:rPr>
              <a:t> y H2050 del Servicio Gallego de Salud.</a:t>
            </a:r>
          </a:p>
          <a:p>
            <a:r>
              <a:rPr lang="es-ES" sz="3600" dirty="0" smtClean="0">
                <a:solidFill>
                  <a:schemeClr val="bg1">
                    <a:lumMod val="65000"/>
                  </a:schemeClr>
                </a:solidFill>
              </a:rPr>
              <a:t>		</a:t>
            </a: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Javier Quiles del Rio (jquirio@sergas.es)</a:t>
            </a:r>
          </a:p>
          <a:p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		Coordinador de los proyectos Innova </a:t>
            </a:r>
            <a:r>
              <a:rPr lang="es-ES" dirty="0" err="1" smtClean="0">
                <a:solidFill>
                  <a:schemeClr val="bg1">
                    <a:lumMod val="65000"/>
                  </a:schemeClr>
                </a:solidFill>
              </a:rPr>
              <a:t>Saúde</a:t>
            </a:r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 y Hospital 2050.</a:t>
            </a:r>
          </a:p>
          <a:p>
            <a:r>
              <a:rPr lang="es-ES" dirty="0" smtClean="0">
                <a:solidFill>
                  <a:schemeClr val="bg1">
                    <a:lumMod val="65000"/>
                  </a:schemeClr>
                </a:solidFill>
              </a:rPr>
              <a:t>				</a:t>
            </a:r>
            <a:endParaRPr lang="es-E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48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6"/>
          <p:cNvSpPr>
            <a:spLocks/>
          </p:cNvSpPr>
          <p:nvPr/>
        </p:nvSpPr>
        <p:spPr bwMode="auto">
          <a:xfrm>
            <a:off x="2998787" y="548680"/>
            <a:ext cx="6145213" cy="1282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457200">
              <a:spcAft>
                <a:spcPts val="1000"/>
              </a:spcAft>
              <a:buClr>
                <a:srgbClr val="007FAC"/>
              </a:buClr>
            </a:pPr>
            <a:r>
              <a:rPr lang="es-ES_tradnl" sz="3200" b="1" dirty="0">
                <a:solidFill>
                  <a:srgbClr val="D1A042"/>
                </a:solidFill>
                <a:latin typeface="Calibri" pitchFamily="34" charset="0"/>
                <a:cs typeface="Arial" pitchFamily="34" charset="0"/>
              </a:rPr>
              <a:t>             </a:t>
            </a:r>
            <a:endParaRPr lang="es-ES_tradnl" sz="1200" b="1" dirty="0" smtClean="0">
              <a:solidFill>
                <a:srgbClr val="007FAC"/>
              </a:solidFill>
              <a:latin typeface="Calibri" pitchFamily="34" charset="0"/>
              <a:cs typeface="Arial" pitchFamily="34" charset="0"/>
            </a:endParaRPr>
          </a:p>
          <a:p>
            <a:pPr defTabSz="457200"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endParaRPr lang="es-ES_tradnl" sz="1600" dirty="0">
              <a:solidFill>
                <a:srgbClr val="007FAC"/>
              </a:solidFill>
              <a:latin typeface="Calibri" pitchFamily="34" charset="0"/>
              <a:cs typeface="Arial" pitchFamily="34" charset="0"/>
            </a:endParaRPr>
          </a:p>
          <a:p>
            <a:pPr defTabSz="457200">
              <a:spcAft>
                <a:spcPts val="1000"/>
              </a:spcAft>
            </a:pPr>
            <a:endParaRPr lang="es-ES_tradnl" sz="1400" dirty="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  <a:p>
            <a:pPr defTabSz="457200">
              <a:spcAft>
                <a:spcPts val="1000"/>
              </a:spcAft>
            </a:pPr>
            <a:endParaRPr lang="es-ES_tradnl" sz="1000" dirty="0">
              <a:solidFill>
                <a:srgbClr val="000000"/>
              </a:solidFill>
              <a:latin typeface="Chalkboard" charset="0"/>
              <a:cs typeface="Arial" pitchFamily="34" charset="0"/>
            </a:endParaRPr>
          </a:p>
          <a:p>
            <a:pPr defTabSz="457200"/>
            <a:endParaRPr lang="es-ES" dirty="0">
              <a:latin typeface="Calibri" pitchFamily="34" charset="0"/>
              <a:cs typeface="Arial" pitchFamily="34" charset="0"/>
            </a:endParaRPr>
          </a:p>
        </p:txBody>
      </p:sp>
      <p:graphicFrame>
        <p:nvGraphicFramePr>
          <p:cNvPr id="3584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49309"/>
              </p:ext>
            </p:extLst>
          </p:nvPr>
        </p:nvGraphicFramePr>
        <p:xfrm>
          <a:off x="90066" y="1268413"/>
          <a:ext cx="2825750" cy="451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o" r:id="rId4" imgW="10440857" imgH="16690130" progId="Word.Document.12">
                  <p:link updateAutomatic="1"/>
                </p:oleObj>
              </mc:Choice>
              <mc:Fallback>
                <p:oleObj name="Documento" r:id="rId4" imgW="10440857" imgH="16690130" progId="Word.Document.12">
                  <p:link updateAutomatic="1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66" y="1268413"/>
                        <a:ext cx="2825750" cy="451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ítulo 5"/>
          <p:cNvSpPr txBox="1">
            <a:spLocks/>
          </p:cNvSpPr>
          <p:nvPr/>
        </p:nvSpPr>
        <p:spPr bwMode="auto">
          <a:xfrm>
            <a:off x="-1588" y="5924550"/>
            <a:ext cx="9145588" cy="933450"/>
          </a:xfrm>
          <a:prstGeom prst="rect">
            <a:avLst/>
          </a:prstGeom>
          <a:solidFill>
            <a:srgbClr val="007FA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5000"/>
              </a:lnSpc>
            </a:pPr>
            <a:r>
              <a:rPr lang="es-ES" sz="2600" b="1" dirty="0" smtClean="0">
                <a:solidFill>
                  <a:srgbClr val="FFFFFF"/>
                </a:solidFill>
                <a:latin typeface="Calibri" pitchFamily="34" charset="0"/>
              </a:rPr>
              <a:t>desde </a:t>
            </a:r>
            <a:r>
              <a:rPr lang="es-ES" sz="2600" b="1" dirty="0">
                <a:solidFill>
                  <a:srgbClr val="FFFFFF"/>
                </a:solidFill>
                <a:latin typeface="Calibri" pitchFamily="34" charset="0"/>
              </a:rPr>
              <a:t>la Plataforma </a:t>
            </a:r>
            <a:r>
              <a:rPr lang="es-ES" sz="2600" b="1" dirty="0" smtClean="0">
                <a:solidFill>
                  <a:srgbClr val="FFFFFF"/>
                </a:solidFill>
                <a:latin typeface="Calibri" pitchFamily="34" charset="0"/>
              </a:rPr>
              <a:t>somos facilitadores</a:t>
            </a:r>
            <a:endParaRPr lang="es-ES_tradnl" sz="26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2987824" y="1219006"/>
            <a:ext cx="6156176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APOYO INSTITUCIONAL, VISIBILIDAD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COMUNICACIÓN Y DIFUSIÓN INTERNA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BÚSQUEDA DE SOCIOS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AYUDA A LA CAPTACIÓN DE FINANCIÓN EXTERNA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TRANSFERENCIA DE RESULTADOS, GESTIÓN DE LA PROPIEDAD INTELECTUAL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FACILITA LA IMPLANTACIÓN EN ENTORNOS CLÍNICOS/ENTORNOS CONTROLADOS DE AQUELLOS PROYECTOS DE GRAN IMPACTO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GESTIÓN DE LA IMPLANTACIÓN DE LOS RESULTADOS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APOYO PARA EVALUACIÓN: EXTRACCIÓN DE DATOS</a:t>
            </a:r>
          </a:p>
          <a:p>
            <a:pPr>
              <a:spcBef>
                <a:spcPts val="600"/>
              </a:spcBef>
              <a:spcAft>
                <a:spcPts val="1000"/>
              </a:spcAft>
              <a:buClr>
                <a:srgbClr val="007FAC"/>
              </a:buClr>
            </a:pPr>
            <a:r>
              <a:rPr lang="es-ES_tradnl" sz="1600" dirty="0" smtClean="0">
                <a:latin typeface="Calibri" pitchFamily="34" charset="0"/>
              </a:rPr>
              <a:t>APOYO A LA ELABORACIÓN DE SOLICITUDES</a:t>
            </a:r>
            <a:endParaRPr lang="es-ES_tradnl" sz="1600" dirty="0">
              <a:latin typeface="Calibri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901700" y="260648"/>
            <a:ext cx="5196487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000" dirty="0" err="1" smtClean="0">
                <a:latin typeface="Calibri" pitchFamily="34" charset="0"/>
              </a:rPr>
              <a:t>qué</a:t>
            </a:r>
            <a:r>
              <a:rPr lang="en-US" sz="4000" dirty="0" smtClean="0">
                <a:latin typeface="Calibri" pitchFamily="34" charset="0"/>
              </a:rPr>
              <a:t> </a:t>
            </a:r>
            <a:r>
              <a:rPr lang="en-US" sz="4000" dirty="0" err="1" smtClean="0">
                <a:latin typeface="Calibri" pitchFamily="34" charset="0"/>
              </a:rPr>
              <a:t>hace</a:t>
            </a:r>
            <a:r>
              <a:rPr lang="en-US" sz="4000" dirty="0" smtClean="0">
                <a:latin typeface="Calibri" pitchFamily="34" charset="0"/>
              </a:rPr>
              <a:t> la </a:t>
            </a:r>
            <a:r>
              <a:rPr lang="en-US" sz="4000" dirty="0" err="1" smtClean="0">
                <a:latin typeface="Calibri" pitchFamily="34" charset="0"/>
              </a:rPr>
              <a:t>plataforma</a:t>
            </a:r>
            <a:r>
              <a:rPr lang="en-US" sz="4000" dirty="0" smtClean="0">
                <a:latin typeface="Calibri" pitchFamily="34" charset="0"/>
              </a:rPr>
              <a:t>?</a:t>
            </a:r>
            <a:endParaRPr lang="en-US" sz="4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82" name="105 CuadroTexto"/>
          <p:cNvSpPr txBox="1">
            <a:spLocks noChangeArrowheads="1"/>
          </p:cNvSpPr>
          <p:nvPr/>
        </p:nvSpPr>
        <p:spPr bwMode="auto">
          <a:xfrm>
            <a:off x="971550" y="-531813"/>
            <a:ext cx="6175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endParaRPr lang="en-US" sz="800">
              <a:latin typeface="Calisto MT" pitchFamily="18" charset="0"/>
              <a:cs typeface="Arial" pitchFamily="34" charset="0"/>
            </a:endParaRPr>
          </a:p>
        </p:txBody>
      </p:sp>
      <p:sp>
        <p:nvSpPr>
          <p:cNvPr id="132" name="131 Trapecio"/>
          <p:cNvSpPr/>
          <p:nvPr/>
        </p:nvSpPr>
        <p:spPr>
          <a:xfrm rot="5400000">
            <a:off x="6533964" y="1683060"/>
            <a:ext cx="2736304" cy="2483768"/>
          </a:xfrm>
          <a:prstGeom prst="trapezoid">
            <a:avLst>
              <a:gd name="adj" fmla="val 19352"/>
            </a:avLst>
          </a:prstGeom>
          <a:solidFill>
            <a:srgbClr val="CCECFF">
              <a:alpha val="1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800"/>
          </a:p>
        </p:txBody>
      </p:sp>
      <p:sp>
        <p:nvSpPr>
          <p:cNvPr id="133" name="Line 39"/>
          <p:cNvSpPr>
            <a:spLocks noChangeShapeType="1"/>
          </p:cNvSpPr>
          <p:nvPr/>
        </p:nvSpPr>
        <p:spPr bwMode="auto">
          <a:xfrm>
            <a:off x="3347864" y="1196752"/>
            <a:ext cx="0" cy="3672408"/>
          </a:xfrm>
          <a:prstGeom prst="line">
            <a:avLst/>
          </a:prstGeom>
          <a:noFill/>
          <a:ln w="38100">
            <a:solidFill>
              <a:srgbClr val="3366CC"/>
            </a:solidFill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34" name="Line 52"/>
          <p:cNvSpPr>
            <a:spLocks noChangeShapeType="1"/>
          </p:cNvSpPr>
          <p:nvPr/>
        </p:nvSpPr>
        <p:spPr bwMode="auto">
          <a:xfrm flipV="1">
            <a:off x="467544" y="4293096"/>
            <a:ext cx="6120680" cy="1152128"/>
          </a:xfrm>
          <a:prstGeom prst="line">
            <a:avLst/>
          </a:prstGeom>
          <a:noFill/>
          <a:ln w="63500">
            <a:solidFill>
              <a:srgbClr val="3366CC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36" name="Line 53"/>
          <p:cNvSpPr>
            <a:spLocks noChangeShapeType="1"/>
          </p:cNvSpPr>
          <p:nvPr/>
        </p:nvSpPr>
        <p:spPr bwMode="auto">
          <a:xfrm>
            <a:off x="683568" y="692697"/>
            <a:ext cx="5904656" cy="936104"/>
          </a:xfrm>
          <a:prstGeom prst="line">
            <a:avLst/>
          </a:prstGeom>
          <a:noFill/>
          <a:ln w="63500">
            <a:solidFill>
              <a:srgbClr val="3366CC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37" name="Line 62"/>
          <p:cNvSpPr>
            <a:spLocks noChangeShapeType="1"/>
          </p:cNvSpPr>
          <p:nvPr/>
        </p:nvSpPr>
        <p:spPr bwMode="auto">
          <a:xfrm flipH="1">
            <a:off x="1979712" y="980729"/>
            <a:ext cx="0" cy="4176464"/>
          </a:xfrm>
          <a:prstGeom prst="line">
            <a:avLst/>
          </a:prstGeom>
          <a:noFill/>
          <a:ln w="19050">
            <a:solidFill>
              <a:srgbClr val="3399FF"/>
            </a:solidFill>
            <a:prstDash val="dashDot"/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38" name="Line 74"/>
          <p:cNvSpPr>
            <a:spLocks noChangeShapeType="1"/>
          </p:cNvSpPr>
          <p:nvPr/>
        </p:nvSpPr>
        <p:spPr bwMode="auto">
          <a:xfrm>
            <a:off x="3275856" y="3130550"/>
            <a:ext cx="503238" cy="11113"/>
          </a:xfrm>
          <a:prstGeom prst="line">
            <a:avLst/>
          </a:prstGeom>
          <a:noFill/>
          <a:ln w="19050">
            <a:solidFill>
              <a:srgbClr val="3399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39" name="Line 39"/>
          <p:cNvSpPr>
            <a:spLocks noChangeShapeType="1"/>
          </p:cNvSpPr>
          <p:nvPr/>
        </p:nvSpPr>
        <p:spPr bwMode="auto">
          <a:xfrm>
            <a:off x="6588224" y="1628800"/>
            <a:ext cx="0" cy="2664296"/>
          </a:xfrm>
          <a:prstGeom prst="line">
            <a:avLst/>
          </a:prstGeom>
          <a:noFill/>
          <a:ln w="38100">
            <a:solidFill>
              <a:srgbClr val="3366CC"/>
            </a:solidFill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40" name="Line 115"/>
          <p:cNvSpPr>
            <a:spLocks noChangeShapeType="1"/>
          </p:cNvSpPr>
          <p:nvPr/>
        </p:nvSpPr>
        <p:spPr bwMode="auto">
          <a:xfrm flipV="1">
            <a:off x="4933429" y="3068959"/>
            <a:ext cx="502667" cy="149"/>
          </a:xfrm>
          <a:prstGeom prst="line">
            <a:avLst/>
          </a:prstGeom>
          <a:noFill/>
          <a:ln w="19050">
            <a:solidFill>
              <a:srgbClr val="3399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41" name="Line 39"/>
          <p:cNvSpPr>
            <a:spLocks noChangeShapeType="1"/>
          </p:cNvSpPr>
          <p:nvPr/>
        </p:nvSpPr>
        <p:spPr bwMode="auto">
          <a:xfrm>
            <a:off x="5148064" y="1484784"/>
            <a:ext cx="0" cy="3024336"/>
          </a:xfrm>
          <a:prstGeom prst="line">
            <a:avLst/>
          </a:prstGeom>
          <a:noFill/>
          <a:ln w="38100">
            <a:solidFill>
              <a:schemeClr val="accent5">
                <a:lumMod val="9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42" name="Line 115"/>
          <p:cNvSpPr>
            <a:spLocks noChangeShapeType="1"/>
          </p:cNvSpPr>
          <p:nvPr/>
        </p:nvSpPr>
        <p:spPr bwMode="auto">
          <a:xfrm flipV="1">
            <a:off x="6332884" y="3069233"/>
            <a:ext cx="687388" cy="0"/>
          </a:xfrm>
          <a:prstGeom prst="line">
            <a:avLst/>
          </a:prstGeom>
          <a:noFill/>
          <a:ln w="19050">
            <a:solidFill>
              <a:srgbClr val="3399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43" name="Line 94"/>
          <p:cNvSpPr>
            <a:spLocks noChangeShapeType="1"/>
          </p:cNvSpPr>
          <p:nvPr/>
        </p:nvSpPr>
        <p:spPr bwMode="auto">
          <a:xfrm flipV="1">
            <a:off x="1835696" y="3057748"/>
            <a:ext cx="331465" cy="11212"/>
          </a:xfrm>
          <a:prstGeom prst="line">
            <a:avLst/>
          </a:prstGeom>
          <a:noFill/>
          <a:ln w="19050">
            <a:solidFill>
              <a:srgbClr val="3399FF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44" name="143 CuadroTexto"/>
          <p:cNvSpPr txBox="1"/>
          <p:nvPr/>
        </p:nvSpPr>
        <p:spPr>
          <a:xfrm>
            <a:off x="0" y="1916832"/>
            <a:ext cx="307777" cy="1872208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>
              <a:defRPr/>
            </a:pPr>
            <a:r>
              <a:rPr lang="es-ES" sz="800" dirty="0" err="1" smtClean="0">
                <a:latin typeface="+mn-lt"/>
                <a:ea typeface="ＭＳ Ｐゴシック" pitchFamily="34" charset="-128"/>
                <a:cs typeface="+mn-cs"/>
              </a:rPr>
              <a:t>Necesidades+Solucións</a:t>
            </a:r>
            <a:endParaRPr lang="es-ES" sz="800" dirty="0"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45" name="144 CuadroTexto"/>
          <p:cNvSpPr txBox="1"/>
          <p:nvPr/>
        </p:nvSpPr>
        <p:spPr>
          <a:xfrm rot="5892509" flipH="1">
            <a:off x="1410543" y="163491"/>
            <a:ext cx="307777" cy="1590056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 algn="ctr">
              <a:defRPr/>
            </a:pPr>
            <a:r>
              <a:rPr lang="es-ES" sz="800" b="1" dirty="0">
                <a:latin typeface="+mn-lt"/>
                <a:ea typeface="ＭＳ Ｐゴシック" pitchFamily="34" charset="-128"/>
                <a:cs typeface="+mn-cs"/>
              </a:rPr>
              <a:t>Idea de </a:t>
            </a:r>
            <a:r>
              <a:rPr lang="es-ES" sz="800" b="1" dirty="0" err="1" smtClean="0">
                <a:latin typeface="+mn-lt"/>
                <a:ea typeface="ＭＳ Ｐゴシック" pitchFamily="34" charset="-128"/>
                <a:cs typeface="+mn-cs"/>
              </a:rPr>
              <a:t>mellora</a:t>
            </a:r>
            <a:endParaRPr lang="es-ES" sz="800" b="1" dirty="0"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146" name="Text Box 33"/>
          <p:cNvSpPr txBox="1">
            <a:spLocks noChangeArrowheads="1"/>
          </p:cNvSpPr>
          <p:nvPr/>
        </p:nvSpPr>
        <p:spPr bwMode="auto">
          <a:xfrm rot="16615424">
            <a:off x="2585960" y="404505"/>
            <a:ext cx="307777" cy="149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 b="1" dirty="0" err="1" smtClean="0">
                <a:latin typeface="+mn-lt"/>
              </a:rPr>
              <a:t>Proposta</a:t>
            </a:r>
            <a:r>
              <a:rPr lang="es-ES" sz="800" b="1" dirty="0" smtClean="0">
                <a:latin typeface="+mn-lt"/>
              </a:rPr>
              <a:t>  de </a:t>
            </a:r>
            <a:r>
              <a:rPr lang="es-ES" sz="800" b="1" dirty="0" err="1" smtClean="0">
                <a:latin typeface="+mn-lt"/>
              </a:rPr>
              <a:t>Proxecto</a:t>
            </a:r>
            <a:endParaRPr lang="es-ES" sz="800" b="1" dirty="0">
              <a:latin typeface="+mn-lt"/>
            </a:endParaRPr>
          </a:p>
        </p:txBody>
      </p:sp>
      <p:sp>
        <p:nvSpPr>
          <p:cNvPr id="147" name="Text Box 34"/>
          <p:cNvSpPr txBox="1">
            <a:spLocks noChangeArrowheads="1"/>
          </p:cNvSpPr>
          <p:nvPr/>
        </p:nvSpPr>
        <p:spPr bwMode="auto">
          <a:xfrm rot="16671195">
            <a:off x="3941545" y="523875"/>
            <a:ext cx="430887" cy="1719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 dirty="0">
                <a:latin typeface="+mn-lt"/>
              </a:rPr>
              <a:t> </a:t>
            </a:r>
            <a:r>
              <a:rPr lang="es-ES" sz="800" b="1" dirty="0">
                <a:latin typeface="+mn-lt"/>
              </a:rPr>
              <a:t>Estudio </a:t>
            </a:r>
            <a:r>
              <a:rPr lang="es-ES" sz="800" b="1" dirty="0" smtClean="0">
                <a:latin typeface="+mn-lt"/>
              </a:rPr>
              <a:t>de </a:t>
            </a:r>
            <a:r>
              <a:rPr lang="es-ES" sz="800" b="1" dirty="0" err="1" smtClean="0">
                <a:latin typeface="+mn-lt"/>
              </a:rPr>
              <a:t>Viabilidade</a:t>
            </a:r>
            <a:r>
              <a:rPr lang="es-ES" sz="800" b="1" dirty="0" smtClean="0">
                <a:latin typeface="+mn-lt"/>
              </a:rPr>
              <a:t>/Modelo de negocio</a:t>
            </a:r>
            <a:endParaRPr lang="es-ES" sz="800" b="1" dirty="0">
              <a:latin typeface="+mn-lt"/>
            </a:endParaRPr>
          </a:p>
        </p:txBody>
      </p:sp>
      <p:sp>
        <p:nvSpPr>
          <p:cNvPr id="148" name="Text Box 34"/>
          <p:cNvSpPr txBox="1">
            <a:spLocks noChangeArrowheads="1"/>
          </p:cNvSpPr>
          <p:nvPr/>
        </p:nvSpPr>
        <p:spPr bwMode="auto">
          <a:xfrm rot="16739822">
            <a:off x="5641872" y="1093616"/>
            <a:ext cx="307777" cy="111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 b="1" dirty="0" smtClean="0">
                <a:latin typeface="+mn-lt"/>
              </a:rPr>
              <a:t>Proba/Validación</a:t>
            </a:r>
            <a:endParaRPr lang="es-ES" sz="800" dirty="0">
              <a:latin typeface="+mn-lt"/>
            </a:endParaRPr>
          </a:p>
        </p:txBody>
      </p:sp>
      <p:sp>
        <p:nvSpPr>
          <p:cNvPr id="149" name="Text Box 34"/>
          <p:cNvSpPr txBox="1">
            <a:spLocks noChangeArrowheads="1"/>
          </p:cNvSpPr>
          <p:nvPr/>
        </p:nvSpPr>
        <p:spPr bwMode="auto">
          <a:xfrm rot="16661991">
            <a:off x="7617283" y="765546"/>
            <a:ext cx="307777" cy="2345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800" b="1" dirty="0">
                <a:latin typeface="+mn-lt"/>
              </a:rPr>
              <a:t>Implantación/transferencia</a:t>
            </a:r>
            <a:endParaRPr lang="es-ES" sz="800" dirty="0">
              <a:latin typeface="+mn-lt"/>
            </a:endParaRPr>
          </a:p>
        </p:txBody>
      </p:sp>
      <p:sp>
        <p:nvSpPr>
          <p:cNvPr id="152" name="Line 53"/>
          <p:cNvSpPr>
            <a:spLocks noChangeShapeType="1"/>
          </p:cNvSpPr>
          <p:nvPr/>
        </p:nvSpPr>
        <p:spPr bwMode="auto">
          <a:xfrm>
            <a:off x="6559724" y="1628800"/>
            <a:ext cx="2584276" cy="351755"/>
          </a:xfrm>
          <a:prstGeom prst="line">
            <a:avLst/>
          </a:prstGeom>
          <a:noFill/>
          <a:ln w="63500">
            <a:solidFill>
              <a:srgbClr val="3366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sp>
        <p:nvSpPr>
          <p:cNvPr id="153" name="Line 52"/>
          <p:cNvSpPr>
            <a:spLocks noChangeShapeType="1"/>
          </p:cNvSpPr>
          <p:nvPr/>
        </p:nvSpPr>
        <p:spPr bwMode="auto">
          <a:xfrm flipV="1">
            <a:off x="6588224" y="3861048"/>
            <a:ext cx="2555776" cy="432048"/>
          </a:xfrm>
          <a:prstGeom prst="line">
            <a:avLst/>
          </a:prstGeom>
          <a:noFill/>
          <a:ln w="63500">
            <a:solidFill>
              <a:srgbClr val="3366CC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 sz="800">
              <a:latin typeface="+mn-lt"/>
            </a:endParaRPr>
          </a:p>
        </p:txBody>
      </p:sp>
      <p:cxnSp>
        <p:nvCxnSpPr>
          <p:cNvPr id="304" name="303 Conector recto de flecha"/>
          <p:cNvCxnSpPr/>
          <p:nvPr/>
        </p:nvCxnSpPr>
        <p:spPr>
          <a:xfrm flipV="1">
            <a:off x="395536" y="692696"/>
            <a:ext cx="1008112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5" name="304 Conector recto de flecha"/>
          <p:cNvCxnSpPr/>
          <p:nvPr/>
        </p:nvCxnSpPr>
        <p:spPr>
          <a:xfrm flipH="1">
            <a:off x="251520" y="4797152"/>
            <a:ext cx="288031" cy="10499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6" name="305 Conector recto de flecha"/>
          <p:cNvCxnSpPr/>
          <p:nvPr/>
        </p:nvCxnSpPr>
        <p:spPr>
          <a:xfrm>
            <a:off x="1331640" y="4869160"/>
            <a:ext cx="0" cy="7200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7" name="306 Conector recto de flecha"/>
          <p:cNvCxnSpPr/>
          <p:nvPr/>
        </p:nvCxnSpPr>
        <p:spPr>
          <a:xfrm>
            <a:off x="3203848" y="4293096"/>
            <a:ext cx="1728192" cy="122413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8" name="307 Conector recto de flecha"/>
          <p:cNvCxnSpPr/>
          <p:nvPr/>
        </p:nvCxnSpPr>
        <p:spPr>
          <a:xfrm flipH="1" flipV="1">
            <a:off x="5292080" y="1196752"/>
            <a:ext cx="864096" cy="36004"/>
          </a:xfrm>
          <a:prstGeom prst="straightConnector1">
            <a:avLst/>
          </a:prstGeom>
          <a:ln>
            <a:solidFill>
              <a:srgbClr val="00CC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512 Grupo"/>
          <p:cNvGrpSpPr/>
          <p:nvPr/>
        </p:nvGrpSpPr>
        <p:grpSpPr>
          <a:xfrm>
            <a:off x="6156176" y="188640"/>
            <a:ext cx="2844824" cy="1368152"/>
            <a:chOff x="6156176" y="188640"/>
            <a:chExt cx="2844824" cy="1368152"/>
          </a:xfrm>
        </p:grpSpPr>
        <p:sp>
          <p:nvSpPr>
            <p:cNvPr id="130" name="129 Rectángulo redondeado"/>
            <p:cNvSpPr/>
            <p:nvPr/>
          </p:nvSpPr>
          <p:spPr>
            <a:xfrm>
              <a:off x="6156176" y="188640"/>
              <a:ext cx="2844824" cy="1296144"/>
            </a:xfrm>
            <a:prstGeom prst="roundRect">
              <a:avLst/>
            </a:prstGeom>
            <a:solidFill>
              <a:srgbClr val="0099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/>
            </a:p>
          </p:txBody>
        </p:sp>
        <p:sp>
          <p:nvSpPr>
            <p:cNvPr id="157" name="156 Elipse"/>
            <p:cNvSpPr/>
            <p:nvPr/>
          </p:nvSpPr>
          <p:spPr>
            <a:xfrm>
              <a:off x="7092280" y="548680"/>
              <a:ext cx="1728192" cy="288032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TELEDERMATOSCOPIA</a:t>
              </a:r>
            </a:p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62" name="161 Elipse"/>
            <p:cNvSpPr/>
            <p:nvPr/>
          </p:nvSpPr>
          <p:spPr>
            <a:xfrm>
              <a:off x="6372200" y="836712"/>
              <a:ext cx="1296144" cy="360040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TELEDOCENCIA CIRUGÍA BARIÁTRICA</a:t>
              </a:r>
            </a:p>
          </p:txBody>
        </p:sp>
        <p:sp>
          <p:nvSpPr>
            <p:cNvPr id="167" name="166 Elipse"/>
            <p:cNvSpPr/>
            <p:nvPr/>
          </p:nvSpPr>
          <p:spPr>
            <a:xfrm>
              <a:off x="6372200" y="548680"/>
              <a:ext cx="648072" cy="216024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EPOC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45" name="344 Elipse"/>
            <p:cNvSpPr/>
            <p:nvPr/>
          </p:nvSpPr>
          <p:spPr>
            <a:xfrm>
              <a:off x="6156176" y="188640"/>
              <a:ext cx="432048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IS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1" name="360 Elipse"/>
            <p:cNvSpPr/>
            <p:nvPr/>
          </p:nvSpPr>
          <p:spPr>
            <a:xfrm>
              <a:off x="7884368" y="908720"/>
              <a:ext cx="1080120" cy="216024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TRANSFORM</a:t>
              </a:r>
            </a:p>
          </p:txBody>
        </p:sp>
        <p:sp>
          <p:nvSpPr>
            <p:cNvPr id="362" name="361 Elipse"/>
            <p:cNvSpPr/>
            <p:nvPr/>
          </p:nvSpPr>
          <p:spPr>
            <a:xfrm>
              <a:off x="6444208" y="1268760"/>
              <a:ext cx="1656184" cy="288032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INFRAEST. SUPERCOMPUTACIÓN</a:t>
              </a:r>
            </a:p>
          </p:txBody>
        </p:sp>
        <p:sp>
          <p:nvSpPr>
            <p:cNvPr id="365" name="364 Elipse"/>
            <p:cNvSpPr/>
            <p:nvPr/>
          </p:nvSpPr>
          <p:spPr>
            <a:xfrm>
              <a:off x="6804248" y="188640"/>
              <a:ext cx="1296144" cy="288032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PORTAL INFORMATIVO SAÚDE MENTAL</a:t>
              </a:r>
            </a:p>
          </p:txBody>
        </p:sp>
        <p:sp>
          <p:nvSpPr>
            <p:cNvPr id="377" name="376 Elipse"/>
            <p:cNvSpPr/>
            <p:nvPr/>
          </p:nvSpPr>
          <p:spPr>
            <a:xfrm>
              <a:off x="7668344" y="1196752"/>
              <a:ext cx="1296144" cy="288032"/>
            </a:xfrm>
            <a:prstGeom prst="ellipse">
              <a:avLst/>
            </a:prstGeom>
            <a:solidFill>
              <a:srgbClr val="65E57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PROGRAMA TELEDOCENCIA</a:t>
              </a:r>
            </a:p>
          </p:txBody>
        </p:sp>
      </p:grpSp>
      <p:grpSp>
        <p:nvGrpSpPr>
          <p:cNvPr id="3" name="524 Grupo"/>
          <p:cNvGrpSpPr/>
          <p:nvPr/>
        </p:nvGrpSpPr>
        <p:grpSpPr>
          <a:xfrm>
            <a:off x="179512" y="0"/>
            <a:ext cx="5688632" cy="1196752"/>
            <a:chOff x="179512" y="0"/>
            <a:chExt cx="5688632" cy="1196752"/>
          </a:xfrm>
        </p:grpSpPr>
        <p:grpSp>
          <p:nvGrpSpPr>
            <p:cNvPr id="4" name="517 Grupo"/>
            <p:cNvGrpSpPr/>
            <p:nvPr/>
          </p:nvGrpSpPr>
          <p:grpSpPr>
            <a:xfrm>
              <a:off x="179512" y="0"/>
              <a:ext cx="5688632" cy="980728"/>
              <a:chOff x="179512" y="0"/>
              <a:chExt cx="5688632" cy="980728"/>
            </a:xfrm>
          </p:grpSpPr>
          <p:sp>
            <p:nvSpPr>
              <p:cNvPr id="161" name="160 Elipse"/>
              <p:cNvSpPr/>
              <p:nvPr/>
            </p:nvSpPr>
            <p:spPr>
              <a:xfrm>
                <a:off x="2555776" y="116632"/>
                <a:ext cx="1512168" cy="216024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PLATAFORMA MICROBIOLÓGICA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4" name="163 Elipse"/>
              <p:cNvSpPr/>
              <p:nvPr/>
            </p:nvSpPr>
            <p:spPr>
              <a:xfrm>
                <a:off x="1475656" y="332656"/>
                <a:ext cx="1152128" cy="360040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INTEGRACIÓN ASISTENCIAL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1" name="170 Elipse"/>
              <p:cNvSpPr/>
              <p:nvPr/>
            </p:nvSpPr>
            <p:spPr>
              <a:xfrm>
                <a:off x="179512" y="116632"/>
                <a:ext cx="1152128" cy="360040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MELLORA ATENCIÓN COMPARTIDA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2" name="211 Elipse"/>
              <p:cNvSpPr/>
              <p:nvPr/>
            </p:nvSpPr>
            <p:spPr>
              <a:xfrm>
                <a:off x="3059832" y="692696"/>
                <a:ext cx="1440160" cy="288032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APLICATIVO ANÁLISIS BIBLIOMÉTRICO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2" name="351 Elipse"/>
              <p:cNvSpPr/>
              <p:nvPr/>
            </p:nvSpPr>
            <p:spPr>
              <a:xfrm>
                <a:off x="1115616" y="0"/>
                <a:ext cx="360040" cy="18864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tx1"/>
                  </a:solidFill>
                </a:endParaRPr>
              </a:p>
              <a:p>
                <a:pPr algn="ctr"/>
                <a:r>
                  <a:rPr lang="es-ES" sz="700" dirty="0" smtClean="0">
                    <a:solidFill>
                      <a:schemeClr val="tx1"/>
                    </a:solidFill>
                  </a:rPr>
                  <a:t>R.</a:t>
                </a:r>
                <a:endParaRPr lang="es-ES" sz="8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55" name="354 Elipse"/>
              <p:cNvSpPr/>
              <p:nvPr/>
            </p:nvSpPr>
            <p:spPr>
              <a:xfrm>
                <a:off x="1403648" y="116632"/>
                <a:ext cx="1368152" cy="260648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TC MULTIDETECTOR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6" name="365 Elipse"/>
              <p:cNvSpPr/>
              <p:nvPr/>
            </p:nvSpPr>
            <p:spPr>
              <a:xfrm>
                <a:off x="2483768" y="404664"/>
                <a:ext cx="1296144" cy="288032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INSTRUMENTOS DE APOIO AO DIAGNOSTICO</a:t>
                </a:r>
                <a:endParaRPr lang="es-ES" sz="7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74" name="373 Elipse"/>
              <p:cNvSpPr/>
              <p:nvPr/>
            </p:nvSpPr>
            <p:spPr>
              <a:xfrm>
                <a:off x="4716016" y="260648"/>
                <a:ext cx="1152128" cy="288032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REPOSITORIO BIBLIOSAÚDE</a:t>
                </a:r>
              </a:p>
            </p:txBody>
          </p:sp>
          <p:sp>
            <p:nvSpPr>
              <p:cNvPr id="375" name="374 Elipse"/>
              <p:cNvSpPr/>
              <p:nvPr/>
            </p:nvSpPr>
            <p:spPr>
              <a:xfrm>
                <a:off x="4427984" y="620688"/>
                <a:ext cx="1224136" cy="216024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RADIOTERAPIA</a:t>
                </a:r>
              </a:p>
            </p:txBody>
          </p:sp>
        </p:grpSp>
        <p:sp>
          <p:nvSpPr>
            <p:cNvPr id="378" name="377 Elipse"/>
            <p:cNvSpPr/>
            <p:nvPr/>
          </p:nvSpPr>
          <p:spPr>
            <a:xfrm>
              <a:off x="4355976" y="908720"/>
              <a:ext cx="1331640" cy="288032"/>
            </a:xfrm>
            <a:prstGeom prst="ellipse">
              <a:avLst/>
            </a:prstGeom>
            <a:solidFill>
              <a:srgbClr val="6600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ACTIVIDAD FÍSICA</a:t>
              </a:r>
              <a:endParaRPr lang="es-ES" sz="7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245 Grupo"/>
          <p:cNvGrpSpPr/>
          <p:nvPr/>
        </p:nvGrpSpPr>
        <p:grpSpPr>
          <a:xfrm>
            <a:off x="0" y="908720"/>
            <a:ext cx="8892480" cy="2592288"/>
            <a:chOff x="0" y="908720"/>
            <a:chExt cx="8892480" cy="2592288"/>
          </a:xfrm>
        </p:grpSpPr>
        <p:sp>
          <p:nvSpPr>
            <p:cNvPr id="166" name="165 Elipse"/>
            <p:cNvSpPr/>
            <p:nvPr/>
          </p:nvSpPr>
          <p:spPr>
            <a:xfrm>
              <a:off x="7991872" y="2420888"/>
              <a:ext cx="900608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FEMORA</a:t>
              </a:r>
              <a:endParaRPr lang="es-ES" sz="800" dirty="0">
                <a:solidFill>
                  <a:schemeClr val="tx1"/>
                </a:solidFill>
              </a:endParaRPr>
            </a:p>
          </p:txBody>
        </p:sp>
        <p:sp>
          <p:nvSpPr>
            <p:cNvPr id="170" name="169 Elipse"/>
            <p:cNvSpPr/>
            <p:nvPr/>
          </p:nvSpPr>
          <p:spPr>
            <a:xfrm>
              <a:off x="5868144" y="3212976"/>
              <a:ext cx="1368152" cy="28803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TELEASISTENCIA CARDIO LOGÍA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172" name="171 Elipse"/>
            <p:cNvSpPr/>
            <p:nvPr/>
          </p:nvSpPr>
          <p:spPr>
            <a:xfrm>
              <a:off x="2843808" y="1340768"/>
              <a:ext cx="1152128" cy="28803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INSERCIÓN PICC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176" name="175 Elipse"/>
            <p:cNvSpPr/>
            <p:nvPr/>
          </p:nvSpPr>
          <p:spPr>
            <a:xfrm>
              <a:off x="0" y="1628800"/>
              <a:ext cx="1331640" cy="28803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PROMOCIÓN ESTILO DE VIDA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292" name="291 Elipse"/>
            <p:cNvSpPr/>
            <p:nvPr/>
          </p:nvSpPr>
          <p:spPr>
            <a:xfrm>
              <a:off x="0" y="908720"/>
              <a:ext cx="1331640" cy="216024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REPOSITORIO INSTITUCIONAL</a:t>
              </a:r>
            </a:p>
          </p:txBody>
        </p:sp>
        <p:sp>
          <p:nvSpPr>
            <p:cNvPr id="314" name="313 Elipse"/>
            <p:cNvSpPr/>
            <p:nvPr/>
          </p:nvSpPr>
          <p:spPr>
            <a:xfrm>
              <a:off x="2051720" y="1196752"/>
              <a:ext cx="936104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CANAL TV-SAUDIÑA</a:t>
              </a:r>
            </a:p>
          </p:txBody>
        </p:sp>
        <p:sp>
          <p:nvSpPr>
            <p:cNvPr id="360" name="359 Elipse"/>
            <p:cNvSpPr/>
            <p:nvPr/>
          </p:nvSpPr>
          <p:spPr>
            <a:xfrm>
              <a:off x="323528" y="1124744"/>
              <a:ext cx="1224136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APLICACIONES MÓVILES</a:t>
              </a:r>
            </a:p>
          </p:txBody>
        </p:sp>
        <p:sp>
          <p:nvSpPr>
            <p:cNvPr id="367" name="366 Elipse"/>
            <p:cNvSpPr/>
            <p:nvPr/>
          </p:nvSpPr>
          <p:spPr>
            <a:xfrm>
              <a:off x="4067944" y="1484784"/>
              <a:ext cx="900608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SIRIUS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68" name="367 Elipse"/>
            <p:cNvSpPr/>
            <p:nvPr/>
          </p:nvSpPr>
          <p:spPr>
            <a:xfrm>
              <a:off x="3491880" y="1700808"/>
              <a:ext cx="1368152" cy="396044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smtClean="0">
                  <a:solidFill>
                    <a:schemeClr val="tx1"/>
                  </a:solidFill>
                </a:rPr>
                <a:t>METODO DIAGNOSTICO </a:t>
              </a:r>
              <a:r>
                <a:rPr lang="es-ES" sz="700" dirty="0" smtClean="0">
                  <a:solidFill>
                    <a:schemeClr val="tx1"/>
                  </a:solidFill>
                </a:rPr>
                <a:t>DE INFECCIONES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69" name="368 Elipse"/>
            <p:cNvSpPr/>
            <p:nvPr/>
          </p:nvSpPr>
          <p:spPr>
            <a:xfrm>
              <a:off x="1063787" y="1700808"/>
              <a:ext cx="900608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INNOCBR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70" name="369 Elipse"/>
            <p:cNvSpPr/>
            <p:nvPr/>
          </p:nvSpPr>
          <p:spPr>
            <a:xfrm>
              <a:off x="395536" y="1988840"/>
              <a:ext cx="1052190" cy="288032"/>
            </a:xfrm>
            <a:prstGeom prst="ellipse">
              <a:avLst/>
            </a:prstGeom>
            <a:solidFill>
              <a:srgbClr val="FF3399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EMOTIONAL TRAINING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73" name="372 Elipse"/>
            <p:cNvSpPr/>
            <p:nvPr/>
          </p:nvSpPr>
          <p:spPr>
            <a:xfrm>
              <a:off x="5796136" y="2564904"/>
              <a:ext cx="1656184" cy="28803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RESIDUOS HOSPITALARIOS SANITARIOS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83" name="382 Elipse"/>
            <p:cNvSpPr/>
            <p:nvPr/>
          </p:nvSpPr>
          <p:spPr>
            <a:xfrm>
              <a:off x="2123728" y="1628800"/>
              <a:ext cx="1296144" cy="288032"/>
            </a:xfrm>
            <a:prstGeom prst="ellipse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RESIDUOS HOSPITALARIOS SANITARIOS</a:t>
              </a:r>
            </a:p>
          </p:txBody>
        </p:sp>
      </p:grpSp>
      <p:grpSp>
        <p:nvGrpSpPr>
          <p:cNvPr id="6" name="476 Grupo"/>
          <p:cNvGrpSpPr/>
          <p:nvPr/>
        </p:nvGrpSpPr>
        <p:grpSpPr>
          <a:xfrm>
            <a:off x="1403648" y="4094770"/>
            <a:ext cx="2088232" cy="918406"/>
            <a:chOff x="1403648" y="4077072"/>
            <a:chExt cx="2088232" cy="918406"/>
          </a:xfrm>
        </p:grpSpPr>
        <p:sp>
          <p:nvSpPr>
            <p:cNvPr id="356" name="355 Elipse"/>
            <p:cNvSpPr/>
            <p:nvPr/>
          </p:nvSpPr>
          <p:spPr>
            <a:xfrm>
              <a:off x="2195736" y="4149080"/>
              <a:ext cx="576064" cy="144016"/>
            </a:xfrm>
            <a:prstGeom prst="ellipse">
              <a:avLst/>
            </a:prstGeom>
            <a:solidFill>
              <a:srgbClr val="FFC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LIFE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7" name="356 Elipse"/>
            <p:cNvSpPr/>
            <p:nvPr/>
          </p:nvSpPr>
          <p:spPr>
            <a:xfrm>
              <a:off x="1979712" y="4581128"/>
              <a:ext cx="720080" cy="144016"/>
            </a:xfrm>
            <a:prstGeom prst="ellipse">
              <a:avLst/>
            </a:prstGeom>
            <a:solidFill>
              <a:srgbClr val="FFC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SUDOE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71" name="370 Elipse"/>
            <p:cNvSpPr/>
            <p:nvPr/>
          </p:nvSpPr>
          <p:spPr>
            <a:xfrm>
              <a:off x="1403648" y="4797152"/>
              <a:ext cx="1287760" cy="198326"/>
            </a:xfrm>
            <a:prstGeom prst="ellipse">
              <a:avLst/>
            </a:prstGeom>
            <a:solidFill>
              <a:srgbClr val="FFC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UNITED4HEALTH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72" name="371 Elipse"/>
            <p:cNvSpPr/>
            <p:nvPr/>
          </p:nvSpPr>
          <p:spPr>
            <a:xfrm>
              <a:off x="2627784" y="4725144"/>
              <a:ext cx="576064" cy="144016"/>
            </a:xfrm>
            <a:prstGeom prst="ellipse">
              <a:avLst/>
            </a:prstGeom>
            <a:solidFill>
              <a:srgbClr val="FFC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EIP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82" name="381 Elipse"/>
            <p:cNvSpPr/>
            <p:nvPr/>
          </p:nvSpPr>
          <p:spPr>
            <a:xfrm>
              <a:off x="2267744" y="4293096"/>
              <a:ext cx="1224136" cy="288032"/>
            </a:xfrm>
            <a:prstGeom prst="ellipse">
              <a:avLst/>
            </a:prstGeom>
            <a:solidFill>
              <a:srgbClr val="FFCC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FONDO TENCOLÓGICO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7" name="407 Grupo"/>
            <p:cNvGrpSpPr/>
            <p:nvPr/>
          </p:nvGrpSpPr>
          <p:grpSpPr>
            <a:xfrm>
              <a:off x="2555776" y="4653136"/>
              <a:ext cx="288032" cy="265664"/>
              <a:chOff x="3779912" y="404664"/>
              <a:chExt cx="288032" cy="265664"/>
            </a:xfrm>
          </p:grpSpPr>
          <p:sp>
            <p:nvSpPr>
              <p:cNvPr id="409" name="408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0" name="409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  <p:grpSp>
          <p:nvGrpSpPr>
            <p:cNvPr id="8" name="410 Grupo"/>
            <p:cNvGrpSpPr/>
            <p:nvPr/>
          </p:nvGrpSpPr>
          <p:grpSpPr>
            <a:xfrm>
              <a:off x="1403648" y="4725144"/>
              <a:ext cx="288032" cy="265664"/>
              <a:chOff x="3779912" y="404664"/>
              <a:chExt cx="288032" cy="265664"/>
            </a:xfrm>
          </p:grpSpPr>
          <p:sp>
            <p:nvSpPr>
              <p:cNvPr id="412" name="411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3" name="412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  <p:grpSp>
          <p:nvGrpSpPr>
            <p:cNvPr id="9" name="413 Grupo"/>
            <p:cNvGrpSpPr/>
            <p:nvPr/>
          </p:nvGrpSpPr>
          <p:grpSpPr>
            <a:xfrm>
              <a:off x="1907704" y="4459480"/>
              <a:ext cx="288032" cy="265664"/>
              <a:chOff x="3779912" y="404664"/>
              <a:chExt cx="288032" cy="265664"/>
            </a:xfrm>
          </p:grpSpPr>
          <p:sp>
            <p:nvSpPr>
              <p:cNvPr id="415" name="414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6" name="415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  <p:grpSp>
          <p:nvGrpSpPr>
            <p:cNvPr id="10" name="416 Grupo"/>
            <p:cNvGrpSpPr/>
            <p:nvPr/>
          </p:nvGrpSpPr>
          <p:grpSpPr>
            <a:xfrm>
              <a:off x="3203848" y="4293096"/>
              <a:ext cx="288032" cy="265664"/>
              <a:chOff x="3779912" y="404664"/>
              <a:chExt cx="288032" cy="265664"/>
            </a:xfrm>
          </p:grpSpPr>
          <p:sp>
            <p:nvSpPr>
              <p:cNvPr id="418" name="417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19" name="418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  <p:grpSp>
          <p:nvGrpSpPr>
            <p:cNvPr id="11" name="419 Grupo"/>
            <p:cNvGrpSpPr/>
            <p:nvPr/>
          </p:nvGrpSpPr>
          <p:grpSpPr>
            <a:xfrm>
              <a:off x="2051720" y="4077072"/>
              <a:ext cx="288032" cy="265664"/>
              <a:chOff x="3779912" y="404664"/>
              <a:chExt cx="288032" cy="265664"/>
            </a:xfrm>
          </p:grpSpPr>
          <p:sp>
            <p:nvSpPr>
              <p:cNvPr id="421" name="420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22" name="421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</p:grpSp>
      <p:grpSp>
        <p:nvGrpSpPr>
          <p:cNvPr id="12" name="515 Grupo"/>
          <p:cNvGrpSpPr/>
          <p:nvPr/>
        </p:nvGrpSpPr>
        <p:grpSpPr>
          <a:xfrm>
            <a:off x="3779912" y="188640"/>
            <a:ext cx="936104" cy="504056"/>
            <a:chOff x="3779912" y="188640"/>
            <a:chExt cx="936104" cy="504056"/>
          </a:xfrm>
        </p:grpSpPr>
        <p:grpSp>
          <p:nvGrpSpPr>
            <p:cNvPr id="13" name="514 Grupo"/>
            <p:cNvGrpSpPr/>
            <p:nvPr/>
          </p:nvGrpSpPr>
          <p:grpSpPr>
            <a:xfrm>
              <a:off x="3779912" y="404664"/>
              <a:ext cx="864096" cy="288032"/>
              <a:chOff x="3779912" y="404664"/>
              <a:chExt cx="864096" cy="288032"/>
            </a:xfrm>
          </p:grpSpPr>
          <p:sp>
            <p:nvSpPr>
              <p:cNvPr id="364" name="363 Elipse"/>
              <p:cNvSpPr/>
              <p:nvPr/>
            </p:nvSpPr>
            <p:spPr>
              <a:xfrm>
                <a:off x="3779912" y="548680"/>
                <a:ext cx="864096" cy="144016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PHOLOW</a:t>
                </a:r>
              </a:p>
            </p:txBody>
          </p:sp>
          <p:grpSp>
            <p:nvGrpSpPr>
              <p:cNvPr id="14" name="378 Grupo"/>
              <p:cNvGrpSpPr/>
              <p:nvPr/>
            </p:nvGrpSpPr>
            <p:grpSpPr>
              <a:xfrm>
                <a:off x="3779912" y="404664"/>
                <a:ext cx="288032" cy="265664"/>
                <a:chOff x="3779912" y="404664"/>
                <a:chExt cx="288032" cy="265664"/>
              </a:xfrm>
            </p:grpSpPr>
            <p:sp>
              <p:nvSpPr>
                <p:cNvPr id="380" name="379 Estrella de 5 puntas"/>
                <p:cNvSpPr/>
                <p:nvPr/>
              </p:nvSpPr>
              <p:spPr>
                <a:xfrm>
                  <a:off x="3779912" y="404664"/>
                  <a:ext cx="288032" cy="265664"/>
                </a:xfrm>
                <a:prstGeom prst="star5">
                  <a:avLst/>
                </a:prstGeom>
                <a:solidFill>
                  <a:srgbClr val="FF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81" name="380 CuadroTexto"/>
                <p:cNvSpPr txBox="1"/>
                <p:nvPr/>
              </p:nvSpPr>
              <p:spPr>
                <a:xfrm>
                  <a:off x="3798964" y="437501"/>
                  <a:ext cx="23723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00" dirty="0" smtClean="0"/>
                    <a:t>N</a:t>
                  </a:r>
                  <a:endParaRPr lang="es-ES" sz="1000" dirty="0"/>
                </a:p>
              </p:txBody>
            </p:sp>
          </p:grpSp>
        </p:grpSp>
        <p:grpSp>
          <p:nvGrpSpPr>
            <p:cNvPr id="15" name="513 Grupo"/>
            <p:cNvGrpSpPr/>
            <p:nvPr/>
          </p:nvGrpSpPr>
          <p:grpSpPr>
            <a:xfrm>
              <a:off x="4012287" y="188640"/>
              <a:ext cx="703729" cy="288032"/>
              <a:chOff x="4012287" y="188640"/>
              <a:chExt cx="703729" cy="288032"/>
            </a:xfrm>
          </p:grpSpPr>
          <p:sp>
            <p:nvSpPr>
              <p:cNvPr id="358" name="357 Elipse"/>
              <p:cNvSpPr/>
              <p:nvPr/>
            </p:nvSpPr>
            <p:spPr>
              <a:xfrm>
                <a:off x="4067944" y="260648"/>
                <a:ext cx="648072" cy="216024"/>
              </a:xfrm>
              <a:prstGeom prst="ellipse">
                <a:avLst/>
              </a:prstGeom>
              <a:solidFill>
                <a:srgbClr val="660066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bg1"/>
                    </a:solidFill>
                  </a:rPr>
                  <a:t>ICT PSP</a:t>
                </a:r>
              </a:p>
            </p:txBody>
          </p:sp>
          <p:grpSp>
            <p:nvGrpSpPr>
              <p:cNvPr id="16" name="440 Grupo"/>
              <p:cNvGrpSpPr/>
              <p:nvPr/>
            </p:nvGrpSpPr>
            <p:grpSpPr>
              <a:xfrm>
                <a:off x="4012287" y="188640"/>
                <a:ext cx="288032" cy="265664"/>
                <a:chOff x="3779912" y="404664"/>
                <a:chExt cx="288032" cy="265664"/>
              </a:xfrm>
            </p:grpSpPr>
            <p:sp>
              <p:nvSpPr>
                <p:cNvPr id="442" name="441 Estrella de 5 puntas"/>
                <p:cNvSpPr/>
                <p:nvPr/>
              </p:nvSpPr>
              <p:spPr>
                <a:xfrm>
                  <a:off x="3779912" y="404664"/>
                  <a:ext cx="288032" cy="265664"/>
                </a:xfrm>
                <a:prstGeom prst="star5">
                  <a:avLst/>
                </a:prstGeom>
                <a:solidFill>
                  <a:srgbClr val="FF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 dirty="0" smtClean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3" name="442 CuadroTexto"/>
                <p:cNvSpPr txBox="1"/>
                <p:nvPr/>
              </p:nvSpPr>
              <p:spPr>
                <a:xfrm>
                  <a:off x="3798964" y="437501"/>
                  <a:ext cx="23723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800" dirty="0" smtClean="0"/>
                    <a:t>N</a:t>
                  </a:r>
                  <a:endParaRPr lang="es-ES" sz="1000" dirty="0"/>
                </a:p>
              </p:txBody>
            </p:sp>
          </p:grpSp>
        </p:grpSp>
      </p:grpSp>
      <p:grpSp>
        <p:nvGrpSpPr>
          <p:cNvPr id="17" name="516 Grupo"/>
          <p:cNvGrpSpPr/>
          <p:nvPr/>
        </p:nvGrpSpPr>
        <p:grpSpPr>
          <a:xfrm>
            <a:off x="0" y="1916832"/>
            <a:ext cx="5148064" cy="2736304"/>
            <a:chOff x="0" y="1916832"/>
            <a:chExt cx="5148064" cy="2736304"/>
          </a:xfrm>
        </p:grpSpPr>
        <p:sp>
          <p:nvSpPr>
            <p:cNvPr id="316" name="315 Elipse"/>
            <p:cNvSpPr/>
            <p:nvPr/>
          </p:nvSpPr>
          <p:spPr>
            <a:xfrm>
              <a:off x="827584" y="3140968"/>
              <a:ext cx="1224136" cy="288032"/>
            </a:xfrm>
            <a:prstGeom prst="ellipse">
              <a:avLst/>
            </a:prstGeom>
            <a:solidFill>
              <a:srgbClr val="00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ROBOTIZACIÓN</a:t>
              </a:r>
            </a:p>
          </p:txBody>
        </p:sp>
        <p:sp>
          <p:nvSpPr>
            <p:cNvPr id="320" name="319 Elipse"/>
            <p:cNvSpPr/>
            <p:nvPr/>
          </p:nvSpPr>
          <p:spPr>
            <a:xfrm>
              <a:off x="179512" y="2348880"/>
              <a:ext cx="1224136" cy="288032"/>
            </a:xfrm>
            <a:prstGeom prst="ellipse">
              <a:avLst/>
            </a:prstGeom>
            <a:solidFill>
              <a:srgbClr val="00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TRAZABILIDAD</a:t>
              </a:r>
            </a:p>
          </p:txBody>
        </p:sp>
        <p:sp>
          <p:nvSpPr>
            <p:cNvPr id="335" name="334 Elipse"/>
            <p:cNvSpPr/>
            <p:nvPr/>
          </p:nvSpPr>
          <p:spPr>
            <a:xfrm>
              <a:off x="3851920" y="2348880"/>
              <a:ext cx="1224136" cy="288032"/>
            </a:xfrm>
            <a:prstGeom prst="ellipse">
              <a:avLst/>
            </a:prstGeom>
            <a:solidFill>
              <a:srgbClr val="00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Hospital</a:t>
              </a:r>
            </a:p>
            <a:p>
              <a:pPr algn="ctr"/>
              <a:r>
                <a:rPr lang="es-ES" sz="700" dirty="0" err="1" smtClean="0">
                  <a:solidFill>
                    <a:schemeClr val="bg1"/>
                  </a:solidFill>
                </a:rPr>
                <a:t>autosostenible</a:t>
              </a:r>
              <a:endParaRPr lang="es-ES" sz="700" dirty="0">
                <a:solidFill>
                  <a:schemeClr val="bg1"/>
                </a:solidFill>
              </a:endParaRPr>
            </a:p>
          </p:txBody>
        </p:sp>
        <p:grpSp>
          <p:nvGrpSpPr>
            <p:cNvPr id="18" name="401 Grupo"/>
            <p:cNvGrpSpPr/>
            <p:nvPr/>
          </p:nvGrpSpPr>
          <p:grpSpPr>
            <a:xfrm>
              <a:off x="251520" y="2276872"/>
              <a:ext cx="288032" cy="265664"/>
              <a:chOff x="3779912" y="404664"/>
              <a:chExt cx="288032" cy="265664"/>
            </a:xfrm>
          </p:grpSpPr>
          <p:sp>
            <p:nvSpPr>
              <p:cNvPr id="403" name="402 Estrella de 5 puntas"/>
              <p:cNvSpPr/>
              <p:nvPr/>
            </p:nvSpPr>
            <p:spPr>
              <a:xfrm>
                <a:off x="3779912" y="404664"/>
                <a:ext cx="288032" cy="265664"/>
              </a:xfrm>
              <a:prstGeom prst="star5">
                <a:avLst/>
              </a:prstGeom>
              <a:solidFill>
                <a:srgbClr val="FF99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 dirty="0" smtClean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4" name="403 CuadroTexto"/>
              <p:cNvSpPr txBox="1"/>
              <p:nvPr/>
            </p:nvSpPr>
            <p:spPr>
              <a:xfrm>
                <a:off x="3798964" y="437501"/>
                <a:ext cx="23723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smtClean="0"/>
                  <a:t>N</a:t>
                </a:r>
                <a:endParaRPr lang="es-ES" sz="1000" dirty="0"/>
              </a:p>
            </p:txBody>
          </p:sp>
        </p:grpSp>
        <p:grpSp>
          <p:nvGrpSpPr>
            <p:cNvPr id="19" name="511 Grupo"/>
            <p:cNvGrpSpPr/>
            <p:nvPr/>
          </p:nvGrpSpPr>
          <p:grpSpPr>
            <a:xfrm>
              <a:off x="0" y="1916832"/>
              <a:ext cx="5148064" cy="2736304"/>
              <a:chOff x="0" y="1916832"/>
              <a:chExt cx="5148064" cy="2736304"/>
            </a:xfrm>
          </p:grpSpPr>
          <p:grpSp>
            <p:nvGrpSpPr>
              <p:cNvPr id="20" name="473 Grupo"/>
              <p:cNvGrpSpPr/>
              <p:nvPr/>
            </p:nvGrpSpPr>
            <p:grpSpPr>
              <a:xfrm>
                <a:off x="0" y="2492896"/>
                <a:ext cx="1979712" cy="2160240"/>
                <a:chOff x="0" y="2492896"/>
                <a:chExt cx="1979712" cy="2160240"/>
              </a:xfrm>
            </p:grpSpPr>
            <p:sp>
              <p:nvSpPr>
                <p:cNvPr id="315" name="314 Elipse"/>
                <p:cNvSpPr/>
                <p:nvPr/>
              </p:nvSpPr>
              <p:spPr>
                <a:xfrm>
                  <a:off x="251520" y="2780928"/>
                  <a:ext cx="1080120" cy="360040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ESPACIO INNOVACIÓN</a:t>
                  </a:r>
                </a:p>
              </p:txBody>
            </p:sp>
            <p:sp>
              <p:nvSpPr>
                <p:cNvPr id="317" name="316 Elipse"/>
                <p:cNvSpPr/>
                <p:nvPr/>
              </p:nvSpPr>
              <p:spPr>
                <a:xfrm>
                  <a:off x="1187624" y="2492896"/>
                  <a:ext cx="792088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PATDM</a:t>
                  </a:r>
                </a:p>
              </p:txBody>
            </p:sp>
            <p:sp>
              <p:nvSpPr>
                <p:cNvPr id="318" name="317 Elipse"/>
                <p:cNvSpPr/>
                <p:nvPr/>
              </p:nvSpPr>
              <p:spPr>
                <a:xfrm>
                  <a:off x="0" y="3789040"/>
                  <a:ext cx="1368152" cy="360040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TRANSFERENCIA Y DIFUSIÓN</a:t>
                  </a:r>
                </a:p>
              </p:txBody>
            </p:sp>
            <p:sp>
              <p:nvSpPr>
                <p:cNvPr id="319" name="318 Elipse"/>
                <p:cNvSpPr/>
                <p:nvPr/>
              </p:nvSpPr>
              <p:spPr>
                <a:xfrm>
                  <a:off x="107504" y="3356992"/>
                  <a:ext cx="1152128" cy="360040"/>
                </a:xfrm>
                <a:prstGeom prst="ellipse">
                  <a:avLst/>
                </a:prstGeom>
                <a:solidFill>
                  <a:srgbClr val="0033CC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HABITACIÓN INTELIGENTE</a:t>
                  </a:r>
                </a:p>
              </p:txBody>
            </p:sp>
            <p:sp>
              <p:nvSpPr>
                <p:cNvPr id="321" name="320 Elipse"/>
                <p:cNvSpPr/>
                <p:nvPr/>
              </p:nvSpPr>
              <p:spPr>
                <a:xfrm>
                  <a:off x="1043608" y="3645024"/>
                  <a:ext cx="936104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HOSPITAL EN CASA</a:t>
                  </a:r>
                </a:p>
              </p:txBody>
            </p:sp>
            <p:sp>
              <p:nvSpPr>
                <p:cNvPr id="322" name="321 Elipse"/>
                <p:cNvSpPr/>
                <p:nvPr/>
              </p:nvSpPr>
              <p:spPr>
                <a:xfrm>
                  <a:off x="179512" y="4365104"/>
                  <a:ext cx="1296144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PROFESIONAL 3.0</a:t>
                  </a:r>
                </a:p>
              </p:txBody>
            </p:sp>
            <p:sp>
              <p:nvSpPr>
                <p:cNvPr id="323" name="322 Elipse"/>
                <p:cNvSpPr/>
                <p:nvPr/>
              </p:nvSpPr>
              <p:spPr>
                <a:xfrm>
                  <a:off x="683568" y="4077072"/>
                  <a:ext cx="1296144" cy="288032"/>
                </a:xfrm>
                <a:prstGeom prst="ellipse">
                  <a:avLst/>
                </a:prstGeom>
                <a:solidFill>
                  <a:srgbClr val="0033CC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PRESERVACIÓN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INFO CLÍNICA</a:t>
                  </a:r>
                </a:p>
              </p:txBody>
            </p:sp>
            <p:sp>
              <p:nvSpPr>
                <p:cNvPr id="346" name="345 Elipse"/>
                <p:cNvSpPr/>
                <p:nvPr/>
              </p:nvSpPr>
              <p:spPr>
                <a:xfrm>
                  <a:off x="1187624" y="4437112"/>
                  <a:ext cx="207023" cy="144016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 dirty="0" smtClean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21" name="386 Grupo"/>
                <p:cNvGrpSpPr/>
                <p:nvPr/>
              </p:nvGrpSpPr>
              <p:grpSpPr>
                <a:xfrm>
                  <a:off x="1011804" y="3597318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388" name="387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9" name="388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2" name="404 Grupo"/>
                <p:cNvGrpSpPr/>
                <p:nvPr/>
              </p:nvGrpSpPr>
              <p:grpSpPr>
                <a:xfrm>
                  <a:off x="251520" y="2708920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06" name="405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07" name="406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3" name="425 Grupo"/>
                <p:cNvGrpSpPr/>
                <p:nvPr/>
              </p:nvGrpSpPr>
              <p:grpSpPr>
                <a:xfrm>
                  <a:off x="683568" y="4077072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27" name="426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28" name="427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4" name="428 Grupo"/>
                <p:cNvGrpSpPr/>
                <p:nvPr/>
              </p:nvGrpSpPr>
              <p:grpSpPr>
                <a:xfrm>
                  <a:off x="179512" y="4365104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30" name="429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31" name="430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5" name="431 Grupo"/>
                <p:cNvGrpSpPr/>
                <p:nvPr/>
              </p:nvGrpSpPr>
              <p:grpSpPr>
                <a:xfrm>
                  <a:off x="0" y="3789489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33" name="432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34" name="433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6" name="434 Grupo"/>
                <p:cNvGrpSpPr/>
                <p:nvPr/>
              </p:nvGrpSpPr>
              <p:grpSpPr>
                <a:xfrm>
                  <a:off x="827584" y="3101213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36" name="435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37" name="436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7" name="437 Grupo"/>
                <p:cNvGrpSpPr/>
                <p:nvPr/>
              </p:nvGrpSpPr>
              <p:grpSpPr>
                <a:xfrm>
                  <a:off x="107504" y="3381294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39" name="438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40" name="439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28" name="443 Grupo"/>
                <p:cNvGrpSpPr/>
                <p:nvPr/>
              </p:nvGrpSpPr>
              <p:grpSpPr>
                <a:xfrm>
                  <a:off x="1147420" y="2492896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45" name="444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46" name="445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</p:grpSp>
          <p:grpSp>
            <p:nvGrpSpPr>
              <p:cNvPr id="29" name="475 Grupo"/>
              <p:cNvGrpSpPr/>
              <p:nvPr/>
            </p:nvGrpSpPr>
            <p:grpSpPr>
              <a:xfrm>
                <a:off x="3347864" y="2060848"/>
                <a:ext cx="1800200" cy="2304256"/>
                <a:chOff x="3347864" y="2060848"/>
                <a:chExt cx="1800200" cy="2304256"/>
              </a:xfrm>
            </p:grpSpPr>
            <p:sp>
              <p:nvSpPr>
                <p:cNvPr id="334" name="333 Elipse"/>
                <p:cNvSpPr/>
                <p:nvPr/>
              </p:nvSpPr>
              <p:spPr>
                <a:xfrm>
                  <a:off x="3419872" y="2132856"/>
                  <a:ext cx="1008112" cy="216024"/>
                </a:xfrm>
                <a:prstGeom prst="ellipse">
                  <a:avLst/>
                </a:prstGeom>
                <a:solidFill>
                  <a:srgbClr val="0033CC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URGENCIAS</a:t>
                  </a:r>
                </a:p>
              </p:txBody>
            </p:sp>
            <p:sp>
              <p:nvSpPr>
                <p:cNvPr id="336" name="335 Elipse"/>
                <p:cNvSpPr/>
                <p:nvPr/>
              </p:nvSpPr>
              <p:spPr>
                <a:xfrm>
                  <a:off x="3419872" y="2636912"/>
                  <a:ext cx="936104" cy="432048"/>
                </a:xfrm>
                <a:prstGeom prst="ellipse">
                  <a:avLst/>
                </a:prstGeom>
                <a:solidFill>
                  <a:srgbClr val="0033CC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HOSPITAL 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DIGITAL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SEGURO</a:t>
                  </a:r>
                </a:p>
              </p:txBody>
            </p:sp>
            <p:sp>
              <p:nvSpPr>
                <p:cNvPr id="337" name="336 Elipse"/>
                <p:cNvSpPr/>
                <p:nvPr/>
              </p:nvSpPr>
              <p:spPr>
                <a:xfrm>
                  <a:off x="4139952" y="2852936"/>
                  <a:ext cx="1008112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ALERTAS 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MULTINIVEL</a:t>
                  </a:r>
                </a:p>
              </p:txBody>
            </p:sp>
            <p:sp>
              <p:nvSpPr>
                <p:cNvPr id="338" name="337 Elipse"/>
                <p:cNvSpPr/>
                <p:nvPr/>
              </p:nvSpPr>
              <p:spPr>
                <a:xfrm>
                  <a:off x="3419872" y="3212976"/>
                  <a:ext cx="1152128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DIAGNÓSTICO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ASISTIDO</a:t>
                  </a:r>
                </a:p>
              </p:txBody>
            </p:sp>
            <p:sp>
              <p:nvSpPr>
                <p:cNvPr id="340" name="339 Elipse"/>
                <p:cNvSpPr/>
                <p:nvPr/>
              </p:nvSpPr>
              <p:spPr>
                <a:xfrm>
                  <a:off x="3779912" y="3501008"/>
                  <a:ext cx="1296144" cy="360040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DIGITALIZACIÓN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INFO CLÍNICA</a:t>
                  </a:r>
                </a:p>
              </p:txBody>
            </p:sp>
            <p:grpSp>
              <p:nvGrpSpPr>
                <p:cNvPr id="30" name="340 Grupo"/>
                <p:cNvGrpSpPr/>
                <p:nvPr/>
              </p:nvGrpSpPr>
              <p:grpSpPr>
                <a:xfrm>
                  <a:off x="3491880" y="3861048"/>
                  <a:ext cx="1440160" cy="504056"/>
                  <a:chOff x="467544" y="2780928"/>
                  <a:chExt cx="1152128" cy="504056"/>
                </a:xfrm>
              </p:grpSpPr>
              <p:sp>
                <p:nvSpPr>
                  <p:cNvPr id="342" name="341 Elipse"/>
                  <p:cNvSpPr/>
                  <p:nvPr/>
                </p:nvSpPr>
                <p:spPr>
                  <a:xfrm>
                    <a:off x="467544" y="2780928"/>
                    <a:ext cx="1152128" cy="504056"/>
                  </a:xfrm>
                  <a:prstGeom prst="ellipse">
                    <a:avLst/>
                  </a:prstGeom>
                  <a:solidFill>
                    <a:srgbClr val="0033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ES" sz="700" dirty="0" smtClean="0">
                        <a:solidFill>
                          <a:schemeClr val="bg1"/>
                        </a:solidFill>
                      </a:rPr>
                      <a:t>HOSPITALIZACIÓN</a:t>
                    </a:r>
                  </a:p>
                  <a:p>
                    <a:pPr algn="ctr"/>
                    <a:r>
                      <a:rPr lang="es-ES" sz="700" dirty="0" smtClean="0">
                        <a:solidFill>
                          <a:schemeClr val="bg1"/>
                        </a:solidFill>
                      </a:rPr>
                      <a:t>EXPERIMENTAL</a:t>
                    </a:r>
                  </a:p>
                </p:txBody>
              </p:sp>
              <p:sp>
                <p:nvSpPr>
                  <p:cNvPr id="343" name="342 Elipse"/>
                  <p:cNvSpPr/>
                  <p:nvPr/>
                </p:nvSpPr>
                <p:spPr>
                  <a:xfrm>
                    <a:off x="1363644" y="2924945"/>
                    <a:ext cx="184020" cy="108011"/>
                  </a:xfrm>
                  <a:prstGeom prst="ellipse">
                    <a:avLst/>
                  </a:prstGeom>
                  <a:solidFill>
                    <a:srgbClr val="0033CC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347" name="346 Elipse"/>
                <p:cNvSpPr/>
                <p:nvPr/>
              </p:nvSpPr>
              <p:spPr>
                <a:xfrm>
                  <a:off x="4139952" y="2924944"/>
                  <a:ext cx="207023" cy="144016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 dirty="0" err="1" smtClean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31" name="395 Grupo"/>
                <p:cNvGrpSpPr/>
                <p:nvPr/>
              </p:nvGrpSpPr>
              <p:grpSpPr>
                <a:xfrm>
                  <a:off x="3347864" y="2060848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397" name="396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98" name="397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4" name="398 Grupo"/>
                <p:cNvGrpSpPr/>
                <p:nvPr/>
              </p:nvGrpSpPr>
              <p:grpSpPr>
                <a:xfrm>
                  <a:off x="3851920" y="2348880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00" name="399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01" name="400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5" name="449 Grupo"/>
                <p:cNvGrpSpPr/>
                <p:nvPr/>
              </p:nvGrpSpPr>
              <p:grpSpPr>
                <a:xfrm>
                  <a:off x="3387619" y="2685067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51" name="450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52" name="451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6" name="455 Grupo"/>
                <p:cNvGrpSpPr/>
                <p:nvPr/>
              </p:nvGrpSpPr>
              <p:grpSpPr>
                <a:xfrm>
                  <a:off x="3515733" y="3941007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57" name="456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58" name="457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7" name="458 Grupo"/>
                <p:cNvGrpSpPr/>
                <p:nvPr/>
              </p:nvGrpSpPr>
              <p:grpSpPr>
                <a:xfrm>
                  <a:off x="3779912" y="3517359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60" name="459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61" name="460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8" name="461 Grupo"/>
                <p:cNvGrpSpPr/>
                <p:nvPr/>
              </p:nvGrpSpPr>
              <p:grpSpPr>
                <a:xfrm>
                  <a:off x="3380117" y="3181172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63" name="462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64" name="463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69" name="464 Grupo"/>
                <p:cNvGrpSpPr/>
                <p:nvPr/>
              </p:nvGrpSpPr>
              <p:grpSpPr>
                <a:xfrm>
                  <a:off x="4860032" y="2780928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66" name="465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67" name="466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</p:grpSp>
          <p:grpSp>
            <p:nvGrpSpPr>
              <p:cNvPr id="36870" name="474 Grupo"/>
              <p:cNvGrpSpPr/>
              <p:nvPr/>
            </p:nvGrpSpPr>
            <p:grpSpPr>
              <a:xfrm>
                <a:off x="1907704" y="1916832"/>
                <a:ext cx="1512168" cy="2160240"/>
                <a:chOff x="1907704" y="1556792"/>
                <a:chExt cx="1512168" cy="2160240"/>
              </a:xfrm>
            </p:grpSpPr>
            <p:sp>
              <p:nvSpPr>
                <p:cNvPr id="324" name="323 Elipse"/>
                <p:cNvSpPr/>
                <p:nvPr/>
              </p:nvSpPr>
              <p:spPr>
                <a:xfrm>
                  <a:off x="2051720" y="1628800"/>
                  <a:ext cx="720080" cy="288032"/>
                </a:xfrm>
                <a:prstGeom prst="ellipse">
                  <a:avLst/>
                </a:prstGeom>
                <a:solidFill>
                  <a:srgbClr val="0033CC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NUEVO HIS</a:t>
                  </a:r>
                </a:p>
              </p:txBody>
            </p:sp>
            <p:grpSp>
              <p:nvGrpSpPr>
                <p:cNvPr id="36871" name="324 Grupo"/>
                <p:cNvGrpSpPr/>
                <p:nvPr/>
              </p:nvGrpSpPr>
              <p:grpSpPr>
                <a:xfrm>
                  <a:off x="2195736" y="1916832"/>
                  <a:ext cx="1152128" cy="360040"/>
                  <a:chOff x="467544" y="2780928"/>
                  <a:chExt cx="1152128" cy="504056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326" name="325 Elipse"/>
                  <p:cNvSpPr/>
                  <p:nvPr/>
                </p:nvSpPr>
                <p:spPr>
                  <a:xfrm>
                    <a:off x="467544" y="2780928"/>
                    <a:ext cx="1152128" cy="504056"/>
                  </a:xfrm>
                  <a:prstGeom prst="ellipse">
                    <a:avLst/>
                  </a:prstGeom>
                  <a:solidFill>
                    <a:srgbClr val="00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ES" sz="700" dirty="0" smtClean="0">
                        <a:solidFill>
                          <a:schemeClr val="bg1"/>
                        </a:solidFill>
                      </a:rPr>
                      <a:t>PACIENTE</a:t>
                    </a:r>
                  </a:p>
                  <a:p>
                    <a:pPr algn="ctr"/>
                    <a:r>
                      <a:rPr lang="es-ES" sz="700" dirty="0" smtClean="0">
                        <a:solidFill>
                          <a:schemeClr val="bg1"/>
                        </a:solidFill>
                      </a:rPr>
                      <a:t>EXPERTO</a:t>
                    </a:r>
                  </a:p>
                </p:txBody>
              </p:sp>
              <p:sp>
                <p:nvSpPr>
                  <p:cNvPr id="327" name="326 Elipse"/>
                  <p:cNvSpPr/>
                  <p:nvPr/>
                </p:nvSpPr>
                <p:spPr>
                  <a:xfrm>
                    <a:off x="1259632" y="2924944"/>
                    <a:ext cx="288032" cy="216024"/>
                  </a:xfrm>
                  <a:prstGeom prst="ellipse">
                    <a:avLst/>
                  </a:prstGeom>
                  <a:solidFill>
                    <a:srgbClr val="00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328" name="327 Elipse"/>
                <p:cNvSpPr/>
                <p:nvPr/>
              </p:nvSpPr>
              <p:spPr>
                <a:xfrm>
                  <a:off x="2051720" y="2348880"/>
                  <a:ext cx="1080120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 dirty="0" smtClean="0">
                    <a:solidFill>
                      <a:schemeClr val="bg1"/>
                    </a:solidFill>
                  </a:endParaRP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SIMULACIÓN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MÉDICA </a:t>
                  </a:r>
                </a:p>
                <a:p>
                  <a:pPr algn="ctr"/>
                  <a:endParaRPr lang="es-ES" sz="700" dirty="0" smtClean="0">
                    <a:solidFill>
                      <a:schemeClr val="bg1"/>
                    </a:solidFill>
                  </a:endParaRPr>
                </a:p>
              </p:txBody>
            </p:sp>
            <p:grpSp>
              <p:nvGrpSpPr>
                <p:cNvPr id="36872" name="328 Grupo"/>
                <p:cNvGrpSpPr/>
                <p:nvPr/>
              </p:nvGrpSpPr>
              <p:grpSpPr>
                <a:xfrm>
                  <a:off x="1907704" y="2636912"/>
                  <a:ext cx="1512168" cy="432048"/>
                  <a:chOff x="339530" y="2780928"/>
                  <a:chExt cx="1344149" cy="432048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330" name="329 Elipse"/>
                  <p:cNvSpPr/>
                  <p:nvPr/>
                </p:nvSpPr>
                <p:spPr>
                  <a:xfrm>
                    <a:off x="339530" y="2780928"/>
                    <a:ext cx="1344149" cy="432048"/>
                  </a:xfrm>
                  <a:prstGeom prst="ellipse">
                    <a:avLst/>
                  </a:prstGeom>
                  <a:solidFill>
                    <a:srgbClr val="00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s-ES" sz="700" dirty="0" smtClean="0">
                        <a:solidFill>
                          <a:schemeClr val="bg1"/>
                        </a:solidFill>
                      </a:rPr>
                      <a:t>DATOS CLÍNICOS Y EPIDEMIOLÓGICOS</a:t>
                    </a:r>
                  </a:p>
                </p:txBody>
              </p:sp>
              <p:sp>
                <p:nvSpPr>
                  <p:cNvPr id="331" name="330 Elipse"/>
                  <p:cNvSpPr/>
                  <p:nvPr/>
                </p:nvSpPr>
                <p:spPr>
                  <a:xfrm>
                    <a:off x="1427651" y="2924944"/>
                    <a:ext cx="184020" cy="144016"/>
                  </a:xfrm>
                  <a:prstGeom prst="ellipse">
                    <a:avLst/>
                  </a:prstGeom>
                  <a:solidFill>
                    <a:srgbClr val="00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err="1" smtClean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332" name="331 Elipse"/>
                <p:cNvSpPr/>
                <p:nvPr/>
              </p:nvSpPr>
              <p:spPr>
                <a:xfrm>
                  <a:off x="1979712" y="3140968"/>
                  <a:ext cx="792088" cy="360040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HOGAR</a:t>
                  </a:r>
                </a:p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DIGITAL</a:t>
                  </a:r>
                </a:p>
              </p:txBody>
            </p:sp>
            <p:sp>
              <p:nvSpPr>
                <p:cNvPr id="333" name="332 Elipse"/>
                <p:cNvSpPr/>
                <p:nvPr/>
              </p:nvSpPr>
              <p:spPr>
                <a:xfrm>
                  <a:off x="2051720" y="3501008"/>
                  <a:ext cx="1368152" cy="216024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TELEASISTENCIA</a:t>
                  </a:r>
                </a:p>
              </p:txBody>
            </p:sp>
            <p:sp>
              <p:nvSpPr>
                <p:cNvPr id="339" name="338 Elipse"/>
                <p:cNvSpPr/>
                <p:nvPr/>
              </p:nvSpPr>
              <p:spPr>
                <a:xfrm>
                  <a:off x="2555776" y="3068960"/>
                  <a:ext cx="792088" cy="288032"/>
                </a:xfrm>
                <a:prstGeom prst="ellipse">
                  <a:avLst/>
                </a:prstGeom>
                <a:solidFill>
                  <a:srgbClr val="0099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bg1"/>
                      </a:solidFill>
                    </a:rPr>
                    <a:t>IMAGEN MÉDICA</a:t>
                  </a:r>
                </a:p>
              </p:txBody>
            </p:sp>
            <p:grpSp>
              <p:nvGrpSpPr>
                <p:cNvPr id="36873" name="383 Grupo"/>
                <p:cNvGrpSpPr/>
                <p:nvPr/>
              </p:nvGrpSpPr>
              <p:grpSpPr>
                <a:xfrm>
                  <a:off x="1979712" y="1556792"/>
                  <a:ext cx="288032" cy="320289"/>
                  <a:chOff x="3779912" y="404664"/>
                  <a:chExt cx="288032" cy="320289"/>
                </a:xfrm>
              </p:grpSpPr>
              <p:sp>
                <p:nvSpPr>
                  <p:cNvPr id="385" name="384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86" name="385 CuadroTexto"/>
                  <p:cNvSpPr txBox="1"/>
                  <p:nvPr/>
                </p:nvSpPr>
                <p:spPr>
                  <a:xfrm>
                    <a:off x="3798964" y="509509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4" name="389 Grupo"/>
                <p:cNvGrpSpPr/>
                <p:nvPr/>
              </p:nvGrpSpPr>
              <p:grpSpPr>
                <a:xfrm>
                  <a:off x="2019467" y="2308676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391" name="390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92" name="391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5" name="392 Grupo"/>
                <p:cNvGrpSpPr/>
                <p:nvPr/>
              </p:nvGrpSpPr>
              <p:grpSpPr>
                <a:xfrm>
                  <a:off x="2195736" y="1916832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394" name="393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395" name="394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6" name="446 Grupo"/>
                <p:cNvGrpSpPr/>
                <p:nvPr/>
              </p:nvGrpSpPr>
              <p:grpSpPr>
                <a:xfrm>
                  <a:off x="1915655" y="2661214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48" name="447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49" name="448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7" name="452 Grupo"/>
                <p:cNvGrpSpPr/>
                <p:nvPr/>
              </p:nvGrpSpPr>
              <p:grpSpPr>
                <a:xfrm>
                  <a:off x="2051720" y="3445351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54" name="453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55" name="454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8" name="467 Grupo"/>
                <p:cNvGrpSpPr/>
                <p:nvPr/>
              </p:nvGrpSpPr>
              <p:grpSpPr>
                <a:xfrm>
                  <a:off x="1929476" y="3169432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69" name="468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70" name="469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  <p:grpSp>
              <p:nvGrpSpPr>
                <p:cNvPr id="36879" name="470 Grupo"/>
                <p:cNvGrpSpPr/>
                <p:nvPr/>
              </p:nvGrpSpPr>
              <p:grpSpPr>
                <a:xfrm>
                  <a:off x="2555776" y="3068960"/>
                  <a:ext cx="288032" cy="265664"/>
                  <a:chOff x="3779912" y="404664"/>
                  <a:chExt cx="288032" cy="265664"/>
                </a:xfrm>
              </p:grpSpPr>
              <p:sp>
                <p:nvSpPr>
                  <p:cNvPr id="472" name="471 Estrella de 5 puntas"/>
                  <p:cNvSpPr/>
                  <p:nvPr/>
                </p:nvSpPr>
                <p:spPr>
                  <a:xfrm>
                    <a:off x="3779912" y="404664"/>
                    <a:ext cx="288032" cy="265664"/>
                  </a:xfrm>
                  <a:prstGeom prst="star5">
                    <a:avLst/>
                  </a:prstGeom>
                  <a:solidFill>
                    <a:srgbClr val="FF9900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700" dirty="0" smtClean="0"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73" name="472 CuadroTexto"/>
                  <p:cNvSpPr txBox="1"/>
                  <p:nvPr/>
                </p:nvSpPr>
                <p:spPr>
                  <a:xfrm>
                    <a:off x="3798964" y="437501"/>
                    <a:ext cx="237232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800" dirty="0" smtClean="0"/>
                      <a:t>N</a:t>
                    </a:r>
                    <a:endParaRPr lang="es-ES" sz="1000" dirty="0"/>
                  </a:p>
                </p:txBody>
              </p:sp>
            </p:grpSp>
          </p:grpSp>
        </p:grpSp>
      </p:grpSp>
      <p:cxnSp>
        <p:nvCxnSpPr>
          <p:cNvPr id="309" name="308 Conector recto de flecha"/>
          <p:cNvCxnSpPr/>
          <p:nvPr/>
        </p:nvCxnSpPr>
        <p:spPr>
          <a:xfrm flipH="1">
            <a:off x="6084168" y="5013176"/>
            <a:ext cx="936104" cy="0"/>
          </a:xfrm>
          <a:prstGeom prst="straightConnector1">
            <a:avLst/>
          </a:prstGeom>
          <a:ln>
            <a:solidFill>
              <a:srgbClr val="40BED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880" name="508 Grupo"/>
          <p:cNvGrpSpPr/>
          <p:nvPr/>
        </p:nvGrpSpPr>
        <p:grpSpPr>
          <a:xfrm>
            <a:off x="7020272" y="4077072"/>
            <a:ext cx="2017240" cy="1711424"/>
            <a:chOff x="7020272" y="4077072"/>
            <a:chExt cx="2017240" cy="1711424"/>
          </a:xfrm>
        </p:grpSpPr>
        <p:sp>
          <p:nvSpPr>
            <p:cNvPr id="129" name="128 Rectángulo redondeado"/>
            <p:cNvSpPr/>
            <p:nvPr/>
          </p:nvSpPr>
          <p:spPr>
            <a:xfrm>
              <a:off x="7020272" y="4149080"/>
              <a:ext cx="2016224" cy="1627610"/>
            </a:xfrm>
            <a:prstGeom prst="roundRect">
              <a:avLst/>
            </a:prstGeom>
            <a:solidFill>
              <a:srgbClr val="0033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/>
            </a:p>
          </p:txBody>
        </p:sp>
        <p:sp>
          <p:nvSpPr>
            <p:cNvPr id="156" name="155 Elipse"/>
            <p:cNvSpPr/>
            <p:nvPr/>
          </p:nvSpPr>
          <p:spPr>
            <a:xfrm>
              <a:off x="7164288" y="4797152"/>
              <a:ext cx="936104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DIABETES MELLITUS</a:t>
              </a:r>
            </a:p>
          </p:txBody>
        </p:sp>
        <p:sp>
          <p:nvSpPr>
            <p:cNvPr id="158" name="157 Elipse"/>
            <p:cNvSpPr/>
            <p:nvPr/>
          </p:nvSpPr>
          <p:spPr>
            <a:xfrm>
              <a:off x="8028384" y="4941168"/>
              <a:ext cx="1009128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GESTIÓN  URGENCIAS</a:t>
              </a:r>
            </a:p>
            <a:p>
              <a:pPr algn="ctr"/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160" name="159 Elipse"/>
            <p:cNvSpPr/>
            <p:nvPr/>
          </p:nvSpPr>
          <p:spPr>
            <a:xfrm>
              <a:off x="7020272" y="5157192"/>
              <a:ext cx="1152128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NÓDULOS PULMONARES</a:t>
              </a:r>
            </a:p>
          </p:txBody>
        </p:sp>
        <p:sp>
          <p:nvSpPr>
            <p:cNvPr id="350" name="349 Elipse"/>
            <p:cNvSpPr/>
            <p:nvPr/>
          </p:nvSpPr>
          <p:spPr>
            <a:xfrm>
              <a:off x="7020272" y="4509120"/>
              <a:ext cx="360040" cy="216024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H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9" name="358 Elipse"/>
            <p:cNvSpPr/>
            <p:nvPr/>
          </p:nvSpPr>
          <p:spPr>
            <a:xfrm>
              <a:off x="7740352" y="4509120"/>
              <a:ext cx="1296144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REINGENIERIA PROCESOS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376" name="375 Elipse"/>
            <p:cNvSpPr/>
            <p:nvPr/>
          </p:nvSpPr>
          <p:spPr>
            <a:xfrm>
              <a:off x="7380312" y="4077072"/>
              <a:ext cx="1584176" cy="432048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TELEMEDICINA ENF. NEUROMUSCULARES</a:t>
              </a:r>
            </a:p>
          </p:txBody>
        </p:sp>
        <p:sp>
          <p:nvSpPr>
            <p:cNvPr id="485" name="484 Elipse"/>
            <p:cNvSpPr/>
            <p:nvPr/>
          </p:nvSpPr>
          <p:spPr>
            <a:xfrm>
              <a:off x="7020272" y="5157192"/>
              <a:ext cx="1152128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NÓDULOS PULMONARES</a:t>
              </a:r>
            </a:p>
          </p:txBody>
        </p:sp>
        <p:sp>
          <p:nvSpPr>
            <p:cNvPr id="499" name="498 Elipse"/>
            <p:cNvSpPr/>
            <p:nvPr/>
          </p:nvSpPr>
          <p:spPr>
            <a:xfrm>
              <a:off x="7956376" y="5301208"/>
              <a:ext cx="1036240" cy="216024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i-BAN</a:t>
              </a: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MOBILIARIO</a:t>
              </a:r>
            </a:p>
            <a:p>
              <a:pPr algn="ctr"/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500" name="499 Elipse"/>
            <p:cNvSpPr/>
            <p:nvPr/>
          </p:nvSpPr>
          <p:spPr>
            <a:xfrm>
              <a:off x="8028384" y="5517232"/>
              <a:ext cx="1008112" cy="271264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i-CLINIC</a:t>
              </a: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MOBILIARIO</a:t>
              </a:r>
            </a:p>
            <a:p>
              <a:pPr algn="ctr"/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501" name="500 Elipse"/>
            <p:cNvSpPr/>
            <p:nvPr/>
          </p:nvSpPr>
          <p:spPr>
            <a:xfrm>
              <a:off x="7020272" y="5445224"/>
              <a:ext cx="1008112" cy="288032"/>
            </a:xfrm>
            <a:prstGeom prst="ellipse">
              <a:avLst/>
            </a:prstGeom>
            <a:solidFill>
              <a:srgbClr val="40BED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i-BOX</a:t>
              </a:r>
            </a:p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MOBILIARIO</a:t>
              </a:r>
            </a:p>
            <a:p>
              <a:pPr algn="ctr"/>
              <a:endParaRPr lang="es-ES" sz="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6881" name="523 Grupo"/>
          <p:cNvGrpSpPr/>
          <p:nvPr/>
        </p:nvGrpSpPr>
        <p:grpSpPr>
          <a:xfrm>
            <a:off x="7092280" y="5877272"/>
            <a:ext cx="1800200" cy="864096"/>
            <a:chOff x="7092280" y="5877272"/>
            <a:chExt cx="1800200" cy="864096"/>
          </a:xfrm>
        </p:grpSpPr>
        <p:sp>
          <p:nvSpPr>
            <p:cNvPr id="478" name="477 Rectángulo redondeado"/>
            <p:cNvSpPr/>
            <p:nvPr/>
          </p:nvSpPr>
          <p:spPr>
            <a:xfrm>
              <a:off x="7092280" y="5877272"/>
              <a:ext cx="1800200" cy="864096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/>
            </a:p>
          </p:txBody>
        </p:sp>
        <p:sp>
          <p:nvSpPr>
            <p:cNvPr id="493" name="492 Elipse"/>
            <p:cNvSpPr/>
            <p:nvPr/>
          </p:nvSpPr>
          <p:spPr>
            <a:xfrm>
              <a:off x="7596336" y="5949280"/>
              <a:ext cx="1224136" cy="288032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ALIMENTOS TERCERA EDAD</a:t>
              </a:r>
              <a:endParaRPr lang="es-ES" sz="700" dirty="0">
                <a:solidFill>
                  <a:schemeClr val="bg1"/>
                </a:solidFill>
              </a:endParaRPr>
            </a:p>
          </p:txBody>
        </p:sp>
        <p:sp>
          <p:nvSpPr>
            <p:cNvPr id="494" name="493 Elipse"/>
            <p:cNvSpPr/>
            <p:nvPr/>
          </p:nvSpPr>
          <p:spPr>
            <a:xfrm>
              <a:off x="7812360" y="6453336"/>
              <a:ext cx="936104" cy="21602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MÁQUINAS VENDING</a:t>
              </a:r>
              <a:endParaRPr lang="es-ES" sz="700" dirty="0">
                <a:solidFill>
                  <a:schemeClr val="bg1"/>
                </a:solidFill>
              </a:endParaRPr>
            </a:p>
          </p:txBody>
        </p:sp>
        <p:sp>
          <p:nvSpPr>
            <p:cNvPr id="495" name="494 Elipse"/>
            <p:cNvSpPr/>
            <p:nvPr/>
          </p:nvSpPr>
          <p:spPr>
            <a:xfrm>
              <a:off x="7092280" y="6237312"/>
              <a:ext cx="1152128" cy="216024"/>
            </a:xfrm>
            <a:prstGeom prst="ellipse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bg1"/>
                  </a:solidFill>
                </a:rPr>
                <a:t>REFORMULAR ALIMENTOS</a:t>
              </a:r>
              <a:endParaRPr lang="es-ES" sz="700" dirty="0">
                <a:solidFill>
                  <a:schemeClr val="bg1"/>
                </a:solidFill>
              </a:endParaRPr>
            </a:p>
          </p:txBody>
        </p:sp>
        <p:sp>
          <p:nvSpPr>
            <p:cNvPr id="502" name="501 Elipse"/>
            <p:cNvSpPr/>
            <p:nvPr/>
          </p:nvSpPr>
          <p:spPr>
            <a:xfrm>
              <a:off x="7092280" y="5949280"/>
              <a:ext cx="504056" cy="14401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CL.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6883" name="521 Grupo"/>
          <p:cNvGrpSpPr/>
          <p:nvPr/>
        </p:nvGrpSpPr>
        <p:grpSpPr>
          <a:xfrm>
            <a:off x="2051720" y="5157192"/>
            <a:ext cx="2592288" cy="864096"/>
            <a:chOff x="2051720" y="5157192"/>
            <a:chExt cx="2592288" cy="864096"/>
          </a:xfrm>
        </p:grpSpPr>
        <p:sp>
          <p:nvSpPr>
            <p:cNvPr id="480" name="479 Elipse"/>
            <p:cNvSpPr/>
            <p:nvPr/>
          </p:nvSpPr>
          <p:spPr>
            <a:xfrm>
              <a:off x="2051720" y="5157192"/>
              <a:ext cx="2592288" cy="864096"/>
            </a:xfrm>
            <a:prstGeom prst="ellipse">
              <a:avLst/>
            </a:prstGeom>
            <a:solidFill>
              <a:srgbClr val="F8D5B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700"/>
            </a:p>
          </p:txBody>
        </p:sp>
        <p:sp>
          <p:nvSpPr>
            <p:cNvPr id="484" name="483 Elipse"/>
            <p:cNvSpPr/>
            <p:nvPr/>
          </p:nvSpPr>
          <p:spPr>
            <a:xfrm>
              <a:off x="3131840" y="5661248"/>
              <a:ext cx="1368152" cy="288032"/>
            </a:xfrm>
            <a:prstGeom prst="ellipse">
              <a:avLst/>
            </a:prstGeom>
            <a:solidFill>
              <a:srgbClr val="FF931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RED GALLEGA DE AEROBIOLOGÍA</a:t>
              </a:r>
            </a:p>
          </p:txBody>
        </p:sp>
        <p:sp>
          <p:nvSpPr>
            <p:cNvPr id="491" name="490 Elipse"/>
            <p:cNvSpPr/>
            <p:nvPr/>
          </p:nvSpPr>
          <p:spPr>
            <a:xfrm>
              <a:off x="2195736" y="5517232"/>
              <a:ext cx="1008112" cy="288032"/>
            </a:xfrm>
            <a:prstGeom prst="ellipse">
              <a:avLst/>
            </a:prstGeom>
            <a:solidFill>
              <a:srgbClr val="FF931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GUÍA SANITARIA DIXITAL</a:t>
              </a:r>
            </a:p>
          </p:txBody>
        </p:sp>
        <p:sp>
          <p:nvSpPr>
            <p:cNvPr id="496" name="495 Elipse"/>
            <p:cNvSpPr/>
            <p:nvPr/>
          </p:nvSpPr>
          <p:spPr>
            <a:xfrm>
              <a:off x="3059832" y="5301208"/>
              <a:ext cx="1296144" cy="288032"/>
            </a:xfrm>
            <a:prstGeom prst="ellipse">
              <a:avLst/>
            </a:prstGeom>
            <a:solidFill>
              <a:srgbClr val="FF931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TARJETA LECTURA ETIQUETADO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504" name="503 Elipse"/>
            <p:cNvSpPr/>
            <p:nvPr/>
          </p:nvSpPr>
          <p:spPr>
            <a:xfrm>
              <a:off x="2483768" y="5301208"/>
              <a:ext cx="504056" cy="14401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A.R.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6884" name="522 Grupo"/>
          <p:cNvGrpSpPr/>
          <p:nvPr/>
        </p:nvGrpSpPr>
        <p:grpSpPr>
          <a:xfrm>
            <a:off x="4355976" y="5445224"/>
            <a:ext cx="2736304" cy="1224136"/>
            <a:chOff x="4355976" y="5445224"/>
            <a:chExt cx="2736304" cy="1224136"/>
          </a:xfrm>
        </p:grpSpPr>
        <p:sp>
          <p:nvSpPr>
            <p:cNvPr id="479" name="478 Elipse"/>
            <p:cNvSpPr/>
            <p:nvPr/>
          </p:nvSpPr>
          <p:spPr>
            <a:xfrm>
              <a:off x="4355976" y="5445224"/>
              <a:ext cx="2736304" cy="122413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sz="800"/>
            </a:p>
          </p:txBody>
        </p:sp>
        <p:sp>
          <p:nvSpPr>
            <p:cNvPr id="486" name="485 Elipse"/>
            <p:cNvSpPr/>
            <p:nvPr/>
          </p:nvSpPr>
          <p:spPr>
            <a:xfrm>
              <a:off x="4427984" y="5949280"/>
              <a:ext cx="1584176" cy="3600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LABORATORIOS INVESTIGACIÓN VIGO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488" name="487 Elipse"/>
            <p:cNvSpPr/>
            <p:nvPr/>
          </p:nvSpPr>
          <p:spPr>
            <a:xfrm>
              <a:off x="4716016" y="5661248"/>
              <a:ext cx="1008112" cy="2880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TELE-ICTUS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489" name="488 Elipse"/>
            <p:cNvSpPr/>
            <p:nvPr/>
          </p:nvSpPr>
          <p:spPr>
            <a:xfrm>
              <a:off x="5076056" y="6309320"/>
              <a:ext cx="1440160" cy="3600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TRAZABILIDAD MAT. QUIRÚRGICO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492" name="491 Elipse"/>
            <p:cNvSpPr/>
            <p:nvPr/>
          </p:nvSpPr>
          <p:spPr>
            <a:xfrm>
              <a:off x="5652120" y="5661248"/>
              <a:ext cx="1296144" cy="36004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DESARROLLO RED INTEGRAL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498" name="497 Elipse"/>
            <p:cNvSpPr/>
            <p:nvPr/>
          </p:nvSpPr>
          <p:spPr>
            <a:xfrm>
              <a:off x="6012160" y="6021288"/>
              <a:ext cx="936104" cy="288032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CAR-CCR</a:t>
              </a:r>
              <a:endParaRPr lang="es-ES" sz="700" dirty="0">
                <a:solidFill>
                  <a:schemeClr val="tx1"/>
                </a:solidFill>
              </a:endParaRPr>
            </a:p>
          </p:txBody>
        </p:sp>
        <p:sp>
          <p:nvSpPr>
            <p:cNvPr id="505" name="504 Elipse"/>
            <p:cNvSpPr/>
            <p:nvPr/>
          </p:nvSpPr>
          <p:spPr>
            <a:xfrm>
              <a:off x="5076056" y="5445224"/>
              <a:ext cx="576064" cy="144016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DAS</a:t>
              </a:r>
              <a:endParaRPr lang="es-ES" sz="8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6885" name="520 Grupo"/>
          <p:cNvGrpSpPr/>
          <p:nvPr/>
        </p:nvGrpSpPr>
        <p:grpSpPr>
          <a:xfrm>
            <a:off x="104130" y="5445224"/>
            <a:ext cx="3387750" cy="1296144"/>
            <a:chOff x="104130" y="5445224"/>
            <a:chExt cx="3387750" cy="1296144"/>
          </a:xfrm>
        </p:grpSpPr>
        <p:grpSp>
          <p:nvGrpSpPr>
            <p:cNvPr id="36886" name="519 Grupo"/>
            <p:cNvGrpSpPr/>
            <p:nvPr/>
          </p:nvGrpSpPr>
          <p:grpSpPr>
            <a:xfrm>
              <a:off x="104130" y="5445224"/>
              <a:ext cx="3387750" cy="1296144"/>
              <a:chOff x="104130" y="5445224"/>
              <a:chExt cx="3387750" cy="1296144"/>
            </a:xfrm>
          </p:grpSpPr>
          <p:sp>
            <p:nvSpPr>
              <p:cNvPr id="490" name="489 Elipse"/>
              <p:cNvSpPr/>
              <p:nvPr/>
            </p:nvSpPr>
            <p:spPr>
              <a:xfrm>
                <a:off x="1619672" y="5805264"/>
                <a:ext cx="1224136" cy="288032"/>
              </a:xfrm>
              <a:prstGeom prst="ellipse">
                <a:avLst/>
              </a:prstGeom>
              <a:solidFill>
                <a:srgbClr val="FFC000"/>
              </a:solidFill>
              <a:ln w="57150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ES" sz="700" dirty="0" smtClean="0">
                    <a:solidFill>
                      <a:schemeClr val="tx1"/>
                    </a:solidFill>
                  </a:rPr>
                  <a:t>ÍNDICE PREDICTIVO CCR</a:t>
                </a:r>
                <a:endParaRPr lang="es-ES" sz="70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6887" name="518 Grupo"/>
              <p:cNvGrpSpPr/>
              <p:nvPr/>
            </p:nvGrpSpPr>
            <p:grpSpPr>
              <a:xfrm>
                <a:off x="104130" y="5445224"/>
                <a:ext cx="3387750" cy="1296144"/>
                <a:chOff x="104130" y="5445224"/>
                <a:chExt cx="3387750" cy="1296144"/>
              </a:xfrm>
            </p:grpSpPr>
            <p:sp>
              <p:nvSpPr>
                <p:cNvPr id="481" name="480 Elipse"/>
                <p:cNvSpPr/>
                <p:nvPr/>
              </p:nvSpPr>
              <p:spPr>
                <a:xfrm>
                  <a:off x="104130" y="5877272"/>
                  <a:ext cx="2088232" cy="864096"/>
                </a:xfrm>
                <a:prstGeom prst="ellipse">
                  <a:avLst/>
                </a:prstGeom>
                <a:solidFill>
                  <a:srgbClr val="FE7F72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800" dirty="0">
                    <a:effectLst/>
                  </a:endParaRPr>
                </a:p>
              </p:txBody>
            </p:sp>
            <p:sp>
              <p:nvSpPr>
                <p:cNvPr id="482" name="481 Elipse"/>
                <p:cNvSpPr/>
                <p:nvPr/>
              </p:nvSpPr>
              <p:spPr>
                <a:xfrm>
                  <a:off x="812267" y="6333281"/>
                  <a:ext cx="936104" cy="360040"/>
                </a:xfrm>
                <a:prstGeom prst="ellipse">
                  <a:avLst/>
                </a:prstGeom>
                <a:solidFill>
                  <a:srgbClr val="FF3B3B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CONTROL BANDING</a:t>
                  </a:r>
                  <a:endParaRPr lang="es-ES" sz="7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3" name="482 Elipse"/>
                <p:cNvSpPr/>
                <p:nvPr/>
              </p:nvSpPr>
              <p:spPr>
                <a:xfrm>
                  <a:off x="261703" y="5949280"/>
                  <a:ext cx="1224136" cy="360040"/>
                </a:xfrm>
                <a:prstGeom prst="ellipse">
                  <a:avLst/>
                </a:prstGeom>
                <a:solidFill>
                  <a:srgbClr val="FF3B3B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MOVILIZACIÓN DE PACIENTES</a:t>
                  </a:r>
                  <a:endParaRPr lang="es-ES" sz="7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7" name="486 Elipse"/>
                <p:cNvSpPr/>
                <p:nvPr/>
              </p:nvSpPr>
              <p:spPr>
                <a:xfrm>
                  <a:off x="2339752" y="6021288"/>
                  <a:ext cx="1152128" cy="288032"/>
                </a:xfrm>
                <a:prstGeom prst="ellipse">
                  <a:avLst/>
                </a:prstGeom>
                <a:solidFill>
                  <a:srgbClr val="FFC000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SÍNDROME TÚNEL CARPIANO</a:t>
                  </a:r>
                  <a:endParaRPr lang="es-ES" sz="7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7" name="496 Elipse"/>
                <p:cNvSpPr/>
                <p:nvPr/>
              </p:nvSpPr>
              <p:spPr>
                <a:xfrm>
                  <a:off x="683568" y="5661248"/>
                  <a:ext cx="1368152" cy="216024"/>
                </a:xfrm>
                <a:prstGeom prst="ellipse">
                  <a:avLst/>
                </a:prstGeom>
                <a:solidFill>
                  <a:srgbClr val="FFC000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BIOMARCADOR SCREENING</a:t>
                  </a:r>
                </a:p>
              </p:txBody>
            </p:sp>
            <p:sp>
              <p:nvSpPr>
                <p:cNvPr id="503" name="502 Elipse"/>
                <p:cNvSpPr/>
                <p:nvPr/>
              </p:nvSpPr>
              <p:spPr>
                <a:xfrm>
                  <a:off x="179512" y="6381328"/>
                  <a:ext cx="504056" cy="14401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INV.</a:t>
                  </a:r>
                  <a:endParaRPr lang="es-ES" sz="80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6" name="505 Elipse"/>
                <p:cNvSpPr/>
                <p:nvPr/>
              </p:nvSpPr>
              <p:spPr>
                <a:xfrm>
                  <a:off x="539552" y="5445224"/>
                  <a:ext cx="648072" cy="216024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INV.+A.R</a:t>
                  </a:r>
                  <a:endParaRPr lang="es-ES" sz="80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7" name="506 Elipse"/>
                <p:cNvSpPr/>
                <p:nvPr/>
              </p:nvSpPr>
              <p:spPr>
                <a:xfrm>
                  <a:off x="2447764" y="6299373"/>
                  <a:ext cx="1008112" cy="288032"/>
                </a:xfrm>
                <a:prstGeom prst="ellipse">
                  <a:avLst/>
                </a:prstGeom>
                <a:solidFill>
                  <a:srgbClr val="FFC000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s-ES" sz="700" dirty="0" smtClean="0">
                      <a:solidFill>
                        <a:schemeClr val="tx1"/>
                      </a:solidFill>
                    </a:rPr>
                    <a:t>ECOSTENT</a:t>
                  </a:r>
                  <a:endParaRPr lang="es-ES" sz="7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508" name="507 Elipse"/>
            <p:cNvSpPr/>
            <p:nvPr/>
          </p:nvSpPr>
          <p:spPr>
            <a:xfrm>
              <a:off x="1280319" y="6129300"/>
              <a:ext cx="1368152" cy="360040"/>
            </a:xfrm>
            <a:prstGeom prst="ellipse">
              <a:avLst/>
            </a:prstGeom>
            <a:solidFill>
              <a:srgbClr val="FF3B3B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700" dirty="0" smtClean="0">
                  <a:solidFill>
                    <a:schemeClr val="tx1"/>
                  </a:solidFill>
                </a:rPr>
                <a:t>DEMANDA URG. HOSPITALARIAS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10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368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68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368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368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68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open innov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428736"/>
            <a:ext cx="1562100" cy="1514475"/>
          </a:xfrm>
          <a:prstGeom prst="rect">
            <a:avLst/>
          </a:prstGeom>
        </p:spPr>
      </p:pic>
      <p:sp>
        <p:nvSpPr>
          <p:cNvPr id="27" name="26 Rectángulo redondeado"/>
          <p:cNvSpPr/>
          <p:nvPr/>
        </p:nvSpPr>
        <p:spPr>
          <a:xfrm>
            <a:off x="2214546" y="332656"/>
            <a:ext cx="6429420" cy="642942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Rectángulo redondeado"/>
          <p:cNvSpPr/>
          <p:nvPr/>
        </p:nvSpPr>
        <p:spPr>
          <a:xfrm>
            <a:off x="2214546" y="1289850"/>
            <a:ext cx="6461910" cy="4083366"/>
          </a:xfrm>
          <a:prstGeom prst="roundRect">
            <a:avLst/>
          </a:prstGeom>
          <a:solidFill>
            <a:schemeClr val="lt1">
              <a:alpha val="2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ES" dirty="0">
              <a:latin typeface="+mj-lt"/>
            </a:endParaRPr>
          </a:p>
        </p:txBody>
      </p:sp>
      <p:sp>
        <p:nvSpPr>
          <p:cNvPr id="71683" name="83 CuadroTexto"/>
          <p:cNvSpPr txBox="1">
            <a:spLocks noChangeArrowheads="1"/>
          </p:cNvSpPr>
          <p:nvPr/>
        </p:nvSpPr>
        <p:spPr bwMode="auto">
          <a:xfrm>
            <a:off x="2339752" y="1772816"/>
            <a:ext cx="62151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indent="-176213" algn="just">
              <a:buSzPct val="90000"/>
              <a:buFont typeface="Arial" pitchFamily="34" charset="0"/>
              <a:buChar char="•"/>
            </a:pPr>
            <a:r>
              <a:rPr lang="es-ES_tradnl" dirty="0" err="1" smtClean="0">
                <a:solidFill>
                  <a:schemeClr val="tx2"/>
                </a:solidFill>
                <a:latin typeface="Calibri" pitchFamily="34" charset="0"/>
              </a:rPr>
              <a:t>InnovaSaude</a:t>
            </a: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 y Hospital 2050 son proyectos que se financian mediante fondos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FEDER dentro del Programa de </a:t>
            </a:r>
            <a:r>
              <a:rPr lang="es-ES_tradnl" b="1" dirty="0" err="1" smtClean="0">
                <a:solidFill>
                  <a:schemeClr val="tx2"/>
                </a:solidFill>
                <a:latin typeface="Calibri" pitchFamily="34" charset="0"/>
              </a:rPr>
              <a:t>I+D+i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 por y para el beneficio de las empresas - Fondo tecnológico 2007-2013</a:t>
            </a:r>
            <a:r>
              <a:rPr lang="es-ES_tradnl" dirty="0" smtClean="0">
                <a:solidFill>
                  <a:srgbClr val="626262"/>
                </a:solidFill>
                <a:latin typeface="Calibri" pitchFamily="34" charset="0"/>
              </a:rPr>
              <a:t>.</a:t>
            </a:r>
          </a:p>
          <a:p>
            <a:pPr marL="176213" indent="-176213" algn="just">
              <a:buSzPct val="90000"/>
            </a:pPr>
            <a:endParaRPr lang="es-ES_tradnl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176213" indent="-176213" algn="just">
              <a:buSzPct val="90000"/>
              <a:buFont typeface="Arial" pitchFamily="34" charset="0"/>
              <a:buChar char="•"/>
            </a:pP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Son planes de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innovación sanitaria </a:t>
            </a: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que buscan la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implicación de empresas privadas </a:t>
            </a: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en su desarrollo, a través de la utilización de la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Compra Pública Innovadora (CPI</a:t>
            </a: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) como instrumento de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promoción de </a:t>
            </a:r>
            <a:r>
              <a:rPr lang="es-ES_tradnl" b="1" dirty="0" err="1" smtClean="0">
                <a:solidFill>
                  <a:schemeClr val="tx2"/>
                </a:solidFill>
                <a:latin typeface="Calibri" pitchFamily="34" charset="0"/>
              </a:rPr>
              <a:t>I+D+i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s-ES_tradnl" dirty="0" smtClean="0">
                <a:solidFill>
                  <a:schemeClr val="tx2"/>
                </a:solidFill>
                <a:latin typeface="Calibri" pitchFamily="34" charset="0"/>
              </a:rPr>
              <a:t>en las empresas y de </a:t>
            </a:r>
            <a:r>
              <a:rPr lang="es-ES_tradnl" b="1" dirty="0" smtClean="0">
                <a:solidFill>
                  <a:schemeClr val="tx2"/>
                </a:solidFill>
                <a:latin typeface="Calibri" pitchFamily="34" charset="0"/>
              </a:rPr>
              <a:t>transferencia e internacionalización de los resultados</a:t>
            </a:r>
            <a:endParaRPr lang="en-US" sz="2000" dirty="0">
              <a:solidFill>
                <a:srgbClr val="626262"/>
              </a:solidFill>
              <a:latin typeface="Calibri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2339752" y="423295"/>
            <a:ext cx="36994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l-ES" sz="2400" b="1" dirty="0" smtClean="0">
                <a:solidFill>
                  <a:schemeClr val="bg1">
                    <a:lumMod val="95000"/>
                  </a:schemeClr>
                </a:solidFill>
              </a:rPr>
              <a:t>Planes Innovación H2050-IS</a:t>
            </a:r>
            <a:endParaRPr lang="gl-ES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10 Imagen" descr="imagesCAO2VMZ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10" y="2857496"/>
            <a:ext cx="1357322" cy="1014343"/>
          </a:xfrm>
          <a:prstGeom prst="rect">
            <a:avLst/>
          </a:prstGeom>
        </p:spPr>
      </p:pic>
      <p:pic>
        <p:nvPicPr>
          <p:cNvPr id="13" name="12 Imagen" descr="cp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857628"/>
            <a:ext cx="1000132" cy="1000132"/>
          </a:xfrm>
          <a:prstGeom prst="rect">
            <a:avLst/>
          </a:prstGeom>
        </p:spPr>
      </p:pic>
      <p:pic>
        <p:nvPicPr>
          <p:cNvPr id="14" name="13 Imagen" descr="innovac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472" y="4857760"/>
            <a:ext cx="1407013" cy="965699"/>
          </a:xfrm>
          <a:prstGeom prst="rect">
            <a:avLst/>
          </a:prstGeom>
        </p:spPr>
      </p:pic>
      <p:sp>
        <p:nvSpPr>
          <p:cNvPr id="16" name="15 Conector"/>
          <p:cNvSpPr/>
          <p:nvPr/>
        </p:nvSpPr>
        <p:spPr>
          <a:xfrm>
            <a:off x="7258316" y="4414790"/>
            <a:ext cx="1774550" cy="1787090"/>
          </a:xfrm>
          <a:prstGeom prst="flowChartConnector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CuadroTexto"/>
          <p:cNvSpPr txBox="1"/>
          <p:nvPr/>
        </p:nvSpPr>
        <p:spPr>
          <a:xfrm>
            <a:off x="7495048" y="4905736"/>
            <a:ext cx="1613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solidFill>
                  <a:schemeClr val="bg1"/>
                </a:solidFill>
              </a:rPr>
              <a:t>90 M€</a:t>
            </a:r>
            <a:endParaRPr lang="es-ES" sz="3600" b="1" dirty="0">
              <a:solidFill>
                <a:schemeClr val="bg1"/>
              </a:solidFill>
            </a:endParaRPr>
          </a:p>
        </p:txBody>
      </p:sp>
      <p:pic>
        <p:nvPicPr>
          <p:cNvPr id="18" name="Picture 2" descr="C:\Documents and Settings\jrodrigra\Escritorio\sergas2014_final13.jpg"/>
          <p:cNvPicPr>
            <a:picLocks noChangeAspect="1" noChangeArrowheads="1"/>
          </p:cNvPicPr>
          <p:nvPr/>
        </p:nvPicPr>
        <p:blipFill>
          <a:blip r:embed="rId7" cstate="print"/>
          <a:srcRect l="7465" t="89584" r="64044" b="5208"/>
          <a:stretch>
            <a:fillRect/>
          </a:stretch>
        </p:blipFill>
        <p:spPr bwMode="auto">
          <a:xfrm>
            <a:off x="357158" y="6357958"/>
            <a:ext cx="1905000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5 Image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00958" y="6286520"/>
            <a:ext cx="1285884" cy="40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19 Imagen" descr="logoMinisterio ECONOMIA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572264" y="6329383"/>
            <a:ext cx="642942" cy="31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0268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39 Imagen" descr="rectangulo 3.png"/>
          <p:cNvPicPr>
            <a:picLocks noChangeAspect="1"/>
          </p:cNvPicPr>
          <p:nvPr/>
        </p:nvPicPr>
        <p:blipFill>
          <a:blip r:embed="rId3"/>
          <a:srcRect b="12880"/>
          <a:stretch>
            <a:fillRect/>
          </a:stretch>
        </p:blipFill>
        <p:spPr bwMode="auto">
          <a:xfrm>
            <a:off x="2886521" y="1052736"/>
            <a:ext cx="6149975" cy="386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89 Flecha abajo"/>
          <p:cNvSpPr/>
          <p:nvPr/>
        </p:nvSpPr>
        <p:spPr>
          <a:xfrm rot="16200000">
            <a:off x="2102021" y="3364448"/>
            <a:ext cx="480801" cy="324154"/>
          </a:xfrm>
          <a:prstGeom prst="downArrow">
            <a:avLst/>
          </a:prstGeom>
          <a:scene3d>
            <a:camera prst="orthographicFront"/>
            <a:lightRig rig="flat" dir="t"/>
          </a:scene3d>
          <a:sp3d z="190500"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221088"/>
            <a:ext cx="2016224" cy="16971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4221" name="21 Rectángulo"/>
          <p:cNvSpPr>
            <a:spLocks noChangeArrowheads="1"/>
          </p:cNvSpPr>
          <p:nvPr/>
        </p:nvSpPr>
        <p:spPr bwMode="auto">
          <a:xfrm>
            <a:off x="3169096" y="1412776"/>
            <a:ext cx="5867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2000" b="1" dirty="0">
                <a:solidFill>
                  <a:srgbClr val="626262"/>
                </a:solidFill>
                <a:latin typeface="Calibri" pitchFamily="34" charset="0"/>
              </a:rPr>
              <a:t>H2050:</a:t>
            </a:r>
          </a:p>
          <a:p>
            <a:pPr>
              <a:defRPr/>
            </a:pPr>
            <a:endParaRPr lang="es-ES" sz="2000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Urgencias- Sistemas de gestión inteligente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Trazabilidad integral de pacientes y recursos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Robotización hospitalaria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Hospital </a:t>
            </a:r>
            <a:r>
              <a:rPr lang="es-ES_tradnl" dirty="0" err="1">
                <a:solidFill>
                  <a:srgbClr val="626262"/>
                </a:solidFill>
                <a:latin typeface="Calibri" pitchFamily="34" charset="0"/>
              </a:rPr>
              <a:t>autosostenible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Nuevo HIS 2050- Sistema Integral de Gestión de Pacientes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Habitación inteligente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Hospitalización innovadora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Hospital digital seguro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Preservación de la información clínica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 bwMode="auto">
          <a:xfrm>
            <a:off x="0" y="0"/>
            <a:ext cx="9180513" cy="914400"/>
          </a:xfrm>
          <a:prstGeom prst="rect">
            <a:avLst/>
          </a:prstGeom>
          <a:solidFill>
            <a:srgbClr val="007FA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5000"/>
              </a:lnSpc>
            </a:pPr>
            <a:endParaRPr lang="en-US" sz="36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79388" y="115888"/>
            <a:ext cx="86407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l-ES" sz="2800" b="1" dirty="0">
                <a:solidFill>
                  <a:schemeClr val="bg1"/>
                </a:solidFill>
                <a:latin typeface="+mn-lt"/>
              </a:rPr>
              <a:t>Definición de los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proyectos</a:t>
            </a:r>
            <a:r>
              <a:rPr lang="gl-ES" sz="2800" b="1" dirty="0">
                <a:solidFill>
                  <a:schemeClr val="bg1"/>
                </a:solidFill>
                <a:latin typeface="+mn-lt"/>
              </a:rPr>
              <a:t>: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Ejecución</a:t>
            </a:r>
            <a:r>
              <a:rPr lang="gl-ES" sz="2800" b="1" dirty="0">
                <a:solidFill>
                  <a:schemeClr val="bg1"/>
                </a:solidFill>
                <a:latin typeface="+mn-lt"/>
              </a:rPr>
              <a:t> por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subproyectos</a:t>
            </a:r>
            <a:endParaRPr lang="gl-ES" sz="2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" name="20 Imagen" descr="logo h20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2988" y="1654193"/>
            <a:ext cx="1137356" cy="1497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532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74 CuadroTexto"/>
          <p:cNvSpPr txBox="1">
            <a:spLocks noChangeArrowheads="1"/>
          </p:cNvSpPr>
          <p:nvPr/>
        </p:nvSpPr>
        <p:spPr bwMode="auto">
          <a:xfrm>
            <a:off x="1908175" y="1557338"/>
            <a:ext cx="7920038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54050" indent="-457200"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80000"/>
              <a:buFontTx/>
              <a:buAutoNum type="arabicParenR"/>
            </a:pPr>
            <a:endParaRPr lang="es-ES" sz="2000">
              <a:solidFill>
                <a:srgbClr val="626262"/>
              </a:solidFill>
              <a:latin typeface="Calibri" pitchFamily="34" charset="0"/>
            </a:endParaRPr>
          </a:p>
          <a:p>
            <a:pPr marL="654050" indent="-457200"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80000"/>
              <a:buFontTx/>
              <a:buAutoNum type="arabicParenR"/>
            </a:pPr>
            <a:endParaRPr lang="es-ES" sz="2000">
              <a:solidFill>
                <a:srgbClr val="626262"/>
              </a:solidFill>
              <a:latin typeface="Calibri" pitchFamily="34" charset="0"/>
            </a:endParaRPr>
          </a:p>
          <a:p>
            <a:pPr marL="654050" indent="-457200">
              <a:spcBef>
                <a:spcPct val="25000"/>
              </a:spcBef>
              <a:spcAft>
                <a:spcPct val="25000"/>
              </a:spcAft>
              <a:buClr>
                <a:schemeClr val="bg1"/>
              </a:buClr>
              <a:buSzPct val="80000"/>
              <a:buFontTx/>
              <a:buAutoNum type="arabicParenR"/>
            </a:pPr>
            <a:endParaRPr lang="es-ES" sz="2000">
              <a:solidFill>
                <a:srgbClr val="626262"/>
              </a:solidFill>
              <a:latin typeface="Calibri" pitchFamily="34" charset="0"/>
            </a:endParaRPr>
          </a:p>
        </p:txBody>
      </p:sp>
      <p:sp>
        <p:nvSpPr>
          <p:cNvPr id="90" name="89 Flecha abajo"/>
          <p:cNvSpPr/>
          <p:nvPr/>
        </p:nvSpPr>
        <p:spPr>
          <a:xfrm rot="16200000">
            <a:off x="2102021" y="3507324"/>
            <a:ext cx="480801" cy="324154"/>
          </a:xfrm>
          <a:prstGeom prst="downArrow">
            <a:avLst/>
          </a:prstGeom>
          <a:scene3d>
            <a:camera prst="orthographicFront"/>
            <a:lightRig rig="flat" dir="t"/>
          </a:scene3d>
          <a:sp3d z="190500"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3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2540" name="39 Imagen" descr="rectangulo 3.png"/>
          <p:cNvPicPr>
            <a:picLocks noChangeAspect="1"/>
          </p:cNvPicPr>
          <p:nvPr/>
        </p:nvPicPr>
        <p:blipFill>
          <a:blip r:embed="rId3"/>
          <a:srcRect b="12880"/>
          <a:stretch>
            <a:fillRect/>
          </a:stretch>
        </p:blipFill>
        <p:spPr bwMode="auto">
          <a:xfrm>
            <a:off x="2857500" y="764704"/>
            <a:ext cx="6286500" cy="5189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21 Rectángulo"/>
          <p:cNvSpPr>
            <a:spLocks noChangeArrowheads="1"/>
          </p:cNvSpPr>
          <p:nvPr/>
        </p:nvSpPr>
        <p:spPr bwMode="auto">
          <a:xfrm>
            <a:off x="3071813" y="1121891"/>
            <a:ext cx="6072187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ES" sz="2000" b="1" dirty="0" err="1">
                <a:solidFill>
                  <a:srgbClr val="626262"/>
                </a:solidFill>
                <a:latin typeface="Calibri" pitchFamily="34" charset="0"/>
              </a:rPr>
              <a:t>InnovaSaúde</a:t>
            </a:r>
            <a:r>
              <a:rPr lang="es-ES" b="1" dirty="0">
                <a:solidFill>
                  <a:srgbClr val="626262"/>
                </a:solidFill>
                <a:latin typeface="Calibri" pitchFamily="34" charset="0"/>
              </a:rPr>
              <a:t>:</a:t>
            </a: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Punto de Atención Diagnóstico Terapéutico Móvil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Central de imagen médica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Hospital en la casa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 err="1">
                <a:solidFill>
                  <a:srgbClr val="626262"/>
                </a:solidFill>
                <a:latin typeface="Calibri" pitchFamily="34" charset="0"/>
              </a:rPr>
              <a:t>Teleasistencia</a:t>
            </a: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 </a:t>
            </a:r>
            <a:r>
              <a:rPr lang="es-ES_tradnl" dirty="0" err="1">
                <a:solidFill>
                  <a:srgbClr val="626262"/>
                </a:solidFill>
                <a:latin typeface="Calibri" pitchFamily="34" charset="0"/>
              </a:rPr>
              <a:t>multiespecialidad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Hogar digital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Paciente experto 2.0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Sistema inteligente de alertas multinivel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Central de simulación médica avanzada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Sistema de diagnóstico asistido por ordenador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Profesional 3.0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Espacio de innovación en servicios asistenciales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Sistema integrado de información y gestión de datos clínicos y epidemiológicos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Transferencia y difusión de resultados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  <a:p>
            <a:pPr marL="342900" indent="-342900">
              <a:buFont typeface="+mj-lt"/>
              <a:buAutoNum type="arabicPeriod"/>
              <a:defRPr/>
            </a:pPr>
            <a:r>
              <a:rPr lang="es-ES_tradnl" dirty="0">
                <a:solidFill>
                  <a:srgbClr val="626262"/>
                </a:solidFill>
                <a:latin typeface="Calibri" pitchFamily="34" charset="0"/>
              </a:rPr>
              <a:t>Sistema integrado de digitalización, indexación, custodia y gestión de la información clínica</a:t>
            </a:r>
            <a:endParaRPr lang="es-ES" dirty="0">
              <a:solidFill>
                <a:srgbClr val="626262"/>
              </a:solidFill>
              <a:latin typeface="Calibri" pitchFamily="34" charset="0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 bwMode="auto">
          <a:xfrm>
            <a:off x="0" y="0"/>
            <a:ext cx="9180513" cy="914400"/>
          </a:xfrm>
          <a:prstGeom prst="rect">
            <a:avLst/>
          </a:prstGeom>
          <a:solidFill>
            <a:srgbClr val="007FA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5000"/>
              </a:lnSpc>
            </a:pPr>
            <a:endParaRPr lang="en-US" sz="36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179388" y="115888"/>
            <a:ext cx="86407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gl-ES" sz="2800" b="1" dirty="0">
                <a:solidFill>
                  <a:schemeClr val="bg1"/>
                </a:solidFill>
                <a:latin typeface="+mn-lt"/>
              </a:rPr>
              <a:t>Definición de los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proyectos</a:t>
            </a:r>
            <a:r>
              <a:rPr lang="gl-ES" sz="2800" b="1" dirty="0">
                <a:solidFill>
                  <a:schemeClr val="bg1"/>
                </a:solidFill>
                <a:latin typeface="+mn-lt"/>
              </a:rPr>
              <a:t>: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Ejecución</a:t>
            </a:r>
            <a:r>
              <a:rPr lang="gl-ES" sz="2800" b="1" dirty="0">
                <a:solidFill>
                  <a:schemeClr val="bg1"/>
                </a:solidFill>
                <a:latin typeface="+mn-lt"/>
              </a:rPr>
              <a:t> por </a:t>
            </a:r>
            <a:r>
              <a:rPr lang="gl-ES" sz="2800" b="1" dirty="0" err="1">
                <a:solidFill>
                  <a:schemeClr val="bg1"/>
                </a:solidFill>
                <a:latin typeface="+mn-lt"/>
              </a:rPr>
              <a:t>subproyectos</a:t>
            </a:r>
            <a:endParaRPr lang="gl-ES" sz="28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1" name="20 Imagen" descr="logo i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2653" y="1988840"/>
            <a:ext cx="2350168" cy="10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3714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Rectángulo"/>
          <p:cNvSpPr/>
          <p:nvPr/>
        </p:nvSpPr>
        <p:spPr>
          <a:xfrm>
            <a:off x="459375" y="1816646"/>
            <a:ext cx="8217081" cy="320675"/>
          </a:xfrm>
          <a:prstGeom prst="rect">
            <a:avLst/>
          </a:prstGeom>
          <a:solidFill>
            <a:srgbClr val="B1C6DD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1600" dirty="0"/>
          </a:p>
        </p:txBody>
      </p:sp>
      <p:sp>
        <p:nvSpPr>
          <p:cNvPr id="16" name="15 Rectángulo"/>
          <p:cNvSpPr/>
          <p:nvPr/>
        </p:nvSpPr>
        <p:spPr>
          <a:xfrm>
            <a:off x="459375" y="1340768"/>
            <a:ext cx="8217081" cy="360040"/>
          </a:xfrm>
          <a:prstGeom prst="rect">
            <a:avLst/>
          </a:prstGeom>
          <a:solidFill>
            <a:srgbClr val="B1C6DD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1600" dirty="0"/>
          </a:p>
        </p:txBody>
      </p:sp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2" y="-171400"/>
            <a:ext cx="9080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_tradnl" altLang="de-DE" sz="2300" b="1" dirty="0" smtClean="0">
                <a:solidFill>
                  <a:srgbClr val="4D7BAD"/>
                </a:solidFill>
                <a:latin typeface="Myriad Pro"/>
              </a:rPr>
              <a:t>Compra Pública Innovadora (CPI) en H2050-IS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85720" y="56191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/>
              <a:t>La Compra Pública Innovadora (CPI) es una iniciativa orientada a potenciar el desarrollo de mercados innovadores a través de la contratación pública.  Objetivos:</a:t>
            </a:r>
            <a:endParaRPr lang="es-ES" b="1" dirty="0"/>
          </a:p>
        </p:txBody>
      </p:sp>
      <p:sp>
        <p:nvSpPr>
          <p:cNvPr id="13" name="2 CuadroTexto"/>
          <p:cNvSpPr txBox="1">
            <a:spLocks noChangeArrowheads="1"/>
          </p:cNvSpPr>
          <p:nvPr/>
        </p:nvSpPr>
        <p:spPr bwMode="auto">
          <a:xfrm>
            <a:off x="323528" y="2924944"/>
            <a:ext cx="8568952" cy="3293209"/>
          </a:xfrm>
          <a:prstGeom prst="rect">
            <a:avLst/>
          </a:prstGeom>
          <a:noFill/>
          <a:ln w="19050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/>
            <a:r>
              <a:rPr lang="es-MX" sz="1600" dirty="0" smtClean="0">
                <a:latin typeface="+mj-lt"/>
              </a:rPr>
              <a:t>Habilita la posibilidad de abrir un dialogo técnico reglado con el mercado previo a la licitación.</a:t>
            </a:r>
          </a:p>
          <a:p>
            <a:pPr algn="just"/>
            <a:endParaRPr lang="es-MX" sz="1600" dirty="0" smtClean="0">
              <a:latin typeface="+mj-lt"/>
            </a:endParaRPr>
          </a:p>
          <a:p>
            <a:pPr algn="just"/>
            <a:r>
              <a:rPr lang="es-MX" sz="1600" dirty="0" smtClean="0">
                <a:latin typeface="+mj-lt"/>
              </a:rPr>
              <a:t>El comprador público no se reserva los resultados de la </a:t>
            </a:r>
            <a:r>
              <a:rPr lang="es-MX" sz="1600" dirty="0" err="1" smtClean="0">
                <a:latin typeface="+mj-lt"/>
              </a:rPr>
              <a:t>I+D+i</a:t>
            </a:r>
            <a:r>
              <a:rPr lang="es-MX" sz="1600" dirty="0" smtClean="0">
                <a:latin typeface="+mj-lt"/>
              </a:rPr>
              <a:t> para su propio uso en exclusiva, sino que comparte con las empresas los riesgos y beneficios de la </a:t>
            </a:r>
            <a:r>
              <a:rPr lang="es-MX" sz="1600" dirty="0" err="1" smtClean="0">
                <a:latin typeface="+mj-lt"/>
              </a:rPr>
              <a:t>I+D+i</a:t>
            </a:r>
            <a:r>
              <a:rPr lang="es-MX" sz="1600" dirty="0" smtClean="0">
                <a:latin typeface="+mj-lt"/>
              </a:rPr>
              <a:t> necesaria para desarrollar soluciones. Los derechos de propiedad intelectual los retendrá la empresa que desarrolla los proyectos para incentivar que innove y aumenten sus expectativas de mercado. La administración se queda con derechos ilimitados de uso y modificación en su ámbito de actuación.</a:t>
            </a:r>
          </a:p>
          <a:p>
            <a:pPr algn="just"/>
            <a:endParaRPr lang="es-MX" sz="1600" dirty="0" smtClean="0">
              <a:latin typeface="+mj-lt"/>
            </a:endParaRPr>
          </a:p>
          <a:p>
            <a:pPr algn="just"/>
            <a:r>
              <a:rPr lang="es-MX" sz="1600" dirty="0" smtClean="0">
                <a:latin typeface="+mj-lt"/>
              </a:rPr>
              <a:t>Se </a:t>
            </a:r>
            <a:r>
              <a:rPr lang="es-MX" sz="1600" dirty="0">
                <a:latin typeface="+mj-lt"/>
              </a:rPr>
              <a:t>trata de compra de servicios de </a:t>
            </a:r>
            <a:r>
              <a:rPr lang="es-MX" sz="1600" dirty="0" err="1">
                <a:latin typeface="+mj-lt"/>
              </a:rPr>
              <a:t>I+D+i</a:t>
            </a:r>
            <a:r>
              <a:rPr lang="es-MX" sz="1600" dirty="0">
                <a:latin typeface="+mj-lt"/>
              </a:rPr>
              <a:t> a precio de </a:t>
            </a:r>
            <a:r>
              <a:rPr lang="es-MX" sz="1600" dirty="0" smtClean="0">
                <a:latin typeface="+mj-lt"/>
              </a:rPr>
              <a:t>mercado. Se aplica como primer criterio de adjudicación el de la oferta económica mas ventajosa en su conjunto frente al criterio de precio más bajo: Mayor inversión en el desarrollo, ROI, disminución de los costes de mantenimiento, coparticipación en los beneficios de las ventas de licencias…</a:t>
            </a:r>
          </a:p>
          <a:p>
            <a:pPr algn="just"/>
            <a:endParaRPr lang="es-MX" sz="1600" dirty="0" smtClean="0">
              <a:latin typeface="+mj-lt"/>
            </a:endParaRPr>
          </a:p>
        </p:txBody>
      </p:sp>
      <p:sp>
        <p:nvSpPr>
          <p:cNvPr id="15" name="19 CuadroTexto"/>
          <p:cNvSpPr txBox="1">
            <a:spLocks noChangeArrowheads="1"/>
          </p:cNvSpPr>
          <p:nvPr/>
        </p:nvSpPr>
        <p:spPr bwMode="auto">
          <a:xfrm>
            <a:off x="611560" y="1364518"/>
            <a:ext cx="77867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400" b="1" dirty="0">
                <a:latin typeface="+mj-lt"/>
              </a:rPr>
              <a:t>Mejorar los servicios públicos mediante la incorporación de bienes o servicios innovadores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459374" y="2266230"/>
            <a:ext cx="8217082" cy="514698"/>
          </a:xfrm>
          <a:prstGeom prst="rect">
            <a:avLst/>
          </a:prstGeom>
          <a:solidFill>
            <a:srgbClr val="B1C6DD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s-MX" sz="1600" dirty="0"/>
          </a:p>
        </p:txBody>
      </p:sp>
      <p:sp>
        <p:nvSpPr>
          <p:cNvPr id="19" name="23 Rectángulo"/>
          <p:cNvSpPr>
            <a:spLocks noChangeArrowheads="1"/>
          </p:cNvSpPr>
          <p:nvPr/>
        </p:nvSpPr>
        <p:spPr bwMode="auto">
          <a:xfrm>
            <a:off x="602250" y="2257708"/>
            <a:ext cx="79301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171450" indent="-171450" algn="just" eaLnBrk="0" hangingPunct="0"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s-ES" sz="1400" b="1" dirty="0">
                <a:latin typeface="+mj-lt"/>
                <a:ea typeface="ＭＳ Ｐゴシック" pitchFamily="34" charset="-128"/>
              </a:rPr>
              <a:t>Impulsar la internacionalización  y comercialización de la innovación empleando el mercado público local como cliente de lanzamiento o referencia</a:t>
            </a:r>
          </a:p>
        </p:txBody>
      </p:sp>
      <p:sp>
        <p:nvSpPr>
          <p:cNvPr id="21" name="19 CuadroTexto"/>
          <p:cNvSpPr txBox="1">
            <a:spLocks noChangeArrowheads="1"/>
          </p:cNvSpPr>
          <p:nvPr/>
        </p:nvSpPr>
        <p:spPr bwMode="auto">
          <a:xfrm>
            <a:off x="611560" y="1803285"/>
            <a:ext cx="77867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1450" indent="-17145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es-ES" sz="1400" b="1" dirty="0" smtClean="0">
                <a:solidFill>
                  <a:schemeClr val="tx1"/>
                </a:solidFill>
                <a:latin typeface="+mj-lt"/>
              </a:rPr>
              <a:t>Fomentar la innovación empresarial, principalmente de las pequeñas y medianas empresas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9879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70836" y="44624"/>
            <a:ext cx="93257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endParaRPr lang="de-DE" altLang="de-DE" sz="2300" b="1" dirty="0" smtClean="0">
              <a:solidFill>
                <a:srgbClr val="4D7BAD"/>
              </a:solidFill>
              <a:latin typeface="Myriad Pro"/>
            </a:endParaRPr>
          </a:p>
          <a:p>
            <a:pPr>
              <a:tabLst>
                <a:tab pos="8534400" algn="r"/>
              </a:tabLst>
            </a:pPr>
            <a:endParaRPr lang="de-DE" altLang="de-DE" sz="2300" b="1" dirty="0" smtClean="0">
              <a:solidFill>
                <a:srgbClr val="4D7BAD"/>
              </a:solidFill>
              <a:latin typeface="Myriad Pro"/>
            </a:endParaRPr>
          </a:p>
          <a:p>
            <a:pPr>
              <a:tabLst>
                <a:tab pos="8534400" algn="r"/>
              </a:tabLst>
            </a:pPr>
            <a:r>
              <a:rPr lang="de-DE" altLang="de-DE" sz="2200" b="1" dirty="0" smtClean="0">
                <a:solidFill>
                  <a:srgbClr val="4D7BAD"/>
                </a:solidFill>
                <a:latin typeface="Myriad Pro"/>
              </a:rPr>
              <a:t>Convocatoria propuestas soluciones innovadoras </a:t>
            </a:r>
            <a:endParaRPr lang="es-ES" altLang="de-DE" sz="22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214282" y="908720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El SERGAS ha habilitado </a:t>
            </a:r>
            <a:r>
              <a:rPr lang="es-ES" b="1" u="sng" dirty="0" smtClean="0"/>
              <a:t>por primera vez en España</a:t>
            </a:r>
            <a:r>
              <a:rPr lang="es-ES" b="1" dirty="0" smtClean="0"/>
              <a:t> un dialogo técnico mediante una </a:t>
            </a:r>
            <a:r>
              <a:rPr lang="es-ES" b="1" u="sng" dirty="0" smtClean="0"/>
              <a:t>convocatoria abierta de propuestas </a:t>
            </a:r>
            <a:r>
              <a:rPr lang="es-ES" b="1" dirty="0" smtClean="0"/>
              <a:t>de soluciones innovadoras como primer paso para instrumentalizar el proceso de Compra Pública Innovadora.</a:t>
            </a:r>
            <a:endParaRPr lang="es-ES" b="1" dirty="0"/>
          </a:p>
        </p:txBody>
      </p:sp>
      <p:pic>
        <p:nvPicPr>
          <p:cNvPr id="8" name="7 Imagen" descr="empresa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279416"/>
            <a:ext cx="1180701" cy="928694"/>
          </a:xfrm>
          <a:prstGeom prst="rect">
            <a:avLst/>
          </a:prstGeom>
        </p:spPr>
      </p:pic>
      <p:sp>
        <p:nvSpPr>
          <p:cNvPr id="9" name="8 Rectángulo"/>
          <p:cNvSpPr/>
          <p:nvPr/>
        </p:nvSpPr>
        <p:spPr>
          <a:xfrm>
            <a:off x="285720" y="3064970"/>
            <a:ext cx="1214478" cy="10001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2"/>
                </a:solidFill>
              </a:rPr>
              <a:t>Convocatoria propuestas de soluciones innovadoras  </a:t>
            </a:r>
            <a:endParaRPr lang="es-ES" sz="1400" dirty="0">
              <a:solidFill>
                <a:schemeClr val="tx2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2000200" y="3064970"/>
            <a:ext cx="1357354" cy="100013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2"/>
                </a:solidFill>
              </a:rPr>
              <a:t>Presentación de propuestas por parte de los participantes</a:t>
            </a:r>
            <a:endParaRPr lang="es-ES" sz="1400" dirty="0">
              <a:solidFill>
                <a:schemeClr val="tx2"/>
              </a:solidFill>
            </a:endParaRPr>
          </a:p>
        </p:txBody>
      </p:sp>
      <p:pic>
        <p:nvPicPr>
          <p:cNvPr id="14" name="13 Imagen" descr="solucio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4207978"/>
            <a:ext cx="1000132" cy="1000132"/>
          </a:xfrm>
          <a:prstGeom prst="rect">
            <a:avLst/>
          </a:prstGeom>
        </p:spPr>
      </p:pic>
      <p:sp>
        <p:nvSpPr>
          <p:cNvPr id="16" name="15 Rectángulo"/>
          <p:cNvSpPr/>
          <p:nvPr/>
        </p:nvSpPr>
        <p:spPr>
          <a:xfrm>
            <a:off x="3857620" y="2922094"/>
            <a:ext cx="1643074" cy="12858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dirty="0" smtClean="0">
                <a:solidFill>
                  <a:schemeClr val="tx2"/>
                </a:solidFill>
              </a:rPr>
              <a:t>Análisis de las propuestas por el SERGAS. Principios:</a:t>
            </a:r>
          </a:p>
          <a:p>
            <a:pPr algn="ctr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2"/>
                </a:solidFill>
              </a:rPr>
              <a:t>Confidencialidad</a:t>
            </a:r>
          </a:p>
          <a:p>
            <a:pPr algn="ctr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2"/>
                </a:solidFill>
              </a:rPr>
              <a:t>Transparencia</a:t>
            </a:r>
          </a:p>
          <a:p>
            <a:pPr algn="ctr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2"/>
                </a:solidFill>
              </a:rPr>
              <a:t>Igualdad de trato</a:t>
            </a:r>
            <a:endParaRPr lang="es-ES" sz="1400" dirty="0">
              <a:solidFill>
                <a:schemeClr val="tx2"/>
              </a:solidFill>
            </a:endParaRPr>
          </a:p>
        </p:txBody>
      </p:sp>
      <p:sp>
        <p:nvSpPr>
          <p:cNvPr id="18" name="17 Flecha derecha"/>
          <p:cNvSpPr/>
          <p:nvPr/>
        </p:nvSpPr>
        <p:spPr>
          <a:xfrm>
            <a:off x="5572132" y="3565036"/>
            <a:ext cx="357190" cy="21431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Flecha abajo"/>
          <p:cNvSpPr/>
          <p:nvPr/>
        </p:nvSpPr>
        <p:spPr>
          <a:xfrm>
            <a:off x="7143768" y="3452940"/>
            <a:ext cx="428628" cy="428628"/>
          </a:xfrm>
          <a:prstGeom prst="downArrow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Rectángulo"/>
          <p:cNvSpPr/>
          <p:nvPr/>
        </p:nvSpPr>
        <p:spPr>
          <a:xfrm>
            <a:off x="6215074" y="5445224"/>
            <a:ext cx="2786082" cy="64294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2"/>
                </a:solidFill>
              </a:rPr>
              <a:t>Procedimiento de licitación </a:t>
            </a:r>
            <a:r>
              <a:rPr lang="es-ES" sz="1400" dirty="0" smtClean="0">
                <a:solidFill>
                  <a:schemeClr val="tx2"/>
                </a:solidFill>
              </a:rPr>
              <a:t>abierto siguiendo el TRLCSP.</a:t>
            </a:r>
            <a:endParaRPr lang="es-ES" sz="1400" dirty="0">
              <a:solidFill>
                <a:schemeClr val="tx2"/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214282" y="2564904"/>
            <a:ext cx="5786478" cy="2714644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CuadroTexto"/>
          <p:cNvSpPr txBox="1"/>
          <p:nvPr/>
        </p:nvSpPr>
        <p:spPr>
          <a:xfrm>
            <a:off x="1366797" y="5559246"/>
            <a:ext cx="3312359" cy="523220"/>
          </a:xfrm>
          <a:prstGeom prst="rect">
            <a:avLst/>
          </a:prstGeom>
          <a:noFill/>
          <a:ln>
            <a:solidFill>
              <a:schemeClr val="accent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chemeClr val="tx2"/>
                </a:solidFill>
              </a:rPr>
              <a:t>La Convocatoria de Ideas publicada es un “</a:t>
            </a:r>
            <a:r>
              <a:rPr lang="es-ES" sz="1400" b="1" u="sng" dirty="0" smtClean="0">
                <a:solidFill>
                  <a:schemeClr val="tx2"/>
                </a:solidFill>
              </a:rPr>
              <a:t>Diálogo Técnico</a:t>
            </a:r>
            <a:r>
              <a:rPr lang="es-ES" sz="1400" b="1" dirty="0" smtClean="0">
                <a:solidFill>
                  <a:schemeClr val="tx2"/>
                </a:solidFill>
              </a:rPr>
              <a:t>” con el mercado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25" name="24 Flecha derecha"/>
          <p:cNvSpPr/>
          <p:nvPr/>
        </p:nvSpPr>
        <p:spPr>
          <a:xfrm>
            <a:off x="3428992" y="3493598"/>
            <a:ext cx="357190" cy="21431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Flecha derecha"/>
          <p:cNvSpPr/>
          <p:nvPr/>
        </p:nvSpPr>
        <p:spPr>
          <a:xfrm>
            <a:off x="1571604" y="3493598"/>
            <a:ext cx="357190" cy="214314"/>
          </a:xfrm>
          <a:prstGeom prst="rightArrow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7" name="26 Imagen" descr="anunci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4279416"/>
            <a:ext cx="1265722" cy="752474"/>
          </a:xfrm>
          <a:prstGeom prst="rect">
            <a:avLst/>
          </a:prstGeom>
        </p:spPr>
      </p:pic>
      <p:pic>
        <p:nvPicPr>
          <p:cNvPr id="28" name="27 Imagen" descr="reunion equipo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858148" y="3317540"/>
            <a:ext cx="1143008" cy="687524"/>
          </a:xfrm>
          <a:prstGeom prst="rect">
            <a:avLst/>
          </a:prstGeom>
        </p:spPr>
      </p:pic>
      <p:pic>
        <p:nvPicPr>
          <p:cNvPr id="29" name="28 Imagen" descr="compra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5373216"/>
            <a:ext cx="785818" cy="785818"/>
          </a:xfrm>
          <a:prstGeom prst="rect">
            <a:avLst/>
          </a:prstGeom>
        </p:spPr>
      </p:pic>
      <p:sp>
        <p:nvSpPr>
          <p:cNvPr id="30" name="29 Rectángulo"/>
          <p:cNvSpPr/>
          <p:nvPr/>
        </p:nvSpPr>
        <p:spPr>
          <a:xfrm>
            <a:off x="6143636" y="2595684"/>
            <a:ext cx="2786082" cy="7858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 sz="1400" b="1" dirty="0" smtClean="0">
              <a:solidFill>
                <a:schemeClr val="tx2"/>
              </a:solidFill>
            </a:endParaRPr>
          </a:p>
          <a:p>
            <a:pPr algn="ctr"/>
            <a:r>
              <a:rPr lang="es-ES" sz="1400" b="1" dirty="0" smtClean="0">
                <a:solidFill>
                  <a:schemeClr val="tx2"/>
                </a:solidFill>
              </a:rPr>
              <a:t>Publicación fichas de avance de </a:t>
            </a:r>
            <a:r>
              <a:rPr lang="es-ES" sz="1400" b="1" dirty="0" err="1" smtClean="0">
                <a:solidFill>
                  <a:schemeClr val="tx2"/>
                </a:solidFill>
              </a:rPr>
              <a:t>subproyectos</a:t>
            </a:r>
            <a:r>
              <a:rPr lang="es-ES" sz="1400" b="1" dirty="0" smtClean="0">
                <a:solidFill>
                  <a:schemeClr val="tx2"/>
                </a:solidFill>
              </a:rPr>
              <a:t> Web: H2050-innovasaude@sergas.es</a:t>
            </a:r>
          </a:p>
          <a:p>
            <a:pPr algn="ctr"/>
            <a:endParaRPr lang="es-ES" sz="1400" dirty="0">
              <a:solidFill>
                <a:schemeClr val="tx2"/>
              </a:solidFill>
            </a:endParaRPr>
          </a:p>
        </p:txBody>
      </p:sp>
      <p:sp>
        <p:nvSpPr>
          <p:cNvPr id="31" name="30 Flecha abajo"/>
          <p:cNvSpPr/>
          <p:nvPr/>
        </p:nvSpPr>
        <p:spPr>
          <a:xfrm>
            <a:off x="7167708" y="4951998"/>
            <a:ext cx="428628" cy="428628"/>
          </a:xfrm>
          <a:prstGeom prst="downArrow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CuadroTexto"/>
          <p:cNvSpPr txBox="1"/>
          <p:nvPr/>
        </p:nvSpPr>
        <p:spPr>
          <a:xfrm>
            <a:off x="323528" y="1844824"/>
            <a:ext cx="85689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“ORDE </a:t>
            </a:r>
            <a:r>
              <a:rPr lang="es-ES" sz="1400" b="1" dirty="0"/>
              <a:t>do 27 de abril de 2012 </a:t>
            </a:r>
            <a:r>
              <a:rPr lang="es-ES" sz="1400" b="1" dirty="0" err="1"/>
              <a:t>pola</a:t>
            </a:r>
            <a:r>
              <a:rPr lang="es-ES" sz="1400" b="1" dirty="0"/>
              <a:t> que se </a:t>
            </a:r>
            <a:r>
              <a:rPr lang="es-ES" sz="1400" b="1" dirty="0" err="1"/>
              <a:t>aproba</a:t>
            </a:r>
            <a:r>
              <a:rPr lang="es-ES" sz="1400" b="1" dirty="0"/>
              <a:t> a convocatoria </a:t>
            </a:r>
            <a:r>
              <a:rPr lang="es-ES" sz="1400" b="1" dirty="0" err="1"/>
              <a:t>aberta</a:t>
            </a:r>
            <a:r>
              <a:rPr lang="es-ES" sz="1400" b="1" dirty="0"/>
              <a:t> de </a:t>
            </a:r>
            <a:r>
              <a:rPr lang="es-ES" sz="1400" b="1" dirty="0" err="1"/>
              <a:t>propostas</a:t>
            </a:r>
            <a:r>
              <a:rPr lang="es-ES" sz="1400" b="1" dirty="0"/>
              <a:t> de </a:t>
            </a:r>
            <a:r>
              <a:rPr lang="es-ES" sz="1400" b="1" dirty="0" err="1"/>
              <a:t>solucións</a:t>
            </a:r>
            <a:r>
              <a:rPr lang="es-ES" sz="1400" b="1" dirty="0"/>
              <a:t> innovadoras </a:t>
            </a:r>
            <a:r>
              <a:rPr lang="es-ES" sz="1400" b="1" dirty="0" smtClean="0"/>
              <a:t>. </a:t>
            </a:r>
            <a:r>
              <a:rPr lang="pt-BR" sz="1400" b="1" dirty="0"/>
              <a:t>DOG Núm. 82 </a:t>
            </a:r>
            <a:r>
              <a:rPr lang="pt-BR" sz="1400" b="1" dirty="0" err="1"/>
              <a:t>Luns</a:t>
            </a:r>
            <a:r>
              <a:rPr lang="pt-BR" sz="1400" b="1" dirty="0"/>
              <a:t>, 30 de abril de </a:t>
            </a:r>
            <a:r>
              <a:rPr lang="pt-BR" sz="1400" b="1" dirty="0" smtClean="0"/>
              <a:t>2012”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2" name="1 Flecha abajo"/>
          <p:cNvSpPr/>
          <p:nvPr/>
        </p:nvSpPr>
        <p:spPr>
          <a:xfrm rot="10800000">
            <a:off x="2868700" y="5279548"/>
            <a:ext cx="263140" cy="279698"/>
          </a:xfrm>
          <a:prstGeom prst="downArrow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6143636" y="3951866"/>
            <a:ext cx="2857520" cy="9286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2"/>
                </a:solidFill>
              </a:rPr>
              <a:t>Definición funcional</a:t>
            </a:r>
            <a:r>
              <a:rPr lang="es-ES" sz="1400" dirty="0" smtClean="0">
                <a:solidFill>
                  <a:schemeClr val="tx2"/>
                </a:solidFill>
              </a:rPr>
              <a:t> de cada subproyecto y elaboración de pliegos de prescripciones técnicas para CPI</a:t>
            </a:r>
            <a:endParaRPr lang="es-E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686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85720" y="-24"/>
            <a:ext cx="885828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_tradnl" altLang="de-DE" sz="2300" b="1" dirty="0" smtClean="0">
                <a:solidFill>
                  <a:srgbClr val="4D7BAD"/>
                </a:solidFill>
                <a:latin typeface="Myriad Pro"/>
              </a:rPr>
              <a:t>Propuestas de soluciones innovadoras recibidas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85720" y="1049238"/>
            <a:ext cx="4286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 smtClean="0"/>
              <a:t>Desde su lanzamiento en abril de 2012 se han recibido un total de 270 propuestas, 205 por parte de empresas privadas y  65 de entidades de investigación</a:t>
            </a:r>
          </a:p>
          <a:p>
            <a:pPr algn="just"/>
            <a:r>
              <a:rPr lang="es-ES" dirty="0" smtClean="0"/>
              <a:t>El número total de participantes es de </a:t>
            </a:r>
            <a:r>
              <a:rPr lang="es-ES" dirty="0" smtClean="0"/>
              <a:t>94</a:t>
            </a:r>
            <a:endParaRPr lang="es-E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142984"/>
            <a:ext cx="432952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2928934"/>
            <a:ext cx="4152460" cy="3071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" name="2 Gráfico"/>
          <p:cNvGraphicFramePr/>
          <p:nvPr/>
        </p:nvGraphicFramePr>
        <p:xfrm>
          <a:off x="5148064" y="3933056"/>
          <a:ext cx="2786082" cy="22288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358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2" y="-24"/>
            <a:ext cx="9080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_tradnl" altLang="de-DE" sz="2300" b="1" dirty="0" smtClean="0">
                <a:solidFill>
                  <a:srgbClr val="4D7BAD"/>
                </a:solidFill>
                <a:latin typeface="Myriad Pro"/>
              </a:rPr>
              <a:t>Información sobre el avance de los proyectos y la participación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14282" y="836712"/>
            <a:ext cx="87868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El SERGAS publica fichas de avance describiendo el alcance de cada subproyecto previamente a la publicación de pliegos CPI, indicando también la lista de todas las entidades que han enviado propuestas para ese </a:t>
            </a:r>
            <a:r>
              <a:rPr lang="es-ES" b="1" dirty="0" err="1" smtClean="0"/>
              <a:t>subproyecto</a:t>
            </a:r>
            <a:r>
              <a:rPr lang="es-ES" b="1" dirty="0" smtClean="0"/>
              <a:t>. 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i="1" dirty="0" smtClean="0"/>
              <a:t>Hasta la fecha se han publicado </a:t>
            </a:r>
            <a:r>
              <a:rPr lang="es-ES" b="1" i="1" dirty="0" smtClean="0"/>
              <a:t>18 Fichas de Avance </a:t>
            </a:r>
            <a:r>
              <a:rPr lang="es-ES" i="1" dirty="0" smtClean="0"/>
              <a:t>de los </a:t>
            </a:r>
            <a:r>
              <a:rPr lang="es-ES" i="1" dirty="0" err="1" smtClean="0"/>
              <a:t>subproyectos</a:t>
            </a:r>
            <a:endParaRPr lang="es-ES" i="1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b="8029"/>
          <a:stretch>
            <a:fillRect/>
          </a:stretch>
        </p:blipFill>
        <p:spPr bwMode="auto">
          <a:xfrm>
            <a:off x="285720" y="2571744"/>
            <a:ext cx="6628246" cy="3429024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2" name="1 Elipse"/>
          <p:cNvSpPr/>
          <p:nvPr/>
        </p:nvSpPr>
        <p:spPr>
          <a:xfrm>
            <a:off x="3929058" y="5286388"/>
            <a:ext cx="1214446" cy="571504"/>
          </a:xfrm>
          <a:prstGeom prst="ellipse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 l="35719" t="19843" r="35259" b="6734"/>
          <a:stretch>
            <a:fillRect/>
          </a:stretch>
        </p:blipFill>
        <p:spPr bwMode="auto">
          <a:xfrm>
            <a:off x="7072330" y="2571744"/>
            <a:ext cx="1857388" cy="2643206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</p:pic>
      <p:cxnSp>
        <p:nvCxnSpPr>
          <p:cNvPr id="4" name="3 Conector recto de flecha"/>
          <p:cNvCxnSpPr>
            <a:stCxn id="2" idx="0"/>
          </p:cNvCxnSpPr>
          <p:nvPr/>
        </p:nvCxnSpPr>
        <p:spPr>
          <a:xfrm rot="5400000" flipH="1" flipV="1">
            <a:off x="4839893" y="2911074"/>
            <a:ext cx="2071702" cy="2678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82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49284" y="170979"/>
            <a:ext cx="9080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" altLang="de-DE" sz="2300" b="1" dirty="0" smtClean="0">
                <a:solidFill>
                  <a:srgbClr val="4D7BAD"/>
                </a:solidFill>
                <a:latin typeface="Myriad Pro"/>
              </a:rPr>
              <a:t>Ejemplo Ficha Avance:</a:t>
            </a:r>
          </a:p>
          <a:p>
            <a:pPr>
              <a:tabLst>
                <a:tab pos="8534400" algn="r"/>
              </a:tabLst>
            </a:pPr>
            <a:r>
              <a:rPr lang="es-ES" altLang="de-DE" sz="2300" b="1" dirty="0" smtClean="0">
                <a:solidFill>
                  <a:srgbClr val="4D7BAD"/>
                </a:solidFill>
                <a:latin typeface="Myriad Pro"/>
              </a:rPr>
              <a:t>IS-5-Hogar </a:t>
            </a:r>
            <a:r>
              <a:rPr lang="es-ES" altLang="de-DE" sz="2300" b="1" dirty="0" smtClean="0">
                <a:solidFill>
                  <a:srgbClr val="4D7BAD"/>
                </a:solidFill>
                <a:latin typeface="Myriad Pro"/>
              </a:rPr>
              <a:t>digital. Accesibilidad a Servicios Sanitarios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57158" y="836712"/>
            <a:ext cx="842968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>
              <a:buFont typeface="Arial" pitchFamily="34" charset="0"/>
              <a:buChar char="•"/>
            </a:pPr>
            <a:endParaRPr lang="es-ES" sz="1600" b="1" dirty="0" smtClean="0"/>
          </a:p>
          <a:p>
            <a:pPr algn="just">
              <a:buFont typeface="Arial" pitchFamily="34" charset="0"/>
              <a:buChar char="•"/>
            </a:pPr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400" b="1" dirty="0" smtClean="0"/>
          </a:p>
          <a:p>
            <a:pPr algn="just"/>
            <a:r>
              <a:rPr lang="es-ES" sz="1400" b="1" dirty="0" smtClean="0"/>
              <a:t>04/2013-Adquisición </a:t>
            </a:r>
            <a:r>
              <a:rPr lang="es-ES" sz="1400" b="1" dirty="0" smtClean="0"/>
              <a:t>y adaptación de una plataforma de video y </a:t>
            </a:r>
            <a:r>
              <a:rPr lang="es-ES" sz="1400" b="1" dirty="0" err="1" smtClean="0"/>
              <a:t>audioconferencia</a:t>
            </a:r>
            <a:r>
              <a:rPr lang="es-ES" sz="1400" b="1" dirty="0" smtClean="0"/>
              <a:t> para telemedicina </a:t>
            </a:r>
            <a:r>
              <a:rPr lang="es-ES" sz="1400" dirty="0" smtClean="0"/>
              <a:t> 516.528,93€</a:t>
            </a:r>
          </a:p>
          <a:p>
            <a:pPr algn="just"/>
            <a:r>
              <a:rPr lang="es-ES" sz="1400" b="1" dirty="0" smtClean="0"/>
              <a:t>12/2013-Desarrollo de una plataforma tecnológica para implantar el Hogar Digital Asistencial  </a:t>
            </a:r>
            <a:r>
              <a:rPr lang="es-ES" sz="1400" dirty="0" smtClean="0"/>
              <a:t>2.582.644,63 €  </a:t>
            </a:r>
            <a:endParaRPr lang="es-ES" sz="1400" b="1" dirty="0" smtClean="0"/>
          </a:p>
          <a:p>
            <a:pPr algn="just"/>
            <a:endParaRPr lang="es-ES" sz="1600" b="1" dirty="0" smtClean="0"/>
          </a:p>
          <a:p>
            <a:pPr algn="just"/>
            <a:endParaRPr lang="es-ES" sz="1600" b="1" dirty="0" smtClean="0"/>
          </a:p>
        </p:txBody>
      </p:sp>
      <p:sp>
        <p:nvSpPr>
          <p:cNvPr id="8" name="7 Rectángulo"/>
          <p:cNvSpPr/>
          <p:nvPr/>
        </p:nvSpPr>
        <p:spPr>
          <a:xfrm>
            <a:off x="357158" y="857232"/>
            <a:ext cx="8215370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OBJETIVO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357158" y="2500306"/>
            <a:ext cx="8215370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2000" b="1" dirty="0" smtClean="0">
                <a:solidFill>
                  <a:schemeClr val="bg1"/>
                </a:solidFill>
              </a:rPr>
              <a:t>ALCANCE FUNCIONAL</a:t>
            </a:r>
            <a:endParaRPr lang="es-ES" sz="2000" b="1" dirty="0">
              <a:solidFill>
                <a:schemeClr val="bg1"/>
              </a:solidFill>
            </a:endParaRPr>
          </a:p>
        </p:txBody>
      </p:sp>
      <p:sp>
        <p:nvSpPr>
          <p:cNvPr id="10" name="13 Marcador de contenido"/>
          <p:cNvSpPr>
            <a:spLocks noGrp="1"/>
          </p:cNvSpPr>
          <p:nvPr>
            <p:ph sz="half" idx="4294967295"/>
          </p:nvPr>
        </p:nvSpPr>
        <p:spPr>
          <a:xfrm flipH="1">
            <a:off x="0" y="2857500"/>
            <a:ext cx="3429000" cy="2357438"/>
          </a:xfrm>
          <a:prstGeom prst="rect">
            <a:avLst/>
          </a:prstGeo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S" sz="1000" b="1" dirty="0" err="1" smtClean="0">
                <a:solidFill>
                  <a:schemeClr val="tx2"/>
                </a:solidFill>
              </a:rPr>
              <a:t>Consellería</a:t>
            </a:r>
            <a:r>
              <a:rPr lang="es-ES" sz="1000" b="1" dirty="0" smtClean="0">
                <a:solidFill>
                  <a:schemeClr val="tx2"/>
                </a:solidFill>
              </a:rPr>
              <a:t> de </a:t>
            </a:r>
            <a:r>
              <a:rPr lang="es-ES" sz="1000" b="1" dirty="0" err="1" smtClean="0">
                <a:solidFill>
                  <a:schemeClr val="tx2"/>
                </a:solidFill>
              </a:rPr>
              <a:t>Sanidade</a:t>
            </a:r>
            <a:r>
              <a:rPr lang="es-ES" sz="1000" b="1" dirty="0" smtClean="0">
                <a:solidFill>
                  <a:schemeClr val="tx2"/>
                </a:solidFill>
              </a:rPr>
              <a:t>, </a:t>
            </a:r>
            <a:r>
              <a:rPr lang="es-ES" sz="1000" b="1" dirty="0" err="1" smtClean="0">
                <a:solidFill>
                  <a:schemeClr val="tx2"/>
                </a:solidFill>
              </a:rPr>
              <a:t>Servizo</a:t>
            </a:r>
            <a:r>
              <a:rPr lang="es-ES" sz="1000" b="1" dirty="0" smtClean="0">
                <a:solidFill>
                  <a:schemeClr val="tx2"/>
                </a:solidFill>
              </a:rPr>
              <a:t> </a:t>
            </a:r>
            <a:r>
              <a:rPr lang="es-ES" sz="1000" b="1" dirty="0" err="1" smtClean="0">
                <a:solidFill>
                  <a:schemeClr val="tx2"/>
                </a:solidFill>
              </a:rPr>
              <a:t>Galego</a:t>
            </a:r>
            <a:r>
              <a:rPr lang="es-ES" sz="1000" b="1" dirty="0" smtClean="0">
                <a:solidFill>
                  <a:schemeClr val="tx2"/>
                </a:solidFill>
              </a:rPr>
              <a:t> de </a:t>
            </a:r>
            <a:r>
              <a:rPr lang="es-ES" sz="1000" b="1" dirty="0" err="1" smtClean="0">
                <a:solidFill>
                  <a:schemeClr val="tx2"/>
                </a:solidFill>
              </a:rPr>
              <a:t>Saúde</a:t>
            </a:r>
            <a:r>
              <a:rPr lang="es-ES" sz="1000" b="1" dirty="0" smtClean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es-ES" sz="1000" b="1" dirty="0" smtClean="0"/>
              <a:t>Definición de servicios de tele-asistencia</a:t>
            </a:r>
            <a:endParaRPr lang="es-ES" sz="1000" dirty="0" smtClean="0"/>
          </a:p>
          <a:p>
            <a:pPr lvl="1"/>
            <a:r>
              <a:rPr lang="es-ES" sz="1000" b="1" dirty="0" smtClean="0"/>
              <a:t>Organización y capacitación de profesionales</a:t>
            </a:r>
            <a:endParaRPr lang="es-ES" sz="1000" dirty="0" smtClean="0"/>
          </a:p>
          <a:p>
            <a:pPr lvl="1"/>
            <a:r>
              <a:rPr lang="es-ES" sz="1000" b="1" dirty="0" smtClean="0"/>
              <a:t>Implantación de infraestructura</a:t>
            </a:r>
            <a:endParaRPr lang="es-ES" sz="1000" dirty="0" smtClean="0"/>
          </a:p>
          <a:p>
            <a:pPr lvl="1"/>
            <a:r>
              <a:rPr lang="es-ES" sz="1000" b="1" dirty="0" smtClean="0"/>
              <a:t>Desarrollo de Software</a:t>
            </a:r>
            <a:endParaRPr lang="es-ES" sz="1000" dirty="0" smtClean="0"/>
          </a:p>
          <a:p>
            <a:pPr lvl="1"/>
            <a:r>
              <a:rPr lang="es-ES" sz="1000" b="1" dirty="0" smtClean="0"/>
              <a:t>Desarrollo de contenidos multimedia</a:t>
            </a:r>
          </a:p>
          <a:p>
            <a:pPr marL="342900" lvl="1" indent="-342900">
              <a:buFont typeface="Wingdings" pitchFamily="2" charset="2"/>
              <a:buChar char="ü"/>
            </a:pPr>
            <a:r>
              <a:rPr lang="es-ES" sz="1000" b="1" dirty="0" smtClean="0">
                <a:solidFill>
                  <a:schemeClr val="tx2"/>
                </a:solidFill>
              </a:rPr>
              <a:t>Hogar del ciudadano</a:t>
            </a:r>
          </a:p>
          <a:p>
            <a:pPr lvl="1"/>
            <a:r>
              <a:rPr lang="es-ES" sz="1000" b="1" dirty="0" smtClean="0"/>
              <a:t>Formación y capacitación de usuarios</a:t>
            </a:r>
            <a:endParaRPr lang="es-ES" sz="1000" dirty="0" smtClean="0"/>
          </a:p>
          <a:p>
            <a:pPr lvl="1"/>
            <a:r>
              <a:rPr lang="es-ES" sz="1000" b="1" dirty="0" smtClean="0"/>
              <a:t>Desarrollo de dispositivos hardware periféricos.</a:t>
            </a:r>
            <a:endParaRPr lang="es-ES" sz="1000" dirty="0" smtClean="0"/>
          </a:p>
          <a:p>
            <a:pPr lvl="1"/>
            <a:r>
              <a:rPr lang="es-ES" sz="1000" b="1" dirty="0" smtClean="0"/>
              <a:t>Desarrollo de interfaces </a:t>
            </a:r>
            <a:endParaRPr lang="es-ES" sz="1000" dirty="0" smtClean="0"/>
          </a:p>
          <a:p>
            <a:pPr lvl="1"/>
            <a:r>
              <a:rPr lang="es-ES" sz="1000" b="1" dirty="0" smtClean="0"/>
              <a:t>Desarrollo de dispositivo concentrador</a:t>
            </a:r>
            <a:endParaRPr lang="es-ES" sz="1000" dirty="0" smtClean="0"/>
          </a:p>
          <a:p>
            <a:pPr lvl="1"/>
            <a:endParaRPr lang="es-ES" sz="800" b="1" dirty="0" smtClean="0"/>
          </a:p>
        </p:txBody>
      </p:sp>
      <p:sp>
        <p:nvSpPr>
          <p:cNvPr id="12" name="11 CuadroTexto"/>
          <p:cNvSpPr txBox="1"/>
          <p:nvPr/>
        </p:nvSpPr>
        <p:spPr>
          <a:xfrm>
            <a:off x="285720" y="1133947"/>
            <a:ext cx="835824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dirty="0" smtClean="0"/>
              <a:t>Encapsular productos y servicios innovadores para </a:t>
            </a:r>
            <a:r>
              <a:rPr lang="es-ES" sz="1400" b="1" dirty="0" smtClean="0"/>
              <a:t>mejorar la calidad de vida del ciudadano </a:t>
            </a:r>
            <a:r>
              <a:rPr lang="es-ES" sz="1400" dirty="0" smtClean="0"/>
              <a:t>tanto el hogar como en el resto de entornos sociales, lo que se materializaría mediante la implantación de dispositivos y sistemas de información inteligentes que soporten la comunicación de información sanitaria orientada a la prevención y promoción de la salud, la vigilancia y seguimiento de patologías (especialmente de carácter crónico), o que constituyan un canal de acceso a los servicios sanitarios utilizados por los pacientes o por los cuidadores de los mismos</a:t>
            </a:r>
            <a:r>
              <a:rPr lang="es-ES" dirty="0" smtClean="0"/>
              <a:t>.</a:t>
            </a:r>
          </a:p>
          <a:p>
            <a:endParaRPr lang="gl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4919" y="2857496"/>
            <a:ext cx="5313283" cy="23749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12 Rectángulo"/>
          <p:cNvSpPr/>
          <p:nvPr/>
        </p:nvSpPr>
        <p:spPr>
          <a:xfrm>
            <a:off x="395536" y="5143512"/>
            <a:ext cx="8358246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altLang="de-DE" sz="2000" b="1" dirty="0" smtClean="0">
                <a:solidFill>
                  <a:schemeClr val="bg1"/>
                </a:solidFill>
              </a:rPr>
              <a:t>CONTRATACIÓN IDENTIFICADA</a:t>
            </a:r>
          </a:p>
        </p:txBody>
      </p:sp>
    </p:spTree>
    <p:extLst>
      <p:ext uri="{BB962C8B-B14F-4D97-AF65-F5344CB8AC3E}">
        <p14:creationId xmlns:p14="http://schemas.microsoft.com/office/powerpoint/2010/main" val="4278214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95288" y="1371540"/>
            <a:ext cx="8434387" cy="31700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latin typeface="+mn-lt"/>
                <a:cs typeface="+mn-cs"/>
              </a:rPr>
              <a:t>Un </a:t>
            </a:r>
            <a:r>
              <a:rPr lang="es-ES" sz="2000" b="1" dirty="0">
                <a:latin typeface="+mn-lt"/>
                <a:cs typeface="+mn-cs"/>
              </a:rPr>
              <a:t>buen modelo sanitario que da respuesta </a:t>
            </a:r>
            <a:r>
              <a:rPr lang="es-ES" sz="2000" dirty="0" smtClean="0"/>
              <a:t>p</a:t>
            </a:r>
            <a:r>
              <a:rPr lang="es-ES" sz="2000" dirty="0" smtClean="0">
                <a:latin typeface="+mn-lt"/>
                <a:cs typeface="+mn-cs"/>
              </a:rPr>
              <a:t>ensado </a:t>
            </a:r>
            <a:r>
              <a:rPr lang="es-ES" sz="2000" dirty="0">
                <a:latin typeface="+mn-lt"/>
                <a:cs typeface="+mn-cs"/>
              </a:rPr>
              <a:t>para la gestión de casos </a:t>
            </a:r>
            <a:r>
              <a:rPr lang="es-ES" sz="2000" b="1" dirty="0" smtClean="0">
                <a:latin typeface="+mn-lt"/>
                <a:cs typeface="+mn-cs"/>
              </a:rPr>
              <a:t>agudos y </a:t>
            </a:r>
            <a:r>
              <a:rPr lang="es-ES" sz="2000" dirty="0" smtClean="0"/>
              <a:t>con un </a:t>
            </a:r>
            <a:r>
              <a:rPr lang="es-ES" sz="2000" b="1" dirty="0" smtClean="0">
                <a:latin typeface="+mn-lt"/>
                <a:cs typeface="+mn-cs"/>
              </a:rPr>
              <a:t>modelo aditivo </a:t>
            </a:r>
            <a:r>
              <a:rPr lang="es-ES" sz="2000" dirty="0" smtClean="0"/>
              <a:t>de introducción de servicios.</a:t>
            </a:r>
          </a:p>
          <a:p>
            <a:pPr lvl="0" algn="just">
              <a:defRPr/>
            </a:pPr>
            <a:endParaRPr lang="gl-ES" sz="2000" dirty="0" smtClean="0"/>
          </a:p>
          <a:p>
            <a:pPr lvl="0" algn="just">
              <a:defRPr/>
            </a:pPr>
            <a:r>
              <a:rPr lang="gl-ES" sz="2000" dirty="0" err="1" smtClean="0"/>
              <a:t>Personal</a:t>
            </a:r>
            <a:r>
              <a:rPr lang="gl-ES" sz="2000" dirty="0" smtClean="0"/>
              <a:t> en institucións </a:t>
            </a:r>
            <a:r>
              <a:rPr lang="gl-ES" sz="2000" dirty="0" smtClean="0"/>
              <a:t>sanitarias en Galicia: </a:t>
            </a:r>
            <a:r>
              <a:rPr lang="gl-ES" sz="2000" dirty="0" smtClean="0"/>
              <a:t>≈ 36.000</a:t>
            </a:r>
          </a:p>
          <a:p>
            <a:pPr algn="just">
              <a:defRPr/>
            </a:pPr>
            <a:r>
              <a:rPr lang="gl-ES" sz="2000" dirty="0" smtClean="0"/>
              <a:t>Gasto anual ≈ 40% (3.700 M </a:t>
            </a:r>
            <a:r>
              <a:rPr lang="gl-ES" sz="2000" dirty="0" smtClean="0">
                <a:latin typeface="Arial" charset="0"/>
              </a:rPr>
              <a:t>€</a:t>
            </a:r>
            <a:r>
              <a:rPr lang="gl-ES" sz="2000" dirty="0" smtClean="0"/>
              <a:t>)</a:t>
            </a:r>
          </a:p>
          <a:p>
            <a:pPr>
              <a:defRPr/>
            </a:pPr>
            <a:endParaRPr lang="es-ES" sz="2000" b="1" dirty="0" smtClean="0"/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b="1" dirty="0" smtClean="0">
              <a:latin typeface="+mn-lt"/>
              <a:cs typeface="+mn-cs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000" b="1" dirty="0">
              <a:latin typeface="+mn-lt"/>
              <a:cs typeface="+mn-cs"/>
            </a:endParaRP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61DFD125-77DC-4F72-BF6F-AE6A28984B51}" type="slidenum">
              <a:rPr lang="es-ES"/>
              <a:pPr>
                <a:defRPr/>
              </a:pPr>
              <a:t>2</a:t>
            </a:fld>
            <a:endParaRPr lang="es-ES"/>
          </a:p>
        </p:txBody>
      </p:sp>
      <p:sp>
        <p:nvSpPr>
          <p:cNvPr id="10" name="2 Marcador de contenido"/>
          <p:cNvSpPr>
            <a:spLocks noGrp="1"/>
          </p:cNvSpPr>
          <p:nvPr>
            <p:ph idx="4294967295"/>
          </p:nvPr>
        </p:nvSpPr>
        <p:spPr>
          <a:xfrm>
            <a:off x="262011" y="547588"/>
            <a:ext cx="8126413" cy="8651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 sanitario actual:</a:t>
            </a:r>
            <a:endParaRPr lang="es-ES" sz="4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s-ES" sz="4800" dirty="0"/>
          </a:p>
        </p:txBody>
      </p:sp>
      <p:sp>
        <p:nvSpPr>
          <p:cNvPr id="5126" name="AutoShape 4" descr="data:image/jpeg;base64,/9j/4AAQSkZJRgABAQAAAQABAAD/2wBDAAkGBwgHBgkIBwgKCgkLDRYPDQwMDRsUFRAWIB0iIiAdHx8kKDQsJCYxJx8fLT0tMTU3Ojo6Iys/RD84QzQ5Ojf/2wBDAQoKCg0MDRoPDxo3JR8lNzc3Nzc3Nzc3Nzc3Nzc3Nzc3Nzc3Nzc3Nzc3Nzc3Nzc3Nzc3Nzc3Nzc3Nzc3Nzc3Nzf/wAARCACcAKYDASIAAhEBAxEB/8QAGwAAAQUBAQAAAAAAAAAAAAAABQABAgQGAwf/xAA7EAABAwMDAwMCBAQDCAMAAAABAgMEAAUREiExBhNBIlFhFHEHMoGRFSNCoRZSsRckYoLB0fDxJUPh/8QAGQEAAgMBAAAAAAAAAAAAAAAAAgQAAQMF/8QAJhEAAgICAgICAgIDAAAAAAAAAAECEQMhEjEEQSJRE2EFcTJSsf/aAAwDAQACEQMRAD8AxeKcCnpwKOxWxsU4FSxTgVAbI4pYqeKWKolkdNLTU8UsVCrOeKbFdMVNlh2Q8hlhpbjqzhKEJJKj7ACoXZwxRGwWSVfrizCiYQXCcurzpTgZP6/FG19JSYsgpciyJCYsdK5SkABCXlZIaB5JAKc4960f+LI8aRboNoiKcZIS2GWh6m87cDbI5rGedRdDOPA5bZlb10TNs0xLU6dBbZcSVJkLK0pIHjGn8x9hmnuXRy7fHDipff0AKdUhrQhIPG6iMk/atL1cqWp1h+BODdzhnUlDp1J7Z/NqGCQP+Ib7c01huQjTZKZMuJNfCQ7PdQhIixAP8m2VqOcAnnHgUDyykjRYYowdwFuiSDHbgyHFZwC84oEkc4SAK1dp6PYuFhZnIcixnyFF5lxpbriRk+CfSrHjH61YT1Zcr/1GG4D6o1qioK3ikDUU8AA4yFEkDbG2fig/UF9usvqmEm3qfcWCAUNqOlAUdIyOBzyaVanFOm2/2zZqL9JFif0NEXBTKtN0DqVAkd5ONWPsPT/esjJtsiO0HFlkjGSlDoUpP3Ardw4UmC92ZMyMuEtZ7qGnFBQPuklOPArJ2qNbbzeF2lt5xmU6hQalOLSUBaQSQpON8nb9fNaQ8jLS0BLDD0A6Vd5jampDra2CwW1lBRnO42Jz8nf/AErjXQjJSVijVMalSpVZRbxUgKQFTAoTKxsUgKkBT4qFDYpYqWKfFQlkQKWKnilioVZzxW26Ltn8Ml2u6Sk4lSHyIza16Upa0K1OK2J3TnSPJx71nunYSZ95jMONdxnUVOpJwNAGTk+K0cex3a4XaFcLwGoFsjalMM90anQBgaQOB+XfPHFKZs7WRY4f2/0hvx8UZJzk/wCjS3pa7s8W3JkpmEuUkFhloAK0oJJKz42Tx5I85wPSOnLVJLUYNwZrTYdbWkKyoZxuVH1A+2ftjGRWm3mVFuSEquIbfEP6qRpbBbQkn0Np48YO+24oFb7f1L1Ze0Tn4qJ9u1DWt5/ttrSFflSBvkDVt7+aGk3bGraWgjc+pw/b1z7UwpS21hl7wNJJOnVwc4yP0qv0l0fE6p+quiJ70GK6sIejMAAuLG+VZzp5PjyT936ktTPTMKTbo6HktywV4eXr3BBBSfIGMf8ANQixpC0tOduTb7eQRIkskpU8sJJwDn1bkeCB7VjjnKU3EudKNs06rDZrC/c7Vap7q58yP3gVlKu1pUOcDklWd/Y1ioEG+ybJMLKu1qnkKJVpW6pOkDBPgE5zsNz7VYiwFKv7V5sUxxqCyVCU/PXlISeRnAJPxzxxilCvEYPSo9u7kyXMlEIaDeAoYAGlPufJ9gKrLPirSthY4X26Niz0PGS2ld0vshDmnK20OICR7kqUCSftgVj2unLO5KkutSZ0sxJAwzDALq204Vq2BzvnGB4/ZTIN5TIQ9cXIbLbeR2jLRqIxjGU5A2qheeqmWQ7bOmYn0KHMCQ4HNbrxxxqHI9sftWmJz43LTJNJOls63pqVK6bbeh2yVHYbkuPrkydeVgnAAJABAGxx5GaDuNOMr0PNrbXjJStJSR+hqrOcucZLUK4SZAjnfSSVBOQMgDIGRnjIonNL0kIlrmIlhSUt9wDSrYf1J8GmsTpi+WNqylSp6VMCxfxUgKYCpgUJiICnApwKlioURxUsU+KfFQohilip4p8VCrDnRyJK5zzMCF9VKdSEpVnCWkZ9SiSQMYx8nxRS/uMC2MM3YSLlcbfIQ059MFaGdxloYwCNJwc7n42q/wBAxOzb3HlXMwfqSQoNoHcWM4ThSgcYIVx70dvlolGwIstofDHddSt+QtYLiRq1Hj8yiRznfekXwc5TXfR0cNqCRlJEJ4R3L3YPrJqLnhL6nGgtTABOrKQBkDYacf04ro1N7L0+T07eENJiRUJ7elJaWsrJyrA0pJyrgZJOeAaI229x+n+kV5ZnNsxX3my442tZWrUSTkD554zWRjXmEEWeIVMJbfeVcZ2jGFqOpaUE+cJCU/pQqHFuX2MOVpIhdrndbjf4sTrXW0e3/IjR1I3UvA3Kc48f+qVwtlvtqnUO3mQuKM6YqNISj/m/7CrFjuUORPndRTkfUSgXENoUfSkqCRjHvgn9vmulusHS6n0Sbxcrg3IU7rYbdUEtHSc4ScHWn3348UrNSnmqEq+w4uCj8lZkAZ99WLRAcS1boA3W6vCGkEk61+VE/qTtRNsXFu3fxSNDSbdGX2UyGmwkA7JyDsrfP5vnfeqv4gS41wursy2uEqCi26U7ZHg/aqDd2vf+HWrQlta7coqWkIYJK/VkjI5ANMSxKUVYDe7INw/rrgyIyHn1FY1MKcCdQzv6yfTRlKblHuvfV05HZbYbXpSwhtKUbchfBPznzXC3M9Q3FwQ4kZmOpTHdU4VtNJDWQNSjnOONsZ+Kq3Nxxt5cQ9QCRhH8xSEKCCTnIznfxV41JKmR0duuOnJliEabNuDEtc1RUphtJwyrTkb5322ztQNpCmGW3sZQo6VJzx7f+fFPclocUwhDrrqkNhHqUSNhyM8ZpKStuEUqGVa9k53B3o3Jpqimk1TLXNKmA9ApU+IhMCpioippFULjgVMCmAqVQFsWKfFOBT4qgbI09SxXSOw5JfbZZTqccUEpHyajaXZNhOXLlSbTbEIcIZay0FIVjtqTk77ckYx812b6luVsnNW+Mhcov6SBMcSgpKgCMEcg5B34zjArZOWht+zps1s+mcQ2EF9alAjffWfckgkD4rpHsNngzXUtOodcaS0t8PKCl6UjSDnBI/KT981zHDjOTgu2diOoxsAruNyYtEyNc7a+2zKCu+9DUXEgq9OxwcHjxWVZs1v6hZceXIkd2E92nw6EtF1KRkbpRscbEnPHFbbrq5zbpZG4XTLeIriwkydYRrUDslAJBO4yTxsaz9vm9Oy2W495ul3k3BSNX0zbYSh5WN9OlO4+5HzRvTasJb9GeLcKLHzboz7ERxzuNh3dJPHPnjxQjq2/SLtOT/EgoMISeylv8jYHASK1k6+XN60w4sCW0ewyG3oUptKVgAEbf0kbDHH6ms3G6buV8U6hlqOx2VAurluBtDZPscHV77A/6Vljx8Hyu7DbvRb/AA5tEbqC7ZkrKLfHaLsgrTgOJBxpyfBOxOeM1q771k41fY9ltX0jLKVaDqOGkIxsNgcb48UYsfVSvrExJDcV2II5aJgMrLSF5A3URgJPtWR6p6ItlvlP6LwIz7yXFtx24/8AKCc/lGDnbIphKMl+jPaKF8U7d1ON2y1ORZq2y5IcT6EOtowDvwsZIG3kisPIjvx3VNPtutOpOCh1JSofoa9iTfJJ6O7rjRYiNWhKA6DlHdSpAxkec5OK80vl/k3uHGdntNLnNEpVJAx3EY4UB5B+32q4xUVSJdgh0pYUQlYeQMHWng5HzuPaurQefU2hYdQkbhKgQAP8wB96rIJz3M5996KRmHDodcdJA30g5o0k2gZOkWMYAGeKVOaVOCYTTUxUBXQUIuSAqQFMKkKoBscCnxSFTAqAkQK23RfTfch/xqVK+maye2pOCrSDhXxuRjzsKxmNqMf45uVnjRgxHU/2Wy2cJwlKfB28jHOKDJfHRv46i5/I9AYtzTVrlSYzv08+5naW82hK0pBJSojAzpBzg+TQe9T4r8RUVK0JtaTqdlxt3Gc7gj4Udsnaqf4eXy53rqCa1eIj7Tb0cON9+MpIylW2nUMH82aBfiFJiQ50qXHnSJDrkksuMj0YQjZz1YwfVt7UjljNuMoPr0dOLW0wVd7rGeuEduDJlPMx2QwwlaQNIPpJGBuognf5potlfjNpursmJbkErCfqHiVKbxwhtPvk7k1X6mkRpF3fds7jcFsx9KEqaOQMYwM8HH3807j0XupeiMNICm0tIedBfLSDgKUkE4K8ZwTxWWRVJOT09BqX+vaK8ZuFfJDCH5IiIBKi+RgoCfzYzyduPcirt66yiR0otXTjCGmFOIQX3khSnSCMKWeAMnOP7UR6mNhkWSPaLeiIpKfTFCFBOlZ/qyON9yfvmsNdY7z8lLS47aYscBKUMZKQM77+cnO55zWsIwx1C9B5Jcvk+z1ZyM5fpKbbHLlwcwA844odtpJ2JCeAOcDc1em/hl03Clt3O5zbjJjtNpbUw86pzuK4GSPUckj0jAqn+GsixW6zK/hbmLitpH1gW6Scgqx6ScAc4wPNSvvXqYbz0QOhTukKb9QBzvkAnYcZrbkkqRk4t7Kf4nS7T0/0tFs1tgNwnpGFBpA0qQjga/JJxvnPFeOKUEq0qIHnmr3Utyn3meqXc3e46r8vBwBwP2oeEI7al6tKiMgeCaK0yqo6x1pLp1AAYxgiicKP9M0UhesE5G3FDoSG1vEylLGx3SMlRx6f0zijOMAD4rXEtmOVtKhqVKlW4uE010TXNNTFCYExzUxUBn9faiEu3KtsNMi5u/SlwZZYKNTi/wBNtI+5/ShlJLsqMJTdIqCpCr9pgxrgp4Ll/SrQAQy4g9w58HOnfztXR+zPtOhLa0OJIJCiQjj7mhWSL6YUvHyL0DqdCELWlC1BKVEBSiMgD3p0BHaedcc7aGmyvOM6jwlP6n/qfFcIrheYQ4RjUOKnJN8UR4JxxrM1o9YtM+0Nx3ZaSpb74yh07KUkJCRj/Lxigl+Ys9pscNE8fVKhyi+lEpWVqLhJJxtnBOf+WqNjiSbPZ/42/fI1ojOJJbD7YX3ADnGCRgEjgbke1Z3q2DNmyoQlIQuS433XJYJCFZGVbeN1bDbApXLHhcnLSOjinzqk9jy7/Z7pfUzp8bW8nKUJKspWBxnbfmqEq3oZZjuRlrekzvWmFGRrDZPhONz+1GZK7RBkRYDtui3Bi3xUkh4gBb59RJ233XjHG2/FEYAuP8NmdSQYdvakSmf5LocCCy2AcpCMYydtx/0rGWFySaejeOSKtNbKkDprp+G9Gj9RnF3CC40iO+dWrc9tQA3OBx8GsxLUGYpZaQ80+8cOocBSoqB/IUnGN9txzjNF1wX7PamepYtwUbw4wHS6+2FJYS4N8A5OoJP5v7VkXFTIFzcU5KakuJeKu6Fa0rV/myR7n+1VkwpxTvopPZ3tVjuEm7Oqt8lGhAy64FaMA7YHvwcD48VRuNuVH1uT9ZcWtSUp7qVrRhWxUATjIzsfvxg0b6VmPsuXJlxIQCCsuLPp9GRj5JJI280Rg21262R7tzrS+t59a/pHU6XWl6QkK188AYHG1bwkm6fYMtKzAJJWrzpGwBPFQKB6D5AxRqawu2OsMSywlSGzuEqDidyfUCBn2yM8VXbW0+QQkEJyDqHOfFSTcWSG9nK3Nlb6lqyRkEUVPmuQS0mQhLSdKg1lYHGc11NNYNwsWzP5EaVI0q2MQkK7x2XZDyGWUFbizpSlIySTXAVtPwwbSm6zJ7yMsxYxz75UfA87JP71nJ0jKMeTSO9rtbkBEmRCtapi46AhMoOJAW4CdegKPjYAj981hL11ZLmzEPBKWeyVaW1oCyDwT6hsfnbFaPp7q6fJj9RJwhMGCkvxgoFOnUSe3n53I9vsa8+cW/OW7Ik98NBa8KCdSUqUckA44yaVSvbOlGKiqidGLw6md33W21oUktr7o1gpPn4I8EVoumGrs9eoqof/AMgFhSW21L1hGR+b1e3v8msquBISpnQkSG3iEI7GVFSvbHOf0r2bo/p9PTlgUiSt1q7Sm+68Er0uMIJ2SAOPy7nyc+1XpIlSb0zEdSW+Rb3mYcpDTDbjmR2R6FE+BjHGfI80k4SkJGABxU7rObud6kPpQdLRKRq/zA7kDgfFcs0eGFW/sX/kPJeVxh6QZsksOvdia+yhtDStEiQ13QwAnBASeQR42HmuHU13kzExwWR9cl9a9DAKgpBJwQORlODjkV36TQh26FLsp2OjtkntYyvBG2T496v2NDlvmypDKlKeW66H5MgdtptCTkYc5JOU7Aed+KxzxlKdJa9h+LNqFsCwoZltpizi42qSpL5tinA0S2n8zrp5GwKQMgnnHFaGVJZulhduc2Z9BZ9Cka2sF1WklOhCMYG4wM/psc1j+pupf8RSmoZi6ew4T3e5qUr3AUP6TQGa5o/3NRUQdynJwnyPjPFZpqLUEMu5NyYRF2aXYm7PE+qc1rWEmTp1BvchPp28ccb/ABQZ5SY8ZayjU/nABwAn/v8A+e9cVlOQtIGBknVsKqrccfKVOlCk5/IOBRuPJ2VdBq3vOC1KK1AqUop2OeN/03NanqSEw1ZLShElDkBtTS5EhiPocS2SCVIIO+xxnzzWedDEHpCM2mM0ZE5xTq3CMqCQcAA+P/dFGFP2/pm320arhLnAlphCd0JUfSke/OfjPsKwxZFGTa9ukHPC3V+itINlmWC6lIcclrmhMAPkqW20E7DV53Uc0AahLjxO7HfbWrOlaVggpIHv71vbj0hcFNGTdXoVoabbHaYcc1nITsMJJ/15oDKRc7rY02+2sPS7bAWpSnMJSrWtSlercZVudk+K1x8pptgNpOkAre6X1rcV7ce3Gf71cNCYilsSDrQpGk6VtqBBT96K+Oc0/ieqFMqd2NSpiaVaGQRFbroZlv8Ahz6S9jvJW47g7tpQNKQPYkqP6CsIDW6/DuOiWlURTeQ46pbqgcEISlI5x7q4pTy1N4modl+NX5NlO8x4KOrrNbZaEqs7+ooYJAQHFoOCR8rA/WgNqs92XcLk3bwpVubdUCha8tDJORucJOPP25r0SdEtUfq1xyHHdXdHI+hKHHMNJb4UobbbYB/sN96HVoioYZalSnVsH+THhMIKUE+BhPqO23zWOJOlFvY7kdK0VPw5tMXp9TtwkJbfdWA3Eezskb6z78+nI5A22NCrxfJLNyusqTLaduT6hGaQySEts7EDB8k8/b5pSZiOmbMIkcPyZCFBTqZKwExtW4aTjckDPk71k/rk3i8uSXGQgpTske4O2T55o6blRUmox5F9lAbScnUtRytXua6ZqOabNNpUcltyds6IcU2sLQopUOCDxVeRHTIUourdUFHUU9xWkn3xnGeP2rpmmzVOKfYUZSitMrJgx0HIQdvc1RuUdLS0FkBBWTqWTv8A3oqTVK5RPq0J3GUnhXBrPJjTWjfFlfJcmB7TBTdXEoNxajoSoBwvhWwPGMDBz8kVOdZpcVpmXHYddivOFpl7T6HlpOCAfvx/+GjSGn7fZUwmHGVPOzEvBlK0ryQkaQsfccHxW5d6veR061CuNujzZK1pShiKUpbSpJTpwNiDncY2zwaWeWEXTdM6EbfRkLt0tfFf7qw0Jyrcw2h/6cAdonOE4JycYxnHir9htsvqLriDFirkQW4CErecCQFsNpTjG4IyScDnyfFWGrdep/U9wbbiI+plMFzurk+htsHcHScatxjY4wcc1xYlrsdpuMMKuWtS9Ex5qUEspWBg49J8fYkVleNcZrYblPcWUZzFpk2eW7Mv064XVx9TUaK1/QkLwFKwPUpQGwHOrijnUdpX0D05DfdujkiTcJbZejPBKEI/lnKhjfIwkZJP2rNRrPNlWs3O1YYS0vU1KLhQsqG5KCACfPG3jNenxLhZMLetThushpj+ZJJ77qkfJP5QccbCtI54zT/QDhJUecqg3bqcFdltLryFpUwZKkhLfIzlWfGB9qDIhS4TXaltqSptxbZURlJKTg4P3r1b+K3BNhH8AVEQw8pThAb3QVHKgMHAOSTxWRRcrA5cnen3mpq2FuENOdwlS3iTqcUkbgE8AZxyaLxfJxZL4voHPgyJLRlTSq5d4X0E9yOletCd0nyQaVPKViTTTolzW56BuJg298tx3H3FvhpCGWytZyBufZI2/esJqredFxL0LP3bawWWVyQ8uQpQy6lGPQkeckEe2azyy4wbJgVzQQu137d+ehWZC51zdPYUgkBLQSo5APydyTtsP1CXK8PWaE9JUESb6AUOrawtEEZI0Jxys4P+nvlrheZ7InfR2CUgt6vqHEwikA+crI5z81g5P1aYTYdlMlCll/s5IKCoDYnHOPHg5+a5+HJLJucaOnkgo+7LN9aXFUhiRKcdmHDjzeQUtrI3GeSrfBPFcLI2R3HFIUn+kZHtVWSla7ittMhMk5A7yQcL+cf+cUaQNCEpG4SNOabxq3Yl5E6jX2dM0s1DNPqpkRolmmzUSabNQhInNRJ8U2abkgbb+5qF0amy2pN46fDduYjJuyJJQX3R/wDWQCckb4G9WeorXbulpLc9hDikBoo16irS5tlRHjIyPb7VUF0gdICQ0y+Ji+2V/UpyhtToGO2lW4Iwo/qPGa4/4jT1JCXmPJYSv0srU2e0VjH9fHv+w23rneVijKMpUdXx5uKX2G+jXVxoEu6Su4py4obEcFBCUp9RwFeScp/Xagtr6V6ilom61suwWphemQ+4SXyedGBvkAc4zxRXp9i93txiEZCo0C3q0yFkEqb07nCjsVE8AZxvnG2XEd+59TPOdL3AWtmOppt4qJWh8ajyM87HeqxxisaXr/gUpScr9ljqe1sRGoxvVwDDOgFUNgAK0+Eg+Bgb4H60Xg3GN0xbYMtmJ2rO8kd2MxHwY+rdKyeT8g5O+fG5LrITJFqkv28sIdaQSFOJyVI8gbefuK84vc7qO4dM2e4MOsvRkNCQlLatTiNyPUDudJSQcZxVePgxwVw6JkySn/kbvrS9WaHYnpLKuxPfbJipMdSC8vGwIIGR/pzWX6KisLt1zf6ndjfV94OMNqKf5Q07nUNxnOCM/wBP3onavxD6a6osrsTqpDMZQTlwOZLbn/EhQ3B9vI8Gs7FvdknF+H3FOwlLUEOLQO4zknBxn1oIxkf2Bqs6/FP8kIrfZUJWuLZGTfehFlSItslvvLUFOl4qWUEDGkKUo7edtvNKsPeYjNpmKVGUlxhaiAEnYH4J8e1Km8c4yimmZyjKy8CeRXr/AEA1b4/ScaTcJSCU616XHsIaGokbZ9sH9a8eFew9Nw4R6Ks816FHffZZUpsvN6glRUckDjOw35rTLtC2FfIzHWN9/wAUQDC6bjXGSzHdPfW00tSQnfIKsEHI3A+1Zb8TLHEs0qC7blKMd9lKWwV6jlIAJJ+dj981rOqr9cYXTCJEZ8IVKkrC0pQAlI42x9hzmvNVNmXbkzH3XVLbk9pKSrKcKBJOPfI8UulY3dHa2ReyO8shTihsQMYFX81AbYA4ApU5FJKjnTbk7ZPNPmoUqsGiWabNRpGoSh812gsvSZ0dmM33HlupShGMgnPke3vVc1pfw5WpHVDeg4KmXEk+QMZ2/aoWuzTy+kJtvu73VLi/4i4wVKNvQ13AcJO433V7AD9ztV+x9Q2zrC3PsR2yyw20lTyUD0o15wn21ZB25yKh+JV2k9K2BbNk0sd7XqWcqUCoHJBJ5rK/ghMdahy4yAnSqZqUrG5JbPPv+X+5pNwSR0YsMdWXC/MtWyy2CCTGnK7AeUnKgQPUtePjJPGcGtFbbHbLSzZ7aZpluOKUpLrhSVOkDJIx/TtsOBmsn1v1JPiyFtRuy0pKVqS6lHrSQDuDn5rRWa7uR+j7bJjRYrK1RUqw22QATucb55ydz5NU4wcOLQTTTOP4qz4iLDJaYuKo1wb2S02d1jHBHtjzXiLVsvCLYm7LCmIcZOGHFr06iVZIbz8kk42+9aG6T3rnar4qYltbkd1otOafUkLJ1Jz7fFd5y1f7MLa0MBslw6QNs91e9Rz41+ylGwN08yu5tXdTSWC8Ifde7h06gFD8o8KOfjiqM20TbRb7dPfU0Ey2g8hDa8rbSrdOr7gg/wDaq8KfKjoEVh5SGnl6FAeytj/0/YV6H1f0zb4vRFleQX1PlLaS6twkkEgYxxgZ22o27VFJVKzzkqVLVqkyMJx6cmlRHrSyx7DPRFiPPuNqSFZeKSc/oBSqLWgnG/Z//9k="/>
          <p:cNvSpPr>
            <a:spLocks noChangeAspect="1" noChangeArrowheads="1"/>
          </p:cNvSpPr>
          <p:nvPr/>
        </p:nvSpPr>
        <p:spPr bwMode="auto">
          <a:xfrm>
            <a:off x="0" y="-641350"/>
            <a:ext cx="1409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>
              <a:latin typeface="Calibri" pitchFamily="34" charset="0"/>
            </a:endParaRPr>
          </a:p>
        </p:txBody>
      </p:sp>
      <p:sp>
        <p:nvSpPr>
          <p:cNvPr id="5127" name="AutoShape 6" descr="data:image/jpeg;base64,/9j/4AAQSkZJRgABAQAAAQABAAD/2wBDAAkGBwgHBgkIBwgKCgkLDRYPDQwMDRsUFRAWIB0iIiAdHx8kKDQsJCYxJx8fLT0tMTU3Ojo6Iys/RD84QzQ5Ojf/2wBDAQoKCg0MDRoPDxo3JR8lNzc3Nzc3Nzc3Nzc3Nzc3Nzc3Nzc3Nzc3Nzc3Nzc3Nzc3Nzc3Nzc3Nzc3Nzc3Nzc3Nzf/wAARCACcAKYDASIAAhEBAxEB/8QAGwAAAQUBAQAAAAAAAAAAAAAABQABAgQGAwf/xAA7EAABAwMDAwMCBAQDCAMAAAABAgMEAAUREiExBhNBIlFhFHEHMoGRFSNCoRZSsRckYoLB0fDxJUPh/8QAGQEAAgMBAAAAAAAAAAAAAAAAAgQAAQMF/8QAJhEAAgICAgICAgIDAAAAAAAAAAECEQMhEjEEQSJRE2EFcTJSsf/aAAwDAQACEQMRAD8AxeKcCnpwKOxWxsU4FSxTgVAbI4pYqeKWKolkdNLTU8UsVCrOeKbFdMVNlh2Q8hlhpbjqzhKEJJKj7ACoXZwxRGwWSVfrizCiYQXCcurzpTgZP6/FG19JSYsgpciyJCYsdK5SkABCXlZIaB5JAKc4960f+LI8aRboNoiKcZIS2GWh6m87cDbI5rGedRdDOPA5bZlb10TNs0xLU6dBbZcSVJkLK0pIHjGn8x9hmnuXRy7fHDipff0AKdUhrQhIPG6iMk/atL1cqWp1h+BODdzhnUlDp1J7Z/NqGCQP+Ib7c01huQjTZKZMuJNfCQ7PdQhIixAP8m2VqOcAnnHgUDyykjRYYowdwFuiSDHbgyHFZwC84oEkc4SAK1dp6PYuFhZnIcixnyFF5lxpbriRk+CfSrHjH61YT1Zcr/1GG4D6o1qioK3ikDUU8AA4yFEkDbG2fig/UF9usvqmEm3qfcWCAUNqOlAUdIyOBzyaVanFOm2/2zZqL9JFif0NEXBTKtN0DqVAkd5ONWPsPT/esjJtsiO0HFlkjGSlDoUpP3Ardw4UmC92ZMyMuEtZ7qGnFBQPuklOPArJ2qNbbzeF2lt5xmU6hQalOLSUBaQSQpON8nb9fNaQ8jLS0BLDD0A6Vd5jampDra2CwW1lBRnO42Jz8nf/AErjXQjJSVijVMalSpVZRbxUgKQFTAoTKxsUgKkBT4qFDYpYqWKfFQlkQKWKnilioVZzxW26Ltn8Ml2u6Sk4lSHyIza16Upa0K1OK2J3TnSPJx71nunYSZ95jMONdxnUVOpJwNAGTk+K0cex3a4XaFcLwGoFsjalMM90anQBgaQOB+XfPHFKZs7WRY4f2/0hvx8UZJzk/wCjS3pa7s8W3JkpmEuUkFhloAK0oJJKz42Tx5I85wPSOnLVJLUYNwZrTYdbWkKyoZxuVH1A+2ftjGRWm3mVFuSEquIbfEP6qRpbBbQkn0Np48YO+24oFb7f1L1Ze0Tn4qJ9u1DWt5/ttrSFflSBvkDVt7+aGk3bGraWgjc+pw/b1z7UwpS21hl7wNJJOnVwc4yP0qv0l0fE6p+quiJ70GK6sIejMAAuLG+VZzp5PjyT936ktTPTMKTbo6HktywV4eXr3BBBSfIGMf8ANQixpC0tOduTb7eQRIkskpU8sJJwDn1bkeCB7VjjnKU3EudKNs06rDZrC/c7Vap7q58yP3gVlKu1pUOcDklWd/Y1ioEG+ybJMLKu1qnkKJVpW6pOkDBPgE5zsNz7VYiwFKv7V5sUxxqCyVCU/PXlISeRnAJPxzxxilCvEYPSo9u7kyXMlEIaDeAoYAGlPufJ9gKrLPirSthY4X26Niz0PGS2ld0vshDmnK20OICR7kqUCSftgVj2unLO5KkutSZ0sxJAwzDALq204Vq2BzvnGB4/ZTIN5TIQ9cXIbLbeR2jLRqIxjGU5A2qheeqmWQ7bOmYn0KHMCQ4HNbrxxxqHI9sftWmJz43LTJNJOls63pqVK6bbeh2yVHYbkuPrkydeVgnAAJABAGxx5GaDuNOMr0PNrbXjJStJSR+hqrOcucZLUK4SZAjnfSSVBOQMgDIGRnjIonNL0kIlrmIlhSUt9wDSrYf1J8GmsTpi+WNqylSp6VMCxfxUgKYCpgUJiICnApwKlioURxUsU+KfFQohilip4p8VCrDnRyJK5zzMCF9VKdSEpVnCWkZ9SiSQMYx8nxRS/uMC2MM3YSLlcbfIQ059MFaGdxloYwCNJwc7n42q/wBAxOzb3HlXMwfqSQoNoHcWM4ThSgcYIVx70dvlolGwIstofDHddSt+QtYLiRq1Hj8yiRznfekXwc5TXfR0cNqCRlJEJ4R3L3YPrJqLnhL6nGgtTABOrKQBkDYacf04ro1N7L0+T07eENJiRUJ7elJaWsrJyrA0pJyrgZJOeAaI229x+n+kV5ZnNsxX3my442tZWrUSTkD554zWRjXmEEWeIVMJbfeVcZ2jGFqOpaUE+cJCU/pQqHFuX2MOVpIhdrndbjf4sTrXW0e3/IjR1I3UvA3Kc48f+qVwtlvtqnUO3mQuKM6YqNISj/m/7CrFjuUORPndRTkfUSgXENoUfSkqCRjHvgn9vmulusHS6n0Sbxcrg3IU7rYbdUEtHSc4ScHWn3348UrNSnmqEq+w4uCj8lZkAZ99WLRAcS1boA3W6vCGkEk61+VE/qTtRNsXFu3fxSNDSbdGX2UyGmwkA7JyDsrfP5vnfeqv4gS41wursy2uEqCi26U7ZHg/aqDd2vf+HWrQlta7coqWkIYJK/VkjI5ANMSxKUVYDe7INw/rrgyIyHn1FY1MKcCdQzv6yfTRlKblHuvfV05HZbYbXpSwhtKUbchfBPznzXC3M9Q3FwQ4kZmOpTHdU4VtNJDWQNSjnOONsZ+Kq3Nxxt5cQ9QCRhH8xSEKCCTnIznfxV41JKmR0duuOnJliEabNuDEtc1RUphtJwyrTkb5322ztQNpCmGW3sZQo6VJzx7f+fFPclocUwhDrrqkNhHqUSNhyM8ZpKStuEUqGVa9k53B3o3Jpqimk1TLXNKmA9ApU+IhMCpioippFULjgVMCmAqVQFsWKfFOBT4qgbI09SxXSOw5JfbZZTqccUEpHyajaXZNhOXLlSbTbEIcIZay0FIVjtqTk77ckYx812b6luVsnNW+Mhcov6SBMcSgpKgCMEcg5B34zjArZOWht+zps1s+mcQ2EF9alAjffWfckgkD4rpHsNngzXUtOodcaS0t8PKCl6UjSDnBI/KT981zHDjOTgu2diOoxsAruNyYtEyNc7a+2zKCu+9DUXEgq9OxwcHjxWVZs1v6hZceXIkd2E92nw6EtF1KRkbpRscbEnPHFbbrq5zbpZG4XTLeIriwkydYRrUDslAJBO4yTxsaz9vm9Oy2W495ul3k3BSNX0zbYSh5WN9OlO4+5HzRvTasJb9GeLcKLHzboz7ERxzuNh3dJPHPnjxQjq2/SLtOT/EgoMISeylv8jYHASK1k6+XN60w4sCW0ewyG3oUptKVgAEbf0kbDHH6ms3G6buV8U6hlqOx2VAurluBtDZPscHV77A/6Vljx8Hyu7DbvRb/AA5tEbqC7ZkrKLfHaLsgrTgOJBxpyfBOxOeM1q771k41fY9ltX0jLKVaDqOGkIxsNgcb48UYsfVSvrExJDcV2II5aJgMrLSF5A3URgJPtWR6p6ItlvlP6LwIz7yXFtx24/8AKCc/lGDnbIphKMl+jPaKF8U7d1ON2y1ORZq2y5IcT6EOtowDvwsZIG3kisPIjvx3VNPtutOpOCh1JSofoa9iTfJJ6O7rjRYiNWhKA6DlHdSpAxkec5OK80vl/k3uHGdntNLnNEpVJAx3EY4UB5B+32q4xUVSJdgh0pYUQlYeQMHWng5HzuPaurQefU2hYdQkbhKgQAP8wB96rIJz3M5996KRmHDodcdJA30g5o0k2gZOkWMYAGeKVOaVOCYTTUxUBXQUIuSAqQFMKkKoBscCnxSFTAqAkQK23RfTfch/xqVK+maye2pOCrSDhXxuRjzsKxmNqMf45uVnjRgxHU/2Wy2cJwlKfB28jHOKDJfHRv46i5/I9AYtzTVrlSYzv08+5naW82hK0pBJSojAzpBzg+TQe9T4r8RUVK0JtaTqdlxt3Gc7gj4Udsnaqf4eXy53rqCa1eIj7Tb0cON9+MpIylW2nUMH82aBfiFJiQ50qXHnSJDrkksuMj0YQjZz1YwfVt7UjljNuMoPr0dOLW0wVd7rGeuEduDJlPMx2QwwlaQNIPpJGBuognf5potlfjNpursmJbkErCfqHiVKbxwhtPvk7k1X6mkRpF3fds7jcFsx9KEqaOQMYwM8HH3807j0XupeiMNICm0tIedBfLSDgKUkE4K8ZwTxWWRVJOT09BqX+vaK8ZuFfJDCH5IiIBKi+RgoCfzYzyduPcirt66yiR0otXTjCGmFOIQX3khSnSCMKWeAMnOP7UR6mNhkWSPaLeiIpKfTFCFBOlZ/qyON9yfvmsNdY7z8lLS47aYscBKUMZKQM77+cnO55zWsIwx1C9B5Jcvk+z1ZyM5fpKbbHLlwcwA844odtpJ2JCeAOcDc1em/hl03Clt3O5zbjJjtNpbUw86pzuK4GSPUckj0jAqn+GsixW6zK/hbmLitpH1gW6Scgqx6ScAc4wPNSvvXqYbz0QOhTukKb9QBzvkAnYcZrbkkqRk4t7Kf4nS7T0/0tFs1tgNwnpGFBpA0qQjga/JJxvnPFeOKUEq0qIHnmr3Utyn3meqXc3e46r8vBwBwP2oeEI7al6tKiMgeCaK0yqo6x1pLp1AAYxgiicKP9M0UhesE5G3FDoSG1vEylLGx3SMlRx6f0zijOMAD4rXEtmOVtKhqVKlW4uE010TXNNTFCYExzUxUBn9faiEu3KtsNMi5u/SlwZZYKNTi/wBNtI+5/ShlJLsqMJTdIqCpCr9pgxrgp4Ll/SrQAQy4g9w58HOnfztXR+zPtOhLa0OJIJCiQjj7mhWSL6YUvHyL0DqdCELWlC1BKVEBSiMgD3p0BHaedcc7aGmyvOM6jwlP6n/qfFcIrheYQ4RjUOKnJN8UR4JxxrM1o9YtM+0Nx3ZaSpb74yh07KUkJCRj/Lxigl+Ys9pscNE8fVKhyi+lEpWVqLhJJxtnBOf+WqNjiSbPZ/42/fI1ojOJJbD7YX3ADnGCRgEjgbke1Z3q2DNmyoQlIQuS433XJYJCFZGVbeN1bDbApXLHhcnLSOjinzqk9jy7/Z7pfUzp8bW8nKUJKspWBxnbfmqEq3oZZjuRlrekzvWmFGRrDZPhONz+1GZK7RBkRYDtui3Bi3xUkh4gBb59RJ233XjHG2/FEYAuP8NmdSQYdvakSmf5LocCCy2AcpCMYydtx/0rGWFySaejeOSKtNbKkDprp+G9Gj9RnF3CC40iO+dWrc9tQA3OBx8GsxLUGYpZaQ80+8cOocBSoqB/IUnGN9txzjNF1wX7PamepYtwUbw4wHS6+2FJYS4N8A5OoJP5v7VkXFTIFzcU5KakuJeKu6Fa0rV/myR7n+1VkwpxTvopPZ3tVjuEm7Oqt8lGhAy64FaMA7YHvwcD48VRuNuVH1uT9ZcWtSUp7qVrRhWxUATjIzsfvxg0b6VmPsuXJlxIQCCsuLPp9GRj5JJI280Rg21262R7tzrS+t59a/pHU6XWl6QkK188AYHG1bwkm6fYMtKzAJJWrzpGwBPFQKB6D5AxRqawu2OsMSywlSGzuEqDidyfUCBn2yM8VXbW0+QQkEJyDqHOfFSTcWSG9nK3Nlb6lqyRkEUVPmuQS0mQhLSdKg1lYHGc11NNYNwsWzP5EaVI0q2MQkK7x2XZDyGWUFbizpSlIySTXAVtPwwbSm6zJ7yMsxYxz75UfA87JP71nJ0jKMeTSO9rtbkBEmRCtapi46AhMoOJAW4CdegKPjYAj981hL11ZLmzEPBKWeyVaW1oCyDwT6hsfnbFaPp7q6fJj9RJwhMGCkvxgoFOnUSe3n53I9vsa8+cW/OW7Ik98NBa8KCdSUqUckA44yaVSvbOlGKiqidGLw6md33W21oUktr7o1gpPn4I8EVoumGrs9eoqof/AMgFhSW21L1hGR+b1e3v8msquBISpnQkSG3iEI7GVFSvbHOf0r2bo/p9PTlgUiSt1q7Sm+68Er0uMIJ2SAOPy7nyc+1XpIlSb0zEdSW+Rb3mYcpDTDbjmR2R6FE+BjHGfI80k4SkJGABxU7rObud6kPpQdLRKRq/zA7kDgfFcs0eGFW/sX/kPJeVxh6QZsksOvdia+yhtDStEiQ13QwAnBASeQR42HmuHU13kzExwWR9cl9a9DAKgpBJwQORlODjkV36TQh26FLsp2OjtkntYyvBG2T496v2NDlvmypDKlKeW66H5MgdtptCTkYc5JOU7Aed+KxzxlKdJa9h+LNqFsCwoZltpizi42qSpL5tinA0S2n8zrp5GwKQMgnnHFaGVJZulhduc2Z9BZ9Cka2sF1WklOhCMYG4wM/psc1j+pupf8RSmoZi6ew4T3e5qUr3AUP6TQGa5o/3NRUQdynJwnyPjPFZpqLUEMu5NyYRF2aXYm7PE+qc1rWEmTp1BvchPp28ccb/ABQZ5SY8ZayjU/nABwAn/v8A+e9cVlOQtIGBknVsKqrccfKVOlCk5/IOBRuPJ2VdBq3vOC1KK1AqUop2OeN/03NanqSEw1ZLShElDkBtTS5EhiPocS2SCVIIO+xxnzzWedDEHpCM2mM0ZE5xTq3CMqCQcAA+P/dFGFP2/pm320arhLnAlphCd0JUfSke/OfjPsKwxZFGTa9ukHPC3V+itINlmWC6lIcclrmhMAPkqW20E7DV53Uc0AahLjxO7HfbWrOlaVggpIHv71vbj0hcFNGTdXoVoabbHaYcc1nITsMJJ/15oDKRc7rY02+2sPS7bAWpSnMJSrWtSlercZVudk+K1x8pptgNpOkAre6X1rcV7ce3Gf71cNCYilsSDrQpGk6VtqBBT96K+Oc0/ieqFMqd2NSpiaVaGQRFbroZlv8Ahz6S9jvJW47g7tpQNKQPYkqP6CsIDW6/DuOiWlURTeQ46pbqgcEISlI5x7q4pTy1N4modl+NX5NlO8x4KOrrNbZaEqs7+ooYJAQHFoOCR8rA/WgNqs92XcLk3bwpVubdUCha8tDJORucJOPP25r0SdEtUfq1xyHHdXdHI+hKHHMNJb4UobbbYB/sN96HVoioYZalSnVsH+THhMIKUE+BhPqO23zWOJOlFvY7kdK0VPw5tMXp9TtwkJbfdWA3Eezskb6z78+nI5A22NCrxfJLNyusqTLaduT6hGaQySEts7EDB8k8/b5pSZiOmbMIkcPyZCFBTqZKwExtW4aTjckDPk71k/rk3i8uSXGQgpTske4O2T55o6blRUmox5F9lAbScnUtRytXua6ZqOabNNpUcltyds6IcU2sLQopUOCDxVeRHTIUourdUFHUU9xWkn3xnGeP2rpmmzVOKfYUZSitMrJgx0HIQdvc1RuUdLS0FkBBWTqWTv8A3oqTVK5RPq0J3GUnhXBrPJjTWjfFlfJcmB7TBTdXEoNxajoSoBwvhWwPGMDBz8kVOdZpcVpmXHYddivOFpl7T6HlpOCAfvx/+GjSGn7fZUwmHGVPOzEvBlK0ryQkaQsfccHxW5d6veR061CuNujzZK1pShiKUpbSpJTpwNiDncY2zwaWeWEXTdM6EbfRkLt0tfFf7qw0Jyrcw2h/6cAdonOE4JycYxnHir9htsvqLriDFirkQW4CErecCQFsNpTjG4IyScDnyfFWGrdep/U9wbbiI+plMFzurk+htsHcHScatxjY4wcc1xYlrsdpuMMKuWtS9Ex5qUEspWBg49J8fYkVleNcZrYblPcWUZzFpk2eW7Mv064XVx9TUaK1/QkLwFKwPUpQGwHOrijnUdpX0D05DfdujkiTcJbZejPBKEI/lnKhjfIwkZJP2rNRrPNlWs3O1YYS0vU1KLhQsqG5KCACfPG3jNenxLhZMLetThushpj+ZJJ77qkfJP5QccbCtI54zT/QDhJUecqg3bqcFdltLryFpUwZKkhLfIzlWfGB9qDIhS4TXaltqSptxbZURlJKTg4P3r1b+K3BNhH8AVEQw8pThAb3QVHKgMHAOSTxWRRcrA5cnen3mpq2FuENOdwlS3iTqcUkbgE8AZxyaLxfJxZL4voHPgyJLRlTSq5d4X0E9yOletCd0nyQaVPKViTTTolzW56BuJg298tx3H3FvhpCGWytZyBufZI2/esJqredFxL0LP3bawWWVyQ8uQpQy6lGPQkeckEe2azyy4wbJgVzQQu137d+ehWZC51zdPYUgkBLQSo5APydyTtsP1CXK8PWaE9JUESb6AUOrawtEEZI0Jxys4P+nvlrheZ7InfR2CUgt6vqHEwikA+crI5z81g5P1aYTYdlMlCll/s5IKCoDYnHOPHg5+a5+HJLJucaOnkgo+7LN9aXFUhiRKcdmHDjzeQUtrI3GeSrfBPFcLI2R3HFIUn+kZHtVWSla7ittMhMk5A7yQcL+cf+cUaQNCEpG4SNOabxq3Yl5E6jX2dM0s1DNPqpkRolmmzUSabNQhInNRJ8U2abkgbb+5qF0amy2pN46fDduYjJuyJJQX3R/wDWQCckb4G9WeorXbulpLc9hDikBoo16irS5tlRHjIyPb7VUF0gdICQ0y+Ji+2V/UpyhtToGO2lW4Iwo/qPGa4/4jT1JCXmPJYSv0srU2e0VjH9fHv+w23rneVijKMpUdXx5uKX2G+jXVxoEu6Su4py4obEcFBCUp9RwFeScp/Xagtr6V6ilom61suwWphemQ+4SXyedGBvkAc4zxRXp9i93txiEZCo0C3q0yFkEqb07nCjsVE8AZxvnG2XEd+59TPOdL3AWtmOppt4qJWh8ajyM87HeqxxisaXr/gUpScr9ljqe1sRGoxvVwDDOgFUNgAK0+Eg+Bgb4H60Xg3GN0xbYMtmJ2rO8kd2MxHwY+rdKyeT8g5O+fG5LrITJFqkv28sIdaQSFOJyVI8gbefuK84vc7qO4dM2e4MOsvRkNCQlLatTiNyPUDudJSQcZxVePgxwVw6JkySn/kbvrS9WaHYnpLKuxPfbJipMdSC8vGwIIGR/pzWX6KisLt1zf6ndjfV94OMNqKf5Q07nUNxnOCM/wBP3onavxD6a6osrsTqpDMZQTlwOZLbn/EhQ3B9vI8Gs7FvdknF+H3FOwlLUEOLQO4zknBxn1oIxkf2Bqs6/FP8kIrfZUJWuLZGTfehFlSItslvvLUFOl4qWUEDGkKUo7edtvNKsPeYjNpmKVGUlxhaiAEnYH4J8e1Km8c4yimmZyjKy8CeRXr/AEA1b4/ScaTcJSCU616XHsIaGokbZ9sH9a8eFew9Nw4R6Ks816FHffZZUpsvN6glRUckDjOw35rTLtC2FfIzHWN9/wAUQDC6bjXGSzHdPfW00tSQnfIKsEHI3A+1Zb8TLHEs0qC7blKMd9lKWwV6jlIAJJ+dj981rOqr9cYXTCJEZ8IVKkrC0pQAlI42x9hzmvNVNmXbkzH3XVLbk9pKSrKcKBJOPfI8UulY3dHa2ReyO8shTihsQMYFX81AbYA4ApU5FJKjnTbk7ZPNPmoUqsGiWabNRpGoSh812gsvSZ0dmM33HlupShGMgnPke3vVc1pfw5WpHVDeg4KmXEk+QMZ2/aoWuzTy+kJtvu73VLi/4i4wVKNvQ13AcJO433V7AD9ztV+x9Q2zrC3PsR2yyw20lTyUD0o15wn21ZB25yKh+JV2k9K2BbNk0sd7XqWcqUCoHJBJ5rK/ghMdahy4yAnSqZqUrG5JbPPv+X+5pNwSR0YsMdWXC/MtWyy2CCTGnK7AeUnKgQPUtePjJPGcGtFbbHbLSzZ7aZpluOKUpLrhSVOkDJIx/TtsOBmsn1v1JPiyFtRuy0pKVqS6lHrSQDuDn5rRWa7uR+j7bJjRYrK1RUqw22QATucb55ydz5NU4wcOLQTTTOP4qz4iLDJaYuKo1wb2S02d1jHBHtjzXiLVsvCLYm7LCmIcZOGHFr06iVZIbz8kk42+9aG6T3rnar4qYltbkd1otOafUkLJ1Jz7fFd5y1f7MLa0MBslw6QNs91e9Rz41+ylGwN08yu5tXdTSWC8Ifde7h06gFD8o8KOfjiqM20TbRb7dPfU0Ey2g8hDa8rbSrdOr7gg/wDaq8KfKjoEVh5SGnl6FAeytj/0/YV6H1f0zb4vRFleQX1PlLaS6twkkEgYxxgZ22o27VFJVKzzkqVLVqkyMJx6cmlRHrSyx7DPRFiPPuNqSFZeKSc/oBSqLWgnG/Z//9k="/>
          <p:cNvSpPr>
            <a:spLocks noChangeAspect="1" noChangeArrowheads="1"/>
          </p:cNvSpPr>
          <p:nvPr/>
        </p:nvSpPr>
        <p:spPr bwMode="auto">
          <a:xfrm>
            <a:off x="0" y="-641350"/>
            <a:ext cx="14097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>
              <a:latin typeface="Calibri" pitchFamily="34" charset="0"/>
            </a:endParaRPr>
          </a:p>
        </p:txBody>
      </p:sp>
      <p:pic>
        <p:nvPicPr>
          <p:cNvPr id="5129" name="Picture 2" descr="http://t3.gstatic.com/images?q=tbn:ANd9GcQMGc2Fj4v_1RxQlPQWPPjwk-i-6PJD_WlqPFb76TjgOWu6MQh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9875" y="188640"/>
            <a:ext cx="25241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11 Diagrama"/>
          <p:cNvGraphicFramePr/>
          <p:nvPr/>
        </p:nvGraphicFramePr>
        <p:xfrm>
          <a:off x="2051720" y="4169344"/>
          <a:ext cx="5544616" cy="1923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77846" y="49193"/>
            <a:ext cx="9080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_tradnl" altLang="de-DE" sz="2300" b="1" dirty="0" smtClean="0">
                <a:solidFill>
                  <a:srgbClr val="4D7BAD"/>
                </a:solidFill>
                <a:latin typeface="Myriad Pro"/>
              </a:rPr>
              <a:t>Publicación del Mapa de demanda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16024" y="-747464"/>
            <a:ext cx="867645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endParaRPr lang="es-ES_tradnl" sz="1600" dirty="0" smtClean="0"/>
          </a:p>
          <a:p>
            <a:pPr algn="just"/>
            <a:r>
              <a:rPr lang="es-ES_tradnl" b="1" dirty="0" smtClean="0"/>
              <a:t>El Mapa de Demanda Temprana es un instrumento novedoso que permite anticipar al mercado las necesidades de la administración y por tanto facilitar </a:t>
            </a:r>
            <a:r>
              <a:rPr lang="es-ES_tradnl" b="1" dirty="0" err="1" smtClean="0"/>
              <a:t>informacion</a:t>
            </a:r>
            <a:r>
              <a:rPr lang="es-ES_tradnl" b="1" dirty="0" smtClean="0"/>
              <a:t> valiosa a las empresas para que orienten sus iniciativas en </a:t>
            </a:r>
            <a:r>
              <a:rPr lang="es-ES_tradnl" b="1" dirty="0" err="1" smtClean="0"/>
              <a:t>I+D+i</a:t>
            </a:r>
            <a:r>
              <a:rPr lang="es-ES_tradnl" b="1" dirty="0" smtClean="0"/>
              <a:t> hacia las futuras licitaciones.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15350" t="8576" r="32282" b="35761"/>
          <a:stretch>
            <a:fillRect/>
          </a:stretch>
        </p:blipFill>
        <p:spPr bwMode="auto">
          <a:xfrm>
            <a:off x="971600" y="1887054"/>
            <a:ext cx="6840760" cy="442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385409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14282" y="49193"/>
            <a:ext cx="821537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de-DE" altLang="de-DE" sz="2300" b="1" dirty="0" smtClean="0">
                <a:solidFill>
                  <a:srgbClr val="4D7BAD"/>
                </a:solidFill>
                <a:latin typeface="Myriad Pro"/>
              </a:rPr>
              <a:t>Presupuesto total proyectos H2050-IS. Presupuesto CPI</a:t>
            </a:r>
            <a:r>
              <a:rPr lang="es-ES" altLang="de-DE" sz="2300" dirty="0">
                <a:solidFill>
                  <a:srgbClr val="4D7BAD"/>
                </a:solidFill>
                <a:latin typeface="Myriad Pro"/>
              </a:rPr>
              <a:t>	</a:t>
            </a:r>
          </a:p>
        </p:txBody>
      </p:sp>
      <p:sp>
        <p:nvSpPr>
          <p:cNvPr id="14" name="Freeform 30"/>
          <p:cNvSpPr>
            <a:spLocks/>
          </p:cNvSpPr>
          <p:nvPr/>
        </p:nvSpPr>
        <p:spPr bwMode="auto">
          <a:xfrm rot="5400000">
            <a:off x="4477900" y="3725312"/>
            <a:ext cx="463692" cy="1000132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110" y="34"/>
              </a:cxn>
              <a:cxn ang="0">
                <a:pos x="110" y="0"/>
              </a:cxn>
              <a:cxn ang="0">
                <a:pos x="240" y="68"/>
              </a:cxn>
              <a:cxn ang="0">
                <a:pos x="106" y="136"/>
              </a:cxn>
              <a:cxn ang="0">
                <a:pos x="106" y="102"/>
              </a:cxn>
              <a:cxn ang="0">
                <a:pos x="2" y="102"/>
              </a:cxn>
            </a:cxnLst>
            <a:rect l="0" t="0" r="r" b="b"/>
            <a:pathLst>
              <a:path w="240" h="136">
                <a:moveTo>
                  <a:pt x="0" y="34"/>
                </a:moveTo>
                <a:lnTo>
                  <a:pt x="110" y="34"/>
                </a:lnTo>
                <a:lnTo>
                  <a:pt x="110" y="0"/>
                </a:lnTo>
                <a:lnTo>
                  <a:pt x="240" y="68"/>
                </a:lnTo>
                <a:lnTo>
                  <a:pt x="106" y="136"/>
                </a:lnTo>
                <a:lnTo>
                  <a:pt x="106" y="102"/>
                </a:lnTo>
                <a:lnTo>
                  <a:pt x="2" y="102"/>
                </a:lnTo>
              </a:path>
            </a:pathLst>
          </a:custGeom>
          <a:solidFill>
            <a:schemeClr val="accent6"/>
          </a:solidFill>
          <a:ln w="22225" cap="flat" cmpd="sng">
            <a:solidFill>
              <a:schemeClr val="accent6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pic>
        <p:nvPicPr>
          <p:cNvPr id="17" name="16 Imagen" descr="innov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8242" y="4565036"/>
            <a:ext cx="1322686" cy="880188"/>
          </a:xfrm>
          <a:prstGeom prst="rect">
            <a:avLst/>
          </a:prstGeom>
        </p:spPr>
      </p:pic>
      <p:sp>
        <p:nvSpPr>
          <p:cNvPr id="25" name="24 Conector"/>
          <p:cNvSpPr/>
          <p:nvPr/>
        </p:nvSpPr>
        <p:spPr>
          <a:xfrm>
            <a:off x="3995936" y="2420888"/>
            <a:ext cx="1440160" cy="1368152"/>
          </a:xfrm>
          <a:prstGeom prst="flowChartConnector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6" name="25 CuadroTexto"/>
          <p:cNvSpPr txBox="1"/>
          <p:nvPr/>
        </p:nvSpPr>
        <p:spPr>
          <a:xfrm>
            <a:off x="3923928" y="2719876"/>
            <a:ext cx="15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bg1"/>
                </a:solidFill>
              </a:rPr>
              <a:t> </a:t>
            </a:r>
            <a:r>
              <a:rPr lang="es-ES" sz="2800" b="1" dirty="0" smtClean="0">
                <a:solidFill>
                  <a:schemeClr val="bg1"/>
                </a:solidFill>
              </a:rPr>
              <a:t>18,4 M€</a:t>
            </a:r>
            <a:endParaRPr lang="es-ES" sz="2800" b="1" dirty="0">
              <a:solidFill>
                <a:schemeClr val="bg1"/>
              </a:solidFill>
            </a:endParaRPr>
          </a:p>
        </p:txBody>
      </p:sp>
      <p:pic>
        <p:nvPicPr>
          <p:cNvPr id="28" name="27 Imagen" descr="logo i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2636912"/>
            <a:ext cx="1079303" cy="428628"/>
          </a:xfrm>
          <a:prstGeom prst="rect">
            <a:avLst/>
          </a:prstGeom>
        </p:spPr>
      </p:pic>
      <p:pic>
        <p:nvPicPr>
          <p:cNvPr id="29" name="14 Imagen" descr="logo h205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13727" y="3637044"/>
            <a:ext cx="571504" cy="752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Group 130"/>
          <p:cNvGrpSpPr>
            <a:grpSpLocks/>
          </p:cNvGrpSpPr>
          <p:nvPr/>
        </p:nvGrpSpPr>
        <p:grpSpPr bwMode="auto">
          <a:xfrm>
            <a:off x="2128041" y="3136978"/>
            <a:ext cx="261938" cy="261938"/>
            <a:chOff x="217" y="2064"/>
            <a:chExt cx="1335" cy="1335"/>
          </a:xfrm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217" y="2064"/>
              <a:ext cx="1335" cy="133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Rectangle 132"/>
            <p:cNvSpPr>
              <a:spLocks noChangeArrowheads="1"/>
            </p:cNvSpPr>
            <p:nvPr/>
          </p:nvSpPr>
          <p:spPr bwMode="auto">
            <a:xfrm>
              <a:off x="484" y="2672"/>
              <a:ext cx="801" cy="1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3" name="Rectangle 133"/>
            <p:cNvSpPr>
              <a:spLocks noChangeArrowheads="1"/>
            </p:cNvSpPr>
            <p:nvPr/>
          </p:nvSpPr>
          <p:spPr bwMode="auto">
            <a:xfrm rot="-5400000">
              <a:off x="484" y="2672"/>
              <a:ext cx="801" cy="11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36" name="35 CuadroTexto"/>
          <p:cNvSpPr txBox="1"/>
          <p:nvPr/>
        </p:nvSpPr>
        <p:spPr>
          <a:xfrm>
            <a:off x="3275856" y="141277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 </a:t>
            </a:r>
            <a:r>
              <a:rPr lang="es-ES" b="1" dirty="0" smtClean="0">
                <a:solidFill>
                  <a:schemeClr val="accent1"/>
                </a:solidFill>
              </a:rPr>
              <a:t>Previsión licitación de proyectos por CPI próximos 6 meses </a:t>
            </a:r>
            <a:endParaRPr lang="es-E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5402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214282" y="-24"/>
            <a:ext cx="8429684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es-ES" altLang="de-DE" sz="2200" b="1" dirty="0" smtClean="0">
                <a:solidFill>
                  <a:srgbClr val="4D7BAD"/>
                </a:solidFill>
                <a:latin typeface="Myriad Pro"/>
              </a:rPr>
              <a:t>Modalidad de contratación: CPTI</a:t>
            </a:r>
            <a:endParaRPr lang="es-ES" altLang="de-DE" sz="2300" dirty="0">
              <a:solidFill>
                <a:srgbClr val="4D7BAD"/>
              </a:solidFill>
              <a:latin typeface="Myriad Pro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42844" y="777478"/>
            <a:ext cx="87868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 smtClean="0"/>
              <a:t>Serán concursos públicos en los que el SERGAS regulará el procedimiento de licitación como Compra Pública de Tecnología Innovadora (CPTI). Se adquirirán bienes o servicios no existentes en el mercado, que requieran de nuevos desarrollos con </a:t>
            </a:r>
            <a:r>
              <a:rPr lang="es-ES" b="1" u="sng" dirty="0" smtClean="0"/>
              <a:t>transferencia de la propiedad intelectual</a:t>
            </a:r>
            <a:r>
              <a:rPr lang="es-ES" b="1" dirty="0" smtClean="0"/>
              <a:t>.</a:t>
            </a:r>
            <a:endParaRPr lang="es-ES" dirty="0"/>
          </a:p>
        </p:txBody>
      </p:sp>
      <p:sp>
        <p:nvSpPr>
          <p:cNvPr id="12" name="11 Rectángulo"/>
          <p:cNvSpPr/>
          <p:nvPr/>
        </p:nvSpPr>
        <p:spPr bwMode="auto">
          <a:xfrm>
            <a:off x="284580" y="2051550"/>
            <a:ext cx="1714512" cy="1015663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rIns="72000" anchor="ctr">
            <a:spAutoFit/>
          </a:bodyPr>
          <a:lstStyle/>
          <a:p>
            <a:pPr algn="ctr" defTabSz="1222375" eaLnBrk="0" hangingPunct="0">
              <a:spcBef>
                <a:spcPct val="50000"/>
              </a:spcBef>
              <a:defRPr/>
            </a:pPr>
            <a:r>
              <a:rPr lang="es-ES" sz="2000" b="1" dirty="0" smtClean="0">
                <a:solidFill>
                  <a:schemeClr val="bg1"/>
                </a:solidFill>
                <a:latin typeface="+mj-lt"/>
              </a:rPr>
              <a:t>Procedimiento Abierto TRLCSP</a:t>
            </a:r>
            <a:endParaRPr lang="es-ES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22" name="21 Imagen" descr="compr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499676"/>
            <a:ext cx="1571621" cy="1571621"/>
          </a:xfrm>
          <a:prstGeom prst="rect">
            <a:avLst/>
          </a:prstGeom>
        </p:spPr>
      </p:pic>
      <p:sp>
        <p:nvSpPr>
          <p:cNvPr id="23" name="Rectangle 29"/>
          <p:cNvSpPr>
            <a:spLocks noChangeArrowheads="1"/>
          </p:cNvSpPr>
          <p:nvPr/>
        </p:nvSpPr>
        <p:spPr bwMode="auto">
          <a:xfrm>
            <a:off x="1737717" y="3422281"/>
            <a:ext cx="87313" cy="1725613"/>
          </a:xfrm>
          <a:prstGeom prst="rect">
            <a:avLst/>
          </a:prstGeom>
          <a:solidFill>
            <a:schemeClr val="accent6"/>
          </a:solidFill>
          <a:ln w="63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24" name="Freeform 30"/>
          <p:cNvSpPr>
            <a:spLocks/>
          </p:cNvSpPr>
          <p:nvPr/>
        </p:nvSpPr>
        <p:spPr bwMode="auto">
          <a:xfrm>
            <a:off x="1691680" y="3919168"/>
            <a:ext cx="414337" cy="720726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110" y="34"/>
              </a:cxn>
              <a:cxn ang="0">
                <a:pos x="110" y="0"/>
              </a:cxn>
              <a:cxn ang="0">
                <a:pos x="240" y="68"/>
              </a:cxn>
              <a:cxn ang="0">
                <a:pos x="106" y="136"/>
              </a:cxn>
              <a:cxn ang="0">
                <a:pos x="106" y="102"/>
              </a:cxn>
              <a:cxn ang="0">
                <a:pos x="2" y="102"/>
              </a:cxn>
            </a:cxnLst>
            <a:rect l="0" t="0" r="r" b="b"/>
            <a:pathLst>
              <a:path w="240" h="136">
                <a:moveTo>
                  <a:pt x="0" y="34"/>
                </a:moveTo>
                <a:lnTo>
                  <a:pt x="110" y="34"/>
                </a:lnTo>
                <a:lnTo>
                  <a:pt x="110" y="0"/>
                </a:lnTo>
                <a:lnTo>
                  <a:pt x="240" y="68"/>
                </a:lnTo>
                <a:lnTo>
                  <a:pt x="106" y="136"/>
                </a:lnTo>
                <a:lnTo>
                  <a:pt x="106" y="102"/>
                </a:lnTo>
                <a:lnTo>
                  <a:pt x="2" y="102"/>
                </a:lnTo>
              </a:path>
            </a:pathLst>
          </a:custGeom>
          <a:solidFill>
            <a:schemeClr val="accent6"/>
          </a:solidFill>
          <a:ln w="22225" cap="flat" cmpd="sng">
            <a:solidFill>
              <a:schemeClr val="accent6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2411760" y="2086723"/>
            <a:ext cx="3960440" cy="396875"/>
          </a:xfrm>
          <a:prstGeom prst="rect">
            <a:avLst/>
          </a:prstGeom>
          <a:solidFill>
            <a:schemeClr val="accent1"/>
          </a:solidFill>
          <a:ln w="63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>
            <a:off x="3307283" y="2166641"/>
            <a:ext cx="2258579" cy="20811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Criterios de Valoración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7" name="Rectangle 10"/>
          <p:cNvSpPr>
            <a:spLocks noChangeArrowheads="1"/>
          </p:cNvSpPr>
          <p:nvPr/>
        </p:nvSpPr>
        <p:spPr bwMode="auto">
          <a:xfrm>
            <a:off x="2412140" y="2555606"/>
            <a:ext cx="4109496" cy="4185762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s-ES_tradnl" sz="1600" dirty="0" smtClean="0"/>
              <a:t>Elementos </a:t>
            </a:r>
            <a:r>
              <a:rPr lang="es-ES_tradnl" sz="1600" dirty="0"/>
              <a:t>innovadores tecnológicos y organizativos </a:t>
            </a:r>
            <a:endParaRPr lang="es-ES_tradnl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s-ES_tradnl" sz="1600" dirty="0" smtClean="0"/>
              <a:t>Propuesta </a:t>
            </a:r>
            <a:r>
              <a:rPr lang="es-ES_tradnl" sz="1600" dirty="0"/>
              <a:t>funcional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Plan de proyecto y plan de negocio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Propuesta técnica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Costes de licencias o patentes </a:t>
            </a:r>
            <a:r>
              <a:rPr lang="es-ES_tradnl" sz="1600" dirty="0" smtClean="0"/>
              <a:t>propietarias</a:t>
            </a:r>
            <a:endParaRPr lang="es-ES_tradnl" sz="1600" dirty="0"/>
          </a:p>
          <a:p>
            <a:pPr marL="342900" indent="-342900">
              <a:buFont typeface="+mj-lt"/>
              <a:buAutoNum type="arabicPeriod"/>
            </a:pPr>
            <a:r>
              <a:rPr lang="es-ES_tradnl" sz="1600" dirty="0" smtClean="0"/>
              <a:t>Precio</a:t>
            </a:r>
            <a:endParaRPr lang="es-ES_tradnl" sz="1600" dirty="0"/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Aportación por la empresa de funcionalidades del producto a través de servicios de desarrollo </a:t>
            </a:r>
            <a:r>
              <a:rPr lang="es-ES_tradnl" sz="1600" dirty="0" smtClean="0"/>
              <a:t>adicionales o </a:t>
            </a:r>
            <a:r>
              <a:rPr lang="es-ES_tradnl" sz="1600" dirty="0"/>
              <a:t>aportación de productos propios.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Plazo en meses de </a:t>
            </a:r>
            <a:r>
              <a:rPr lang="es-ES_tradnl" sz="1600" dirty="0" smtClean="0"/>
              <a:t>servicios de mantenimiento</a:t>
            </a:r>
            <a:endParaRPr lang="es-ES_tradnl" sz="1600" dirty="0"/>
          </a:p>
          <a:p>
            <a:pPr marL="342900" indent="-342900">
              <a:buFont typeface="+mj-lt"/>
              <a:buAutoNum type="arabicPeriod"/>
            </a:pPr>
            <a:r>
              <a:rPr lang="es-ES_tradnl" sz="1600" dirty="0" smtClean="0"/>
              <a:t>Participación </a:t>
            </a:r>
            <a:r>
              <a:rPr lang="es-ES_tradnl" sz="1600" dirty="0"/>
              <a:t>en beneficios de explotación.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/>
              <a:t>Acciones </a:t>
            </a:r>
            <a:r>
              <a:rPr lang="es-ES_tradnl" sz="1600" dirty="0" smtClean="0"/>
              <a:t>de </a:t>
            </a:r>
            <a:r>
              <a:rPr lang="es-ES_tradnl" sz="1600" dirty="0"/>
              <a:t>Marketing de la solución.</a:t>
            </a:r>
          </a:p>
          <a:p>
            <a:pPr marL="342900" indent="-342900">
              <a:buFont typeface="+mj-lt"/>
              <a:buAutoNum type="arabicPeriod"/>
            </a:pPr>
            <a:r>
              <a:rPr lang="es-ES_tradnl" sz="1600" dirty="0" smtClean="0"/>
              <a:t>Servicios </a:t>
            </a:r>
            <a:r>
              <a:rPr lang="es-ES_tradnl" sz="1600" dirty="0"/>
              <a:t>que faciliten la implantación y validación en los escenarios de </a:t>
            </a:r>
            <a:r>
              <a:rPr lang="es-ES_tradnl" sz="1600" dirty="0" smtClean="0"/>
              <a:t>demostración</a:t>
            </a:r>
            <a:endParaRPr lang="es-ES_tradnl" sz="1600" dirty="0"/>
          </a:p>
        </p:txBody>
      </p:sp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7012012" y="3551701"/>
            <a:ext cx="87313" cy="1524185"/>
          </a:xfrm>
          <a:prstGeom prst="rect">
            <a:avLst/>
          </a:prstGeom>
          <a:solidFill>
            <a:schemeClr val="accent6"/>
          </a:solidFill>
          <a:ln w="6350">
            <a:solidFill>
              <a:schemeClr val="accent6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6965975" y="4048590"/>
            <a:ext cx="414337" cy="636596"/>
          </a:xfrm>
          <a:custGeom>
            <a:avLst/>
            <a:gdLst/>
            <a:ahLst/>
            <a:cxnLst>
              <a:cxn ang="0">
                <a:pos x="0" y="34"/>
              </a:cxn>
              <a:cxn ang="0">
                <a:pos x="110" y="34"/>
              </a:cxn>
              <a:cxn ang="0">
                <a:pos x="110" y="0"/>
              </a:cxn>
              <a:cxn ang="0">
                <a:pos x="240" y="68"/>
              </a:cxn>
              <a:cxn ang="0">
                <a:pos x="106" y="136"/>
              </a:cxn>
              <a:cxn ang="0">
                <a:pos x="106" y="102"/>
              </a:cxn>
              <a:cxn ang="0">
                <a:pos x="2" y="102"/>
              </a:cxn>
            </a:cxnLst>
            <a:rect l="0" t="0" r="r" b="b"/>
            <a:pathLst>
              <a:path w="240" h="136">
                <a:moveTo>
                  <a:pt x="0" y="34"/>
                </a:moveTo>
                <a:lnTo>
                  <a:pt x="110" y="34"/>
                </a:lnTo>
                <a:lnTo>
                  <a:pt x="110" y="0"/>
                </a:lnTo>
                <a:lnTo>
                  <a:pt x="240" y="68"/>
                </a:lnTo>
                <a:lnTo>
                  <a:pt x="106" y="136"/>
                </a:lnTo>
                <a:lnTo>
                  <a:pt x="106" y="102"/>
                </a:lnTo>
                <a:lnTo>
                  <a:pt x="2" y="102"/>
                </a:lnTo>
              </a:path>
            </a:pathLst>
          </a:custGeom>
          <a:solidFill>
            <a:schemeClr val="accent6"/>
          </a:solidFill>
          <a:ln w="22225" cap="flat" cmpd="sng">
            <a:solidFill>
              <a:schemeClr val="accent6"/>
            </a:solidFill>
            <a:prstDash val="solid"/>
            <a:round/>
            <a:headEnd/>
            <a:tailEnd/>
          </a:ln>
          <a:effectLst/>
        </p:spPr>
        <p:txBody>
          <a:bodyPr wrap="none" lIns="0" tIns="0" rIns="0" bIns="0" anchor="ctr"/>
          <a:lstStyle/>
          <a:p>
            <a:endParaRPr lang="es-ES"/>
          </a:p>
        </p:txBody>
      </p:sp>
      <p:pic>
        <p:nvPicPr>
          <p:cNvPr id="31" name="Picture 123" descr="Ideenmaschine_e_small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3971371"/>
            <a:ext cx="1214447" cy="816483"/>
          </a:xfrm>
          <a:prstGeom prst="rect">
            <a:avLst/>
          </a:prstGeom>
          <a:noFill/>
        </p:spPr>
      </p:pic>
      <p:sp>
        <p:nvSpPr>
          <p:cNvPr id="32" name="31 Rectángulo"/>
          <p:cNvSpPr/>
          <p:nvPr/>
        </p:nvSpPr>
        <p:spPr bwMode="auto">
          <a:xfrm>
            <a:off x="6749910" y="2043196"/>
            <a:ext cx="2214578" cy="646331"/>
          </a:xfrm>
          <a:prstGeom prst="rect">
            <a:avLst/>
          </a:prstGeom>
          <a:solidFill>
            <a:schemeClr val="accent1"/>
          </a:solidFill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72000" rIns="72000" anchor="ctr">
            <a:spAutoFit/>
          </a:bodyPr>
          <a:lstStyle/>
          <a:p>
            <a:pPr algn="ctr" defTabSz="1222375" eaLnBrk="0" hangingPunct="0">
              <a:spcBef>
                <a:spcPct val="50000"/>
              </a:spcBef>
              <a:defRPr/>
            </a:pPr>
            <a:r>
              <a:rPr lang="es-ES" b="1" dirty="0" smtClean="0">
                <a:solidFill>
                  <a:schemeClr val="bg1"/>
                </a:solidFill>
                <a:latin typeface="+mj-lt"/>
              </a:rPr>
              <a:t>Desarrollo de nuevos productos</a:t>
            </a:r>
            <a:endParaRPr lang="es-ES" b="1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18339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AutoShape 4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8" name="AutoShape 6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749" name="AutoShape 8" descr="data:image/jpg;base64,/9j/4AAQSkZJRgABAQAAAQABAAD/2wCEAAkGBhQSEBUUEhQWFBQUFhUUGBcUFRQYGhUXFxQVFRgYGBkZHCYfHBojGhUVHy8gIycpLCwsFx4xNTAqNSYrLCkBCQoKDgwOGg8PGjUkHyQsLCwvLSwuLCwpLCwpLCwsLCwpLCwsLSwsLCwtKiwsLCwsKiwsLCwsLCwpLCwsLCwpLP/AABEIAMYA/wMBIgACEQEDEQH/xAAcAAABBQEBAQAAAAAAAAAAAAAAAQIEBQYDBwj/xABJEAACAQIEAwUEBgYFCwUAAAABAhEAAwQSITEFQVEGEyJhcTKBkfAHFCNCobFSYnLB0eEVM4KSwhYXQ0RTc4OTstLxJDRUY6L/xAAZAQEAAwEBAAAAAAAAAAAAAAAAAQIDBAX/xAAyEQACAQIEAwUIAgMBAAAAAAAAAQIDEQQSITETQaEUMlGR8AUiUnGB0eHxYbFCosEV/9oADAMBAAIRAxEAPwDxs0UNSTVSg6ikooBaKSaKAWim0UAtFFFALNE0lFAOmkoooBaKSigFmikpaAJpaSigFmkoNJNALSTRSUAs0UlFAFLNJNFAKDS02lmgFmkmikmgB6bTn3ptALRSUtAFFFFAFFFLQBRRS0AlLSUtAFCiTA1PQa1IwGBe9dS1bEvcYIo21JjU8hzJ5AE16fw7sCyqUsgAKrBr4BzYkkgFU1HhENAG45EmazqVYw7zLxi5bHlRSPakeoI/OumFshm8gCx15DWvWF7AXYBtvK89RJHqW3+Yrhj+wWJUObuGNwtoSiKTGx9kGs44mnLZlnSkt0eUClrUcQ4BaDZYa03SY1G/hf8ALMKp8ZwZ0Eghxr7J8Sx+kntD8R51spJmdivop1IasQNNJTjSRQCUU63bLMFGpJAHqTTKEi0lE0lCBaKSaWgCiiigCkoooDpdFcxXdzqTpzHPTzpr22EysRv5c+sbUJOU0tSL17QAKAAP0g341w23H5GgEoFOSPmfhPpTmC9TQDKBU21whisyBoSAdCQBOnuj401cKrrKQpzQZaQZ2iBp56n3CouTlZGijLXXEYdrRGYDXUdGg6+7z508XgwiAujcvIdPT8aki1iNFLTe9J51NwmYjKBm1JCgakkRpHiOw08vWgR6B9C3ZsXr12/cHhtAWx+0wlo/swPRmHOvWe1HFEw2Fe81vvGEJbtgf1rn2E6RIk9ApPKsL2Ext63g7dnDWlBMtcvXcqopO5JXRyBGuu2o0k0/0hYsG4i3MYzqqTcdRGZm2t2gPZQKAZBg5/KvInB1q7zbLkdS92OhyweOxlwPevMguu5U92QmrfZrqGiQzHbbmaldoe32Owlux3d0q7TmVgrgBQIHinXxKDB5VGwuEtpat21FxCubQBdkBZWYMdftLvlsfWqTtUr3WVShClX7uNftLTGR08SEr5kr0rqjGMp6rQq9Imhwn0wpfXu+JYO3eQ6Z7YBI03yXDvv7LjyFTrnYnB422bvC8TGXU2rhZlQ9NftbPT7w8jXk2QGAu5010mTy6VP4d9YsXFu2C1twYV0ZZO+m+oJBBB0PQ1aWHy603lfTyM1O/eVyf2j4M1llt37Pc3fF9oJIvCdDIORwP0kg66iuvZXsT9aL96z2goQqVQHvA5cZlJ0KyhGnORpBr0XhvEjxCx3GOsqLslWUjwuyzqkGUuiGkKdIMHlVL/R9zAXPCxeyzDKzE/8AKuxoCxyw4iT0aAc44iXclpLo/kXdP/Jao8txVjK7qDIV2WdpysRMecVyK/CtnjOyAuJ3luNXcOyuxGYsTBzAhTqInLmnlWY4hwy5Y9vYzodCCCRDLup0kTuCCJFdsZJmBefRvw/vccp8RFpWuQloXCdk0U6aZ516aaxVf2z4QuFx120mbIpUrnnNDKDr5zPlVVh8a9ue7dkzROVisxqJg+dcGfXU6+ZqmR8TPfS1rF8yyZbC0lJNAIrUzFpaSRUnB4hFJLLmPLMJAOZSD4WEnSNZEE6bUJRFzDqKM1X79pXDF1SwymfCbSwszEazp6+tdMR2wDIFXC2FOkkgtm/SgaZZPQ6D41nml8PU1yU/i6GdDfGfKpFzDQiN4pbNIKEAAEAEN96fFpyy850W5j8zMWQQ3JfCFEaASDt513bjbFMmVcoMoCC3d9QAdDO+vMnqavqUSj4jUQFpdiB1VQTI20leXOrvhGNwQt3hiEe472rgRhAyXI8LbjQR/wCai3cOFzDIJV2XULOpG7NtAYa8qf8AU7X2hyj9WSBEiJAkfe57bjlVW0xkZQMRy+TT3wzL7SldpkbTtI3HvrV8FwFprkouyE5uQJAkAjY6kEHppVfjL2S65O8R8AZ/AUUruxLhZXKd1U8oPu937vxrk9rL8iukgSNN/LpyrtZCFhovsmSxMZtTJI2G3WrFdxcFxi5btvbRhlfUgqDrqJUnVT4jtodJmBEJQJ1GnTyq8t4K0rBn7oqQDCs7FZyLqscvEYJ0ny1tbPA7BzEqMsplYWyyn7JCQIMmSZ2nWqOaRpkk+ZmMVdFwglgCAAZDAkkCSTrJkb6Vxt2SWhPESYAWST6ACa1dvs4hGiM/UrbGh6EgkKOu7D9HmJv9DW0UqvhLECFTSRJNskNmuEjlBjcII0q6sUTwmzJrw9UBN1o6BTLc411UbH9KOgqxweDuXcqWk7q28LABzXQxgTJLMPMkJ5jY2qdnLYYEgIz+yzW3fKQBLFcxhRO8u3PwHSpnZ3hBfGBhdhlz3QczQiqMuZj94+LeQDyfSarKqlFslU3exshh4j61cOVQuWxaMeSZjOnlrOkK7bVh7F6ziOIM9pczPcLEgHLatjkCNAAikZtyZJMSK297E27Fu53Km4+Uhrrfd7wZZXkszvoW3m5Bql7PYEm4ypbCiFFtVVQMxAklTt4QROhEzroDw0JWjKT+3Q3nG7RPulgkskBUJJOQ5mHjkfemMoBgSJG1Z5rjNZiy3icOUJg5MXhwovWx5Pa7q4J6Hoa0vaFXIhYlyVOwAJfLGuoGVQDPQnTYcRbblbh3fUkKMuLseESAJBu2yRI3bNV6UtLkVFY81xrtnDKzBHAuKASMoYmV/suHX+zWk7M8IYpmvIT7BtCPExbxBR1zBhPMBoiWldBiMIskqIswb2YHZHHjG+jZmQiYX2uQNce+IAygg5cigH+qtkbf7x5MneGPNjXU6mZWRy21KbjfGXdms4cyw0u3EYAHKf6u0ZAyKY1EBiuggCtp2ZxD4rDFcWq954kObKRfQASxG2bWGA0MTpJrL2cCWcKwKkgLHtRMAdOelbThOFVEdQTCra3BOrX4kEbAxmM7FmEaVz4iEXG3PxNKcnF3MNxrszc4ffN6w7i0wKqRDFGMxavBtLlpjp4t9j4oJ7KLeLw5cqoMG2ysc3cswyiCSZssQuU6MpO4IBOp4JxsYm0LV4KbhSGDai6sQZBEFo9oDTWRzAy3GeHXMA6vZXNaLwNiYY62bjbkc1Y7xGjCWpTqSbyT7y6+vXMvOmrZo7f0YbifB7tp2WJCAEnSQCAY31AncaHQjerKyUJEhdWmSNYyDQgmInn18tK02Nwa3UCGLZYzNwAEZWP2bknLIzEqzR4o1hiay7JOzMDqCPEGEATM+cj+zXcpZjFI4Yl0YpCogyqDlkkkQCzBmOpIJgQJOgiodxto67xFSTdAkDK0iATMqcwMyOcAjmIO3SO4mNzqfyrREMYNXEwfI7GPyrqlpSxlV09Oo261a8G4C128qGB9m1w5tgAxXUTvqI84rUcC7OW1dzcGeEVvZmJzGAASJhSedYVcRCne5vSoSmYTG4NVVTkXXmNeU7cq5NhJzQqCMugPWBp1/nWq7a8JVHt92AJGoWZBAg6HzGvqKpsFhiC2x8Sa8/6war1/lV6dRTgpIrUhlnlKZcHr/I/9s065gCAuxzbR5e6r/F3grsFdi4LEsVUMZH3tOkcq5sofD2JbYMIynQDSJAMg7z5VbMZ5ORMxGPtd5cJhCM7bz9xQoELAYsCJ6k1lLt5nPiYtoYkyF0ZoUbATOgq5Xi2HN1oV0V8g8eW5AGYGdjlJK7aiDVfiRbyAqmUgamWMyu3tRHiHKkY5SsqjkjnwrHXLTSlx7YbKHyMRmXMJBAImrXiNy2cTOa2yLrKzHtHVcyjTXWR18qohaJWQJGmvvgV3wFt+9AtKzvyVQxJjyGv7qs4q9xGXItbdgfV7gUorSqlUOrBZBJAY6HNz1OoHn2tcBLFnEBLarIRkVn1Nv7NJOZiysSBv4jXWza7pCbjJ4jmGUqTmlZ8YlfugfZi4RrIGlSOGcRtl2Jss6CEaHNsbHVn8RG58LNBj2RtWLk7Oxuox0uJxbFE2US6SEWI1tl80zDMoJHiDEKczREqN6tOzuAtX7Bu57ZylUZHMEKAFXPLcgBGdwnlMCo3F8bgxlabqsoVRbuHvFAzliT/VvlEghCQvOTsdD2exPdqjq1sw2a0byXRkUg+O2mQKJIIm1AOmsA1z1JNQ0Wpol7x2xPAO9QFu5RrdtFy3GZZyKSDlfxTqCGuBF28LjURLOCIfKgUtlgtn10nUliBbTXnAO6q1K3HHu4i+YU3SM7ZVOgVMikM7gDUEEW4YEN4jJqw4cLpGW2ABI0RgqA6EHR/HrHiU7j2t6525RWp0Qhm56jcf2asrh4dyb0gEWnGUAxlkwSSeWknN4VFVfB8OtqcwbSRmJEtDBz5CCR4tSJEMCK0XELSWkXN4bkRmd7agjXRARCgwfFoD+uaqrOBleWU+wUYNmHIgg69MzGSOfKq0ptxeZiULCcf4sy2UVLUqzwFByxAzF2JUzrl1MSWEZzBq47KcND4Y3GICsWYnMskgG2IknKoyOQWAbVtATmqn4vhAy5STJEgCROuULmA1JkiBB1IHOtne4KuHwqrC5ktlVgeFYQoMoaTtJkyeWggDOclGmkt2yGnmM/xM2SxDMLdskku2wFwKqzrsG39ahXOEs5ZMqi4+S05FySmIsAth7h15gOhPVXY6Ut7K+fvn+zICuG5KxgsANirZTpzgfeqdg+H5LbI+UXIFm7cD7WdrNwncgFEWSfYj9Imt6fuxvf16/wCGdd62GY1hkDokhS17IJAclmXEJl5KGNzQ/wC2A0kzlnwjW7jBbjwTmVjrnDAMGM7ypU+/yra2uGXHXMvtr4gsqYZfA43+8mRv2rZPMVGxnZdlYDxC2pISVaArHMF/sksvWAK6KVWK0bOWpTlyK7s5gHa5nZpK+EZjJkyAJPlnI6GOtaguVW+c2wwo8MgCcRdOgG/U/rMwq44X2a7u2NASdT7/ADnoF9486gdocGQmICiJNhRrzSD16uD76yqVYzl5f2RCDSseQ4bj5Uq3c6qVYEPEeEbabjrWx4Z2gt4tHRl1iHRhAZTzAn2ZjnIMHoazuI7I3xpG0bD4c6VODXEVCiFL9ty3efaGQBGUrliN56gwavVjSqd16nRTVWHfWnyIfFrLYS+UuMWwuI0z80aBq3RhAzcmAzRIIHLj+DYr3itLpCMgUeLxGHAGhkOdV3OpGs1f8VfvbBzoMphXUH2G3BB5dQeWk1VcP4xctOBCg2bYjwDLctyqtKzvOVtIhgR+iTpSk2td/XrqZ1YLdGRGPJILQYUKNANAuVRp0HvNWDcSDgQg0AEqANlA1MakhZ186XjnCVRy9lg9phnVhqBmLgid5BUjXXb31lkeIaTHrXVo1c509TSYTiOXITbDSbjAyDMR4SApOpB38qbhOJ287TbUDYSFESrKu8c512FVBkiBMqNxOnp8F6DQ+tccFg0NxVdsqyATGw5ms3Tjq2bqq7pI1/DOKquKW7asG4Akw1kErBAMqQRICkTPnVZx7tWLrPFmyCzK+ZLYDKFuZoAGxmPaB0MVx4nwzDWr0W3d1WYuCVJIUQQApIqhxtx2nMSygkhisnUk7wDBJJg6T6VMIq2hSo3mu9xl3EzLa+KAZ1jwgfx90Vf8AugYZmjVNCzCVBZxlBgHcK8TG2k8sudvneKnWMeBh2t5Flrit3keMAK0qDyU6GPKryjdWIhOzuOxvZq/byl0C5xKzctaiY5Np767Ybs9irqrbtqLmYsQiXEZtAASVDEqPMwPPSt5xFmtFWy2nTmi4m1qOjC3YBA8h8abd7TG7cCfYWrEAG2BiO5ZsoJN1Ut95dIbTxEjSQINYcWbXdNeFDkyg4Z2TS1aZsVfTK2mS1cSAykEBr5BWZI0tLdO403qx+ovdQ2+HpaZNRcOoVQupe4DmGXo+IdtjCptV7iOLEWSytauFIIFrD40+HKeb3U8AIjXTWQKL/aW/dGRrhtpb1VbeDVA2n3gcTMes1lxJPVl+El3TOXuyluyouYm+b925I8Bu5RBH6oe70AGVfPai7wS67L3bBLeUMGAuBlmJCTbAUzvkEa6ual/0wxvIJJZpnLawyEtOgAJcAa7sDsRApvEceMoZLmILFjmLtY3Cgx4bcmNInQcoqylPmHGKLr/ACbtraQhWIScmcG6ASCRkUg6lg3jZYWRE+1Vff7H3brBsXeYK5nuQhFxoAhmNxyRv7V2W6Dp3XiVxZPe32fKpQjG2cygJLeBLZ55jOkfE1DwPFrqszM7MWJzFsTih3mgCybTpMa7nnWcXPe5ZwvpYl4HsmzDLaTubKmTcZAbQP3ZYuGdgYEsCRuirVtgux7AKbaYi4zFgzsqgycpzIGeLfMySWOhzLOmUu8TZ7hR3JW2HlWvYtlYqdQQcRr86V04hxe2bngFsCdQFvNI3Es7sTOk68yKlqb0uRZJ3Nlb7OXELRmd8uVgmUW0OhKkEEXGMyc2k6w0g05+D5WJuXJusMzL31kLbkeGDl8b+HUsSANgdCuHxPGLGZIGHUju2OWzY3ENHiHUajnJmn3O0mHzKGuW8qoD4LNlYaA+WFUA/aADXkdyKo6U3+i2ZL9mqwuCtfWUu4q9h/syrKPrCeHKS+infxBRMgirrjfabD3MqpeRhJ9llaYAA2PU15xc7Y2S6/aEIrg+EFSQP2F0Pv5Ut3tzbYyXvOwDkGbx8TZdTmYclE1nPCyk03ctGrFamxwy2HIYujZS2dO6vuSrZVPsKYBgjXn6VaJasW0FxrjsrFrcjD3AxiRGoEFd9NJEQYrzBu1VskEWbskLJ08UKATqeZk6zvUlu1ym0EXBiZnNFoH45STrruPhWqw80kvsUnUhJ5j0838MMuYsWYAnMuUpBIBbNtuw32gkGlv9pbdpglmGEHKyNaiQDlIzONpZYO4I8q86wHEMXeJFnDpKqCAbqjRBGyqJMa8udQLvGMUCNba5DpGdoIPmeo22p2dvdlOJFHof+V9woBmgQ0FsgPhBJDCW1/j7qrcV2nuZR4ohVbYz91tyh1K2wY05kaRWJfid/wC9eUb7ICfFM7nnXReE4u8R4rqhpIZ4tKdIJHhk6aaTAq/Z4rVhVktkaQ4/UmO7zGQoaVXVDpOwyuNuQM7VGfjpQa3SuuzeLfU6EkaQNNpI6Vm7vZDFBS97vbVlYlyQ+hbKPCbigAkiAetP4ZwfhuaLl/FXGGpFu3aSY/YZz+NRwaa13+Wpt22rly7L6fYsMV2qFxofEKPCVGYWwNYPihdR6kb7cqz3EcQ5iLiMPaUqw58pAkHl8DW0tcO4Mg1tOv62ItYtvxIyVWce7M4S6mbDXrCsBAVXyehyu0nkIUbHqK0hKCeia+hzOTadylvLdv3Gs2Ea9bdu8taBGaE1gAQxGfxAa6DbaqFmykqdGBII8wYOvuqbhMYU+wvlwtp7jqgMZbpSCs8g0LqPdEzV1xTC2VyvMW4RW8GY5gMpzFC0OYknqa6L5TBK7sV/AOI90zOTbbwsmVxmgFdWE6SBtrMwarr5zNMgfPyKucO2EJYC6DoxOe26yAuusDWJ21PSudnCYe68C5bYnlm7s+gzAD41VTSbZtwHsmvMkdnez7YoQN8+Ua6GVXc8q6do+AGwe7u6XEksoKmOQEA7aiCNNTzqc/DxhlUMFtZnJAuX1UNAUGDsdx1qNxvA4gRmtOg5k+KdSQQY6dJmSedZRqZpXvp9DKdCpm/Zintxp0oSwSPf6ToamXsC07Ee4j91KEISIJ1/V5AeddVyHFoseI9qAzIRrkTLGVxJKZSTLj1/fVUOJr+vy5J08yarX3psVCilsS5yZfJ2suKuVS2Xb+sIkHkcqgZecdaS52sunkCTzYlz+NUVLNRkj4E8SXiWh7RXi+eRmnMDB0MzMTFR34tcP3uZbQDc7nWddvhUVLRMkAmN4G3rTZq1kVcm+ZLPErh++RpGmUabRKgU36y53dviaYbOgOkHoabnqbEXfM7JP6TfE12tYIE6/jzqMjnkKnYKyHIzZh6BT+YqGWSudBhrQ2XMfX8+VKltQdQvoB8k1pOF9kEZlbvmIDKSjIsMAQSpjkdq9FscGsJ7Fiyup2tJPxIrmliIrRGzpSW55LhrOY+Ee5Fk/wAqtcJwa8xAt2SOUtkX/rIE+Zr1DC4RS2w08h8BpT24ZaLa2rZ1O9tDzPUVi8T4ItkMTY7BHLmuXUksgyWftWKl0ViX0UQGJ0zRG1dOLcDtYYEqogAsC9wZ330UHc+grbf0fbH+jQRyCIOfkKxvb3D27WHvsqKpPdWxlVRGZkJ2Gugf41WFWU5JNhxSRF4bx0LolvuwfbfOxfLswUwFSRziehrNcfx6G8/cAranwgwWC8tdaqvrbKIDEyDMEx7tNqh3cQxO5rtjTSdzCUrnoH0fccbC3JuWjct3DIuBZIIIBh40XQ6SIMyRW34jxLv7ouMICrlQHWJ3PrVJ2KtFcBYEwWTPz++7uPwYVcYjC7bSfOuKpKLm2axi7IoO3+Ljht4A7tZG3LvkP5ivMeIKVYQSDG+3UQI9DXpPbzD/APoLu2mRjvyvJP4TXl+NxOdtCdBGojmT++ujDWy6eJSrudsNxi/bM2r1xT0R2/Ebcz1rQ8N+kW6vhv2bN9TAPhFlz6taAU/2kNZ3BcMe5qBAAImfaM6/hJ16U65wxwwHOQsCDqYHI6bxWzjGW5mro0fad8Lj1F3C/Z3wIazc0ZwAdnJKvHLUNyIg+GowPFc2Hu2bupCNlDaHMNZE65xAkc4HQRGfhRXKTcyPoQBCkHQ6eKTHURUC/hm1YsWM6k6k++aKKtYM4m3B+NWXBOOnDXFbUhcwgED2pmeu9VZwp8uVSuFWLBuEYp7lu3lOtlFds2kCGI0idfKpnZxdyY3T0NZe+kY3HVnzMAScr2bVxRMTAa5zgc6ZxD6RHuknvHXoBYsAAcgIYmBtVVewHDoOTF4meWbCLHvi7NV93CWAdMQxHnh3Gv8AfrmjTpbZf9X9jdTmndPr+S1HbJ9Sbk+RtL+6u9ntozSGKR5o8H3KKzwwtr/bEf8ABb+NdBg7OgW8WJ5G267DkRPn8K1dOn4dC6xFZbS6/krSda0+A4GjrnCaTsdYJA0nkOm/nWXY61b8O7VXrObL3bZt+8thz8TrWzOF35DRhx34At6ElQoI1OsVBxVsqYIg9JBjXnrpXXE8Ve5c7xgsgzlAKr8FIqGzT/KpBacIt5hcB2y66xzp2B4bmuAZANVQFz4ROzt129JIquw2La2ZWNo8QBGvkal2+OuChyoe7OYSpIY8iwzQYOoG1Vd+RpFpbk/jnDu6ASbY7vwkCM4J18WkmdwTpB0qgNTeK8au4hs10gnyUD8qg1Mb21IbuyRYAg9dKs+EOcw51TB4rth8ayGVPxE0a0EXZ3PXuC4bMm0aVq0eVM67/AjqNRpXiWH7f4tBCNbA/wBzbP4kGlP0h47/AG8eluyP8FecsNUzNtqx21MRCSSRoOG9o8RguKdzdv3bllb3dOty4zA23ICvqdwrI8+VeuHQnbQke+TpXzliu0F+65e5czOwALZbYJgZRsvTSrP/ADh4/wD+U/8Adtf9lbVcO52aOeNRI93Zt/Mx+dYT6RLq92A8w18CB+qlw1gX+kDHn/Wn9wtjy5JUHH9o8RfjvrrXIbMM2XciJ0HnUUsNKMrtkyqJqxo8Dw6w+uX+8T/Gr/BdkLTkeBQDzIMfEmB615vb4pcX2WMeYB/dUte1mJAgXSo8ktD8cs8utdEoSezMk1zPW7eHvWgFFgNbUKoaxes3IAEezKmNKicT43lSRnUhoIKtOx2Gx5c4HONK8ut8fxLtHfPLaT4QANyTpsBJPoa7X+1+KJIW/dC7ASASNpbTcxJrDs7v6/JqqisazF8SGJAtuLgU6EtDDLMnMAQRpz12FGK7E2lMo6Mw5BmDA/suscxzrGjtNioI+sXNd/FvUhePYh7Tfb3M9vxyGgtbJhpjmrEH0Y9K04co7OwzqXI1+H4C622IzAqCIaCPZLAgqes6TG/WoHE+FXFUNmWFCnNGY6Q0gExM5jrvI2iayeI4hiVIz3Ly5hpma4sjymJEHl1q97C2b+JxiCTdS2CzrdueEgqyjQ7+IjbpVZ3pxc29ETFZ5KFjOYnu2YvbUqpMicuh0O0nSZ+McqlZe8IRDqx0J2A3JJ5AKCSegrS/Szw7uMVbyhUFywvhtghZW5cB33JkfhWtv9kMNiMGGXusI4QrduKoyjMFkFzlGQuo6GGPnOcsZFQhNrSXQusO25W5Hmdy9htVAbLt32Zs0/p937OT9T2o+8DVXibOV2VtwdSIg7QQeYI1B6EVpuJfR1iLW1zDXQToUvqM2kyAwE+gJqv7Rdnr2FFoYhAr5BsVaUOY2ySOcLcWDytjlFb06tOT92VzOdOSV5KxTEKOvwG/OnBF/W/D+FE0QK3MBQi9PxpwWCCoaeoZhG4gc/8AzTVUcqXuwaAhNSUrUlCAooooAoopIoBaJpIoigFpaSKKAcDSzTIoigHg07PXKlFAdwNJ5fPz7jTc1Na7MA7D5+ff1p9tV55o/VKz8DQkbmoBqywnCluHw5iPN1B98LpWl4R2HtuRnViPK7/BKynVjBXZtToSqOyMhbOVCebeAeggv+ar6Fq4zXuFz6J8I1pe7GcqoABvv1LGQBvLGqm59FMf6uoHm15v8Yrjj7Roy/j18zd4SXijyWKk8OvZLqMVLAHxKAfEjSrjTqpYV7VwD6PMGDF7D2yf2XP/AFOdKOKdjsKUKWEsrlZmCvZzLPskBrZVhsIJzHas37TpN2s7F44OSe5E4R9WbDC3iDauqhGHd5lTlWLbGY8ZQKDlnUVP4LwzC8Lw+IvoMxMsLeaXMSbdtZkyQ46xmnlVbguxiC2EdgwX/Rm5iXtepQkGfKYq+ThCkKHCMEEL9nf8I00Ba6TGg08q8ypOCbSk7N6o9HK5JJoprHaGzdvYbF4m0CThirEoWXD3VvaqV3XNm0Y8lXrWlsdoLbWZuBDbbMsqMwIj7yElgNxGvnFRzgbQ9kW1O092sx0lmmKYmH1gXTO0raszHvmspuE9V66EqnZW3KHhdjh2CuPdwlk4i+5JQBGy2x5ZtY56a8tNKzH0hYq5i8bdZbVw2xZtqhCOZyRdJYgHWXvJHLQV6nawNrVuu5yWZJ21JUk1OdAylDceGEEKyrodCPYj4VvTxcYTz2u9rt/g56tDMrI+bL2AuL7SOvqjj91NW1Ox6bEV7fifopRrhayAqmIzHMdhPi3Osn310H0Tlv6wW3H/ANmv/wCozD+9Xrxx0JLRN/Q8/gLZux4a2D8qX6ofkeleydofoewyWsyPdtvtFv7VJ6w0MB/arOcW+jFreCw72jnvtcuh5bIGT7mUOQARHXXMd9KvHGUno3b5+rFOBPlr8jyxxrTadc3ptdhzhRRRQBRRRQBRRRNAFFFFALS0lFAFL8/lTaWgCkmlooDpbxBBB2I2I0IrZdnPpBNohcTaGIt/pK3d3R7x4W94BPWsRFANZ1KcaitJF4zlDZn0FwftNgcXAw3e95H9WXyuPRSfF6rIqZfwl/kt0DzJr52W8ZE8jMjea1eD+kvHWreRcW5Gkd4ocjyDNJj1mvKqezWnem/M7I4rlI9UsNcQvmBnIwE9arGt3FzZHiZlX1GszBGo38684vfSPjWOuIJ/4Vgf4Kiv23xR1+sXfcUX8lpHA1Fvb19DRYuMdrnqSXb+gDoAOgf+VdQL5+/PojH/AB15E/bDFkf+4vf8xh+Rrg3aXEHe9dPrdufxrTsM/FeRHbF/J7IOH3jzf3W/5mnrgbg3a4PUKv5ivE/6aune459Xc/maYeJvG/51bsMucl5EdsXg/M90TCmNbpjzu2x+6uv2Cx3mJUR1xKD8iK8GGOad/wA6T6+3Wqv2c3vPp+R23wXU+gl7cYa34frlmF0EPm0H7IJNSbP0k4Pnic37NrEn8rdfOwxzzGdo9T+NL9eua+IzVP8AyafxPp9jB4lvkfRr/SZgQN7r/s2L3+JRXP8Azk4KAO5usOSm2vqd3FfOpxTaeImOpM+tPGJJkZiddySa3h7Opx/NvsV4zIVw602nPTQK9E5wooooApKWigCigCigCiiigFoopaASlpKWgCkpTRQCUtFEUAUtBFFAJlpCtOApctANy0ZKePn591FCTnlpRb+dfnWnxTgKA5rbJOmu+3lr+VO7poJgwIk8hO3xpWWiP4fyoBO7I30InTmI60uT+FOnppShqAbBmlTfyPrXQKPT0+dPXSugtxzB9QD860BAZ6bNPamxQgJomnBRRkoBKWKClJ3dAFEUZKXu6ASKKXJ50otmgEilijIaMpoAiiKQg0Zj60AsUtJn8qO8oAApQKQOKXvBQkUijLSi4KO8FAIRS0quOo99BI6/jQBFIKeI6j40oA6igGRTZrtl906/Pzzppt6j0+fnzoDnNOmndz/Dbf5NOyUFhoFdVtGPSlU/Mfu2510X+XPbUVADuvn3ba09U+I/nz+NLE/P5a+lOCe7+H4UBWZaULRRUgMlGSiigDJRkoooBYmiP4UUUABKetv8poooQNI+fSlC/u/GiigG3E5e+ul2ygYlc2WSFzRmgRqY0B186KKE8gVNY6+f8qBa6/xooqANa3r6+VHcD99FFAL3A6Uv1cdBS0UAi4cHl15nlFKMKp6/GiigG/Ux50hwXnRRQCHBEc/n5NH1Zuv4miipIENpuv4mmy3WiigF75hS/WG8vh8fjRRQCjFt1/AUfXG+RRRQH//Z"/>
          <p:cNvSpPr>
            <a:spLocks noChangeAspect="1" noChangeArrowheads="1"/>
          </p:cNvSpPr>
          <p:nvPr/>
        </p:nvSpPr>
        <p:spPr bwMode="auto">
          <a:xfrm>
            <a:off x="63500" y="-909638"/>
            <a:ext cx="2428875" cy="18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142844" y="928670"/>
            <a:ext cx="87868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El </a:t>
            </a:r>
            <a:r>
              <a:rPr lang="es-ES" smtClean="0"/>
              <a:t>SERGAS define </a:t>
            </a:r>
            <a:r>
              <a:rPr lang="es-ES" dirty="0" smtClean="0"/>
              <a:t>un </a:t>
            </a:r>
            <a:r>
              <a:rPr lang="es-ES" b="1" dirty="0" smtClean="0"/>
              <a:t>nuevo modelo de explotación de resultados que se recogerán en los pliegos de contratación </a:t>
            </a:r>
            <a:r>
              <a:rPr lang="es-ES" dirty="0" smtClean="0"/>
              <a:t>para los desarrollos que se obtengan dentro de los proyectos H2050 e </a:t>
            </a:r>
            <a:r>
              <a:rPr lang="es-ES" dirty="0" err="1" smtClean="0"/>
              <a:t>InnovaSaude</a:t>
            </a:r>
            <a:r>
              <a:rPr lang="es-ES" dirty="0" smtClean="0"/>
              <a:t>, que contemple </a:t>
            </a:r>
            <a:r>
              <a:rPr lang="es-ES" b="1" dirty="0" smtClean="0"/>
              <a:t>todas o algunas de estas posibilidades</a:t>
            </a:r>
            <a:endParaRPr lang="es-ES" b="1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5884859" y="1908174"/>
            <a:ext cx="1401785" cy="3949718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endParaRPr lang="es-ES"/>
          </a:p>
        </p:txBody>
      </p:sp>
      <p:sp>
        <p:nvSpPr>
          <p:cNvPr id="21" name="AutoShape 4"/>
          <p:cNvSpPr>
            <a:spLocks noChangeArrowheads="1"/>
          </p:cNvSpPr>
          <p:nvPr/>
        </p:nvSpPr>
        <p:spPr bwMode="auto">
          <a:xfrm>
            <a:off x="477834" y="2062161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 indent="-92075" defTabSz="1222375" eaLnBrk="0" hangingPunct="0">
              <a:spcBef>
                <a:spcPct val="50000"/>
              </a:spcBef>
            </a:pPr>
            <a:r>
              <a:rPr lang="es-ES" sz="1400" b="1" dirty="0" smtClean="0"/>
              <a:t>  </a:t>
            </a:r>
            <a:r>
              <a:rPr lang="es-ES" sz="1600" b="1" dirty="0" smtClean="0"/>
              <a:t>Centro Demostrador </a:t>
            </a:r>
            <a:r>
              <a:rPr lang="es-ES" sz="1600" dirty="0" smtClean="0"/>
              <a:t>en SERGAS</a:t>
            </a:r>
          </a:p>
        </p:txBody>
      </p:sp>
      <p:sp>
        <p:nvSpPr>
          <p:cNvPr id="44" name="43 CuadroTexto"/>
          <p:cNvSpPr txBox="1"/>
          <p:nvPr/>
        </p:nvSpPr>
        <p:spPr>
          <a:xfrm rot="16200000">
            <a:off x="5759611" y="3354173"/>
            <a:ext cx="2271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bg1"/>
                </a:solidFill>
              </a:rPr>
              <a:t>Explotación </a:t>
            </a:r>
            <a:r>
              <a:rPr lang="es-ES" b="1" dirty="0">
                <a:solidFill>
                  <a:schemeClr val="bg1"/>
                </a:solidFill>
              </a:rPr>
              <a:t>de </a:t>
            </a:r>
            <a:r>
              <a:rPr lang="es-ES" b="1" dirty="0" smtClean="0">
                <a:solidFill>
                  <a:schemeClr val="bg1"/>
                </a:solidFill>
              </a:rPr>
              <a:t>resultados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5" name="AutoShape 4"/>
          <p:cNvSpPr>
            <a:spLocks noChangeArrowheads="1"/>
          </p:cNvSpPr>
          <p:nvPr/>
        </p:nvSpPr>
        <p:spPr bwMode="auto">
          <a:xfrm>
            <a:off x="500034" y="2714620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 indent="-92075" defTabSz="1222375" eaLnBrk="0" hangingPunct="0">
              <a:spcBef>
                <a:spcPct val="50000"/>
              </a:spcBef>
            </a:pPr>
            <a:r>
              <a:rPr lang="es-ES" sz="1400" b="1" dirty="0" smtClean="0"/>
              <a:t>  </a:t>
            </a:r>
            <a:r>
              <a:rPr lang="es-ES" sz="1600" b="1" dirty="0" smtClean="0"/>
              <a:t>Propiedad  Industrial/ Intelectual de la empresa</a:t>
            </a:r>
          </a:p>
        </p:txBody>
      </p:sp>
      <p:sp>
        <p:nvSpPr>
          <p:cNvPr id="26" name="AutoShape 4"/>
          <p:cNvSpPr>
            <a:spLocks noChangeArrowheads="1"/>
          </p:cNvSpPr>
          <p:nvPr/>
        </p:nvSpPr>
        <p:spPr bwMode="auto">
          <a:xfrm>
            <a:off x="500034" y="3357562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 indent="-92075" defTabSz="1222375" eaLnBrk="0" hangingPunct="0">
              <a:spcBef>
                <a:spcPct val="50000"/>
              </a:spcBef>
            </a:pPr>
            <a:r>
              <a:rPr lang="es-ES" sz="1600" dirty="0" smtClean="0"/>
              <a:t>  Posibilidad de </a:t>
            </a:r>
            <a:r>
              <a:rPr lang="es-ES" sz="1600" b="1" dirty="0" smtClean="0"/>
              <a:t>comercialización de la solución para la empresa</a:t>
            </a:r>
            <a:endParaRPr lang="es-ES" sz="1600" b="1" dirty="0"/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500034" y="4000504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 indent="-92075" defTabSz="1222375" eaLnBrk="0" hangingPunct="0">
              <a:spcBef>
                <a:spcPct val="50000"/>
              </a:spcBef>
            </a:pPr>
            <a:r>
              <a:rPr lang="es-ES" sz="1200" dirty="0" smtClean="0"/>
              <a:t>  </a:t>
            </a:r>
            <a:r>
              <a:rPr lang="es-ES" sz="1600" dirty="0" smtClean="0"/>
              <a:t>Derechos de </a:t>
            </a:r>
            <a:r>
              <a:rPr lang="es-ES" sz="1600" b="1" dirty="0" smtClean="0"/>
              <a:t>uso gratuito </a:t>
            </a:r>
            <a:r>
              <a:rPr lang="es-ES" sz="1600" dirty="0" smtClean="0"/>
              <a:t>para el SERGAS</a:t>
            </a:r>
          </a:p>
        </p:txBody>
      </p:sp>
      <p:sp>
        <p:nvSpPr>
          <p:cNvPr id="28" name="AutoShape 4"/>
          <p:cNvSpPr>
            <a:spLocks noChangeArrowheads="1"/>
          </p:cNvSpPr>
          <p:nvPr/>
        </p:nvSpPr>
        <p:spPr bwMode="auto">
          <a:xfrm>
            <a:off x="500034" y="4643446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 indent="-92075" defTabSz="1222375" eaLnBrk="0" hangingPunct="0">
              <a:spcBef>
                <a:spcPct val="50000"/>
              </a:spcBef>
            </a:pPr>
            <a:r>
              <a:rPr lang="es-ES" sz="1600" dirty="0" smtClean="0"/>
              <a:t>  Derecho para el </a:t>
            </a:r>
            <a:r>
              <a:rPr lang="es-ES" sz="1600" b="1" dirty="0" smtClean="0"/>
              <a:t>mantenimiento y evolución interno en el SERGAS</a:t>
            </a:r>
          </a:p>
        </p:txBody>
      </p:sp>
      <p:sp>
        <p:nvSpPr>
          <p:cNvPr id="29" name="AutoShape 4"/>
          <p:cNvSpPr>
            <a:spLocks noChangeArrowheads="1"/>
          </p:cNvSpPr>
          <p:nvPr/>
        </p:nvSpPr>
        <p:spPr bwMode="auto">
          <a:xfrm>
            <a:off x="500034" y="5276871"/>
            <a:ext cx="6013450" cy="509583"/>
          </a:xfrm>
          <a:prstGeom prst="homePlate">
            <a:avLst>
              <a:gd name="adj" fmla="val 32637"/>
            </a:avLst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marL="92075"/>
            <a:r>
              <a:rPr lang="es-ES" sz="1600" b="1" dirty="0" smtClean="0"/>
              <a:t>Retorno para el SERGAS </a:t>
            </a:r>
            <a:r>
              <a:rPr lang="es-ES" sz="1600" dirty="0" smtClean="0"/>
              <a:t>según grado de comercialización</a:t>
            </a:r>
            <a:endParaRPr lang="es-ES" sz="1600" b="0" u="none" dirty="0"/>
          </a:p>
        </p:txBody>
      </p:sp>
      <p:pic>
        <p:nvPicPr>
          <p:cNvPr id="30" name="29 Imagen" descr="logo i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58082" y="4000504"/>
            <a:ext cx="1357322" cy="596486"/>
          </a:xfrm>
          <a:prstGeom prst="rect">
            <a:avLst/>
          </a:prstGeom>
        </p:spPr>
      </p:pic>
      <p:pic>
        <p:nvPicPr>
          <p:cNvPr id="31" name="30 Imagen" descr="logo h205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43834" y="3071810"/>
            <a:ext cx="520852" cy="685789"/>
          </a:xfrm>
          <a:prstGeom prst="rect">
            <a:avLst/>
          </a:prstGeom>
        </p:spPr>
      </p:pic>
      <p:sp>
        <p:nvSpPr>
          <p:cNvPr id="32" name="Título 1"/>
          <p:cNvSpPr txBox="1">
            <a:spLocks/>
          </p:cNvSpPr>
          <p:nvPr/>
        </p:nvSpPr>
        <p:spPr bwMode="auto">
          <a:xfrm>
            <a:off x="0" y="0"/>
            <a:ext cx="9180513" cy="914400"/>
          </a:xfrm>
          <a:prstGeom prst="rect">
            <a:avLst/>
          </a:prstGeom>
          <a:solidFill>
            <a:srgbClr val="007FA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5000"/>
              </a:lnSpc>
            </a:pPr>
            <a:endParaRPr lang="en-US" sz="3600" b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2" y="0"/>
            <a:ext cx="8429684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de-DE" altLang="de-DE" sz="2300" b="1" dirty="0" smtClean="0">
                <a:solidFill>
                  <a:schemeClr val="bg1"/>
                </a:solidFill>
                <a:latin typeface="Myriad Pro"/>
              </a:rPr>
              <a:t>Explotación-Instrumentalización CPI </a:t>
            </a:r>
            <a:r>
              <a:rPr lang="es-ES" altLang="de-DE" sz="2300" dirty="0">
                <a:solidFill>
                  <a:srgbClr val="4D7BAD"/>
                </a:solidFill>
                <a:latin typeface="Myriad Pro"/>
              </a:rPr>
              <a:t>	</a:t>
            </a:r>
          </a:p>
        </p:txBody>
      </p:sp>
      <p:grpSp>
        <p:nvGrpSpPr>
          <p:cNvPr id="12" name="11 Grupo"/>
          <p:cNvGrpSpPr/>
          <p:nvPr/>
        </p:nvGrpSpPr>
        <p:grpSpPr>
          <a:xfrm>
            <a:off x="5796136" y="188640"/>
            <a:ext cx="2428892" cy="491313"/>
            <a:chOff x="71406" y="1223175"/>
            <a:chExt cx="9001188" cy="738208"/>
          </a:xfrm>
        </p:grpSpPr>
        <p:sp>
          <p:nvSpPr>
            <p:cNvPr id="13" name="AutoShape 158"/>
            <p:cNvSpPr>
              <a:spLocks noChangeArrowheads="1"/>
            </p:cNvSpPr>
            <p:nvPr/>
          </p:nvSpPr>
          <p:spPr bwMode="auto">
            <a:xfrm>
              <a:off x="71406" y="1234308"/>
              <a:ext cx="1000132" cy="727075"/>
            </a:xfrm>
            <a:prstGeom prst="homePlate">
              <a:avLst>
                <a:gd name="adj" fmla="val 22112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179388">
                <a:lnSpc>
                  <a:spcPct val="95000"/>
                </a:lnSpc>
              </a:pPr>
              <a:endParaRPr lang="es-ES" sz="1300" b="1" u="none" dirty="0">
                <a:solidFill>
                  <a:schemeClr val="bg1"/>
                </a:solidFill>
              </a:endParaRPr>
            </a:p>
          </p:txBody>
        </p:sp>
        <p:sp>
          <p:nvSpPr>
            <p:cNvPr id="14" name="AutoShape 159"/>
            <p:cNvSpPr>
              <a:spLocks noChangeArrowheads="1"/>
            </p:cNvSpPr>
            <p:nvPr/>
          </p:nvSpPr>
          <p:spPr bwMode="auto">
            <a:xfrm>
              <a:off x="1000102" y="1223175"/>
              <a:ext cx="1428760" cy="725487"/>
            </a:xfrm>
            <a:prstGeom prst="chevron">
              <a:avLst>
                <a:gd name="adj" fmla="val 22972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>
                <a:lnSpc>
                  <a:spcPct val="95000"/>
                </a:lnSpc>
              </a:pPr>
              <a:endParaRPr lang="es-ES" sz="1300" b="1" u="none" dirty="0">
                <a:noFill/>
              </a:endParaRPr>
            </a:p>
          </p:txBody>
        </p:sp>
        <p:sp>
          <p:nvSpPr>
            <p:cNvPr id="15" name="AutoShape 160"/>
            <p:cNvSpPr>
              <a:spLocks noChangeArrowheads="1"/>
            </p:cNvSpPr>
            <p:nvPr/>
          </p:nvSpPr>
          <p:spPr bwMode="auto">
            <a:xfrm>
              <a:off x="2357420" y="1223175"/>
              <a:ext cx="1285886" cy="725488"/>
            </a:xfrm>
            <a:prstGeom prst="chevron">
              <a:avLst>
                <a:gd name="adj" fmla="val 23628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>
                <a:lnSpc>
                  <a:spcPct val="95000"/>
                </a:lnSpc>
              </a:pPr>
              <a:endParaRPr lang="es-ES" sz="1300" b="1" u="none" dirty="0">
                <a:noFill/>
              </a:endParaRPr>
            </a:p>
          </p:txBody>
        </p:sp>
        <p:sp>
          <p:nvSpPr>
            <p:cNvPr id="16" name="AutoShape 159"/>
            <p:cNvSpPr>
              <a:spLocks noChangeArrowheads="1"/>
            </p:cNvSpPr>
            <p:nvPr/>
          </p:nvSpPr>
          <p:spPr bwMode="auto">
            <a:xfrm>
              <a:off x="3571868" y="1223175"/>
              <a:ext cx="1285884" cy="725487"/>
            </a:xfrm>
            <a:prstGeom prst="chevron">
              <a:avLst>
                <a:gd name="adj" fmla="val 22972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 algn="ctr">
                <a:lnSpc>
                  <a:spcPct val="95000"/>
                </a:lnSpc>
              </a:pPr>
              <a:endParaRPr lang="es-ES" sz="1300" b="1" u="none" dirty="0">
                <a:noFill/>
              </a:endParaRPr>
            </a:p>
          </p:txBody>
        </p:sp>
        <p:sp>
          <p:nvSpPr>
            <p:cNvPr id="17" name="AutoShape 160"/>
            <p:cNvSpPr>
              <a:spLocks noChangeArrowheads="1"/>
            </p:cNvSpPr>
            <p:nvPr/>
          </p:nvSpPr>
          <p:spPr bwMode="auto">
            <a:xfrm>
              <a:off x="4786314" y="1223175"/>
              <a:ext cx="1500198" cy="725487"/>
            </a:xfrm>
            <a:prstGeom prst="chevron">
              <a:avLst>
                <a:gd name="adj" fmla="val 23628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>
                <a:lnSpc>
                  <a:spcPct val="95000"/>
                </a:lnSpc>
              </a:pPr>
              <a:endParaRPr lang="es-ES" sz="1200" b="1" u="none" dirty="0">
                <a:noFill/>
              </a:endParaRPr>
            </a:p>
          </p:txBody>
        </p:sp>
        <p:sp>
          <p:nvSpPr>
            <p:cNvPr id="18" name="AutoShape 159"/>
            <p:cNvSpPr>
              <a:spLocks noChangeArrowheads="1"/>
            </p:cNvSpPr>
            <p:nvPr/>
          </p:nvSpPr>
          <p:spPr bwMode="auto">
            <a:xfrm>
              <a:off x="6215074" y="1223175"/>
              <a:ext cx="1500198" cy="725487"/>
            </a:xfrm>
            <a:prstGeom prst="chevron">
              <a:avLst>
                <a:gd name="adj" fmla="val 22972"/>
              </a:avLst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>
                <a:lnSpc>
                  <a:spcPct val="95000"/>
                </a:lnSpc>
              </a:pPr>
              <a:endParaRPr lang="es-ES" sz="1300" b="1" u="none" dirty="0">
                <a:noFill/>
              </a:endParaRPr>
            </a:p>
          </p:txBody>
        </p:sp>
        <p:sp>
          <p:nvSpPr>
            <p:cNvPr id="19" name="AutoShape 160"/>
            <p:cNvSpPr>
              <a:spLocks noChangeArrowheads="1"/>
            </p:cNvSpPr>
            <p:nvPr/>
          </p:nvSpPr>
          <p:spPr bwMode="auto">
            <a:xfrm>
              <a:off x="7643834" y="1223175"/>
              <a:ext cx="1428760" cy="725487"/>
            </a:xfrm>
            <a:prstGeom prst="chevron">
              <a:avLst>
                <a:gd name="adj" fmla="val 23628"/>
              </a:avLst>
            </a:prstGeom>
            <a:solidFill>
              <a:schemeClr val="accent3">
                <a:lumMod val="50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0" rIns="0" anchor="ctr"/>
            <a:lstStyle/>
            <a:p>
              <a:pPr marL="266700">
                <a:lnSpc>
                  <a:spcPct val="95000"/>
                </a:lnSpc>
              </a:pPr>
              <a:endParaRPr lang="es-ES" sz="1300" b="1" u="none" dirty="0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449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42844" y="71414"/>
            <a:ext cx="731837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tabLst>
                <a:tab pos="8534400" algn="r"/>
              </a:tabLst>
            </a:pPr>
            <a:r>
              <a:rPr lang="de-DE" altLang="de-DE" sz="2300" b="1" dirty="0" smtClean="0">
                <a:solidFill>
                  <a:srgbClr val="4D7BAD"/>
                </a:solidFill>
                <a:latin typeface="Myriad Pro"/>
              </a:rPr>
              <a:t>Calendario de actuaciones</a:t>
            </a:r>
            <a:r>
              <a:rPr lang="es-ES" altLang="de-DE" sz="2300" dirty="0">
                <a:solidFill>
                  <a:srgbClr val="4D7BAD"/>
                </a:solidFill>
                <a:latin typeface="Myriad Pro"/>
              </a:rPr>
              <a:t>	</a:t>
            </a:r>
          </a:p>
        </p:txBody>
      </p:sp>
      <p:sp>
        <p:nvSpPr>
          <p:cNvPr id="10" name="AutoShape 158"/>
          <p:cNvSpPr>
            <a:spLocks noChangeArrowheads="1"/>
          </p:cNvSpPr>
          <p:nvPr/>
        </p:nvSpPr>
        <p:spPr bwMode="auto">
          <a:xfrm>
            <a:off x="142844" y="1305746"/>
            <a:ext cx="1000132" cy="727075"/>
          </a:xfrm>
          <a:prstGeom prst="homePlate">
            <a:avLst>
              <a:gd name="adj" fmla="val 22112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179388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Dialogo Técnico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11" name="AutoShape 159"/>
          <p:cNvSpPr>
            <a:spLocks noChangeArrowheads="1"/>
          </p:cNvSpPr>
          <p:nvPr/>
        </p:nvSpPr>
        <p:spPr bwMode="auto">
          <a:xfrm>
            <a:off x="1071538" y="1294613"/>
            <a:ext cx="1428760" cy="725487"/>
          </a:xfrm>
          <a:prstGeom prst="chevron">
            <a:avLst>
              <a:gd name="adj" fmla="val 22972"/>
            </a:avLst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Tramitación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12" name="AutoShape 160"/>
          <p:cNvSpPr>
            <a:spLocks noChangeArrowheads="1"/>
          </p:cNvSpPr>
          <p:nvPr/>
        </p:nvSpPr>
        <p:spPr bwMode="auto">
          <a:xfrm>
            <a:off x="2428860" y="1294613"/>
            <a:ext cx="1285884" cy="725487"/>
          </a:xfrm>
          <a:prstGeom prst="chevron">
            <a:avLst>
              <a:gd name="adj" fmla="val 23628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Licitaci</a:t>
            </a:r>
            <a:r>
              <a:rPr lang="es-ES" sz="1300" b="1" dirty="0" smtClean="0">
                <a:solidFill>
                  <a:schemeClr val="bg1"/>
                </a:solidFill>
              </a:rPr>
              <a:t>ón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17" name="AutoShape 159"/>
          <p:cNvSpPr>
            <a:spLocks noChangeArrowheads="1"/>
          </p:cNvSpPr>
          <p:nvPr/>
        </p:nvSpPr>
        <p:spPr bwMode="auto">
          <a:xfrm>
            <a:off x="3643306" y="1294613"/>
            <a:ext cx="1285884" cy="725487"/>
          </a:xfrm>
          <a:prstGeom prst="chevron">
            <a:avLst>
              <a:gd name="adj" fmla="val 22972"/>
            </a:avLst>
          </a:prstGeom>
          <a:solidFill>
            <a:schemeClr val="accent6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 algn="ctr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Ejecución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18" name="AutoShape 160"/>
          <p:cNvSpPr>
            <a:spLocks noChangeArrowheads="1"/>
          </p:cNvSpPr>
          <p:nvPr/>
        </p:nvSpPr>
        <p:spPr bwMode="auto">
          <a:xfrm>
            <a:off x="4857752" y="1294613"/>
            <a:ext cx="1500198" cy="725487"/>
          </a:xfrm>
          <a:prstGeom prst="chevron">
            <a:avLst>
              <a:gd name="adj" fmla="val 23628"/>
            </a:avLst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>
              <a:lnSpc>
                <a:spcPct val="95000"/>
              </a:lnSpc>
            </a:pPr>
            <a:r>
              <a:rPr lang="es-ES" sz="1200" b="1" u="none" dirty="0" smtClean="0">
                <a:solidFill>
                  <a:schemeClr val="bg1"/>
                </a:solidFill>
              </a:rPr>
              <a:t>Implantación</a:t>
            </a:r>
            <a:endParaRPr lang="es-ES" sz="1200" b="1" u="none" dirty="0">
              <a:solidFill>
                <a:schemeClr val="bg1"/>
              </a:solidFill>
            </a:endParaRPr>
          </a:p>
        </p:txBody>
      </p:sp>
      <p:sp>
        <p:nvSpPr>
          <p:cNvPr id="23" name="AutoShape 159"/>
          <p:cNvSpPr>
            <a:spLocks noChangeArrowheads="1"/>
          </p:cNvSpPr>
          <p:nvPr/>
        </p:nvSpPr>
        <p:spPr bwMode="auto">
          <a:xfrm>
            <a:off x="6286512" y="1294613"/>
            <a:ext cx="1500198" cy="725487"/>
          </a:xfrm>
          <a:prstGeom prst="chevron">
            <a:avLst>
              <a:gd name="adj" fmla="val 22972"/>
            </a:avLst>
          </a:prstGeom>
          <a:solidFill>
            <a:schemeClr val="accent3">
              <a:lumMod val="75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Evaluación y Justificación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24" name="AutoShape 160"/>
          <p:cNvSpPr>
            <a:spLocks noChangeArrowheads="1"/>
          </p:cNvSpPr>
          <p:nvPr/>
        </p:nvSpPr>
        <p:spPr bwMode="auto">
          <a:xfrm>
            <a:off x="7715272" y="1294613"/>
            <a:ext cx="1428760" cy="725487"/>
          </a:xfrm>
          <a:prstGeom prst="chevron">
            <a:avLst>
              <a:gd name="adj" fmla="val 23628"/>
            </a:avLst>
          </a:prstGeom>
          <a:solidFill>
            <a:schemeClr val="accent3">
              <a:lumMod val="5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0" rIns="0" anchor="ctr"/>
          <a:lstStyle/>
          <a:p>
            <a:pPr marL="266700">
              <a:lnSpc>
                <a:spcPct val="95000"/>
              </a:lnSpc>
            </a:pPr>
            <a:r>
              <a:rPr lang="es-ES" sz="1300" b="1" u="none" dirty="0" smtClean="0">
                <a:solidFill>
                  <a:schemeClr val="bg1"/>
                </a:solidFill>
              </a:rPr>
              <a:t>Explotación</a:t>
            </a:r>
            <a:endParaRPr lang="es-ES" sz="1300" b="1" u="none" dirty="0">
              <a:solidFill>
                <a:schemeClr val="bg1"/>
              </a:solidFill>
            </a:endParaRPr>
          </a:p>
        </p:txBody>
      </p:sp>
      <p:sp>
        <p:nvSpPr>
          <p:cNvPr id="26" name="Rectangle 162"/>
          <p:cNvSpPr>
            <a:spLocks noChangeArrowheads="1"/>
          </p:cNvSpPr>
          <p:nvPr/>
        </p:nvSpPr>
        <p:spPr bwMode="auto">
          <a:xfrm>
            <a:off x="6405577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dirty="0" smtClean="0">
                <a:solidFill>
                  <a:srgbClr val="000000"/>
                </a:solidFill>
                <a:sym typeface="Wingdings" pitchFamily="2" charset="2"/>
              </a:rPr>
              <a:t>6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27" name="Rectangle 163"/>
          <p:cNvSpPr>
            <a:spLocks noChangeArrowheads="1"/>
          </p:cNvSpPr>
          <p:nvPr/>
        </p:nvSpPr>
        <p:spPr bwMode="auto">
          <a:xfrm>
            <a:off x="7786710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dirty="0" smtClean="0">
                <a:solidFill>
                  <a:srgbClr val="000000"/>
                </a:solidFill>
                <a:sym typeface="Wingdings" pitchFamily="2" charset="2"/>
              </a:rPr>
              <a:t>7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42844" y="2151869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3- 9 meses</a:t>
            </a:r>
            <a:endParaRPr lang="es-ES" sz="1200" b="1" dirty="0"/>
          </a:p>
        </p:txBody>
      </p:sp>
      <p:sp>
        <p:nvSpPr>
          <p:cNvPr id="29" name="28 CuadroTexto"/>
          <p:cNvSpPr txBox="1"/>
          <p:nvPr/>
        </p:nvSpPr>
        <p:spPr>
          <a:xfrm>
            <a:off x="1214414" y="2151869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+3 meses</a:t>
            </a:r>
            <a:endParaRPr lang="es-ES" sz="1200" b="1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643306" y="2151869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12- 18 meses</a:t>
            </a:r>
            <a:endParaRPr lang="es-ES" sz="1200" b="1" dirty="0"/>
          </a:p>
        </p:txBody>
      </p:sp>
      <p:sp>
        <p:nvSpPr>
          <p:cNvPr id="31" name="30 CuadroTexto"/>
          <p:cNvSpPr txBox="1"/>
          <p:nvPr/>
        </p:nvSpPr>
        <p:spPr>
          <a:xfrm>
            <a:off x="5072066" y="2151869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3- 6 meses</a:t>
            </a:r>
            <a:endParaRPr lang="es-ES" sz="1200" b="1" dirty="0"/>
          </a:p>
        </p:txBody>
      </p:sp>
      <p:sp>
        <p:nvSpPr>
          <p:cNvPr id="32" name="31 CuadroTexto"/>
          <p:cNvSpPr txBox="1"/>
          <p:nvPr/>
        </p:nvSpPr>
        <p:spPr>
          <a:xfrm>
            <a:off x="2474899" y="2151869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+3 meses</a:t>
            </a:r>
            <a:endParaRPr lang="es-ES" sz="1200" b="1" dirty="0"/>
          </a:p>
        </p:txBody>
      </p:sp>
      <p:sp>
        <p:nvSpPr>
          <p:cNvPr id="33" name="32 CuadroTexto"/>
          <p:cNvSpPr txBox="1"/>
          <p:nvPr/>
        </p:nvSpPr>
        <p:spPr>
          <a:xfrm>
            <a:off x="6357950" y="2151869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3- 6 meses</a:t>
            </a:r>
            <a:endParaRPr lang="es-ES" sz="1200" b="1" dirty="0"/>
          </a:p>
        </p:txBody>
      </p:sp>
      <p:sp>
        <p:nvSpPr>
          <p:cNvPr id="21" name="Rectangle 163"/>
          <p:cNvSpPr>
            <a:spLocks noChangeArrowheads="1"/>
          </p:cNvSpPr>
          <p:nvPr/>
        </p:nvSpPr>
        <p:spPr bwMode="auto">
          <a:xfrm>
            <a:off x="4929190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dirty="0" smtClean="0">
                <a:solidFill>
                  <a:srgbClr val="000000"/>
                </a:solidFill>
                <a:sym typeface="Wingdings" pitchFamily="2" charset="2"/>
              </a:rPr>
              <a:t>5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20" name="Rectangle 162"/>
          <p:cNvSpPr>
            <a:spLocks noChangeArrowheads="1"/>
          </p:cNvSpPr>
          <p:nvPr/>
        </p:nvSpPr>
        <p:spPr bwMode="auto">
          <a:xfrm>
            <a:off x="3714744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dirty="0" smtClean="0">
                <a:solidFill>
                  <a:srgbClr val="000000"/>
                </a:solidFill>
                <a:sym typeface="Wingdings" pitchFamily="2" charset="2"/>
              </a:rPr>
              <a:t>4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15" name="Rectangle 163"/>
          <p:cNvSpPr>
            <a:spLocks noChangeArrowheads="1"/>
          </p:cNvSpPr>
          <p:nvPr/>
        </p:nvSpPr>
        <p:spPr bwMode="auto">
          <a:xfrm>
            <a:off x="2571735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u="none" dirty="0">
                <a:solidFill>
                  <a:srgbClr val="000000"/>
                </a:solidFill>
                <a:sym typeface="Wingdings" pitchFamily="2" charset="2"/>
              </a:rPr>
              <a:t>3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14" name="Rectangle 162"/>
          <p:cNvSpPr>
            <a:spLocks noChangeArrowheads="1"/>
          </p:cNvSpPr>
          <p:nvPr/>
        </p:nvSpPr>
        <p:spPr bwMode="auto">
          <a:xfrm>
            <a:off x="1214414" y="1151737"/>
            <a:ext cx="238125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u="none" dirty="0">
                <a:solidFill>
                  <a:srgbClr val="000000"/>
                </a:solidFill>
                <a:sym typeface="Wingdings" pitchFamily="2" charset="2"/>
              </a:rPr>
              <a:t>2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13" name="Rectangle 161"/>
          <p:cNvSpPr>
            <a:spLocks noChangeArrowheads="1"/>
          </p:cNvSpPr>
          <p:nvPr/>
        </p:nvSpPr>
        <p:spPr bwMode="auto">
          <a:xfrm>
            <a:off x="188883" y="1193033"/>
            <a:ext cx="239713" cy="2381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spcBef>
                <a:spcPct val="0"/>
              </a:spcBef>
            </a:pPr>
            <a:r>
              <a:rPr lang="es-ES_tradnl" sz="1200" b="1" u="none" dirty="0">
                <a:solidFill>
                  <a:srgbClr val="000000"/>
                </a:solidFill>
                <a:sym typeface="Wingdings" pitchFamily="2" charset="2"/>
              </a:rPr>
              <a:t>1</a:t>
            </a:r>
            <a:endParaRPr lang="es-ES_tradnl" sz="1200" b="1" u="none" dirty="0">
              <a:solidFill>
                <a:srgbClr val="000000"/>
              </a:solidFill>
            </a:endParaRPr>
          </a:p>
        </p:txBody>
      </p:sp>
      <p:sp>
        <p:nvSpPr>
          <p:cNvPr id="34" name="33 Rectángulo redondeado"/>
          <p:cNvSpPr/>
          <p:nvPr/>
        </p:nvSpPr>
        <p:spPr>
          <a:xfrm>
            <a:off x="142844" y="3214686"/>
            <a:ext cx="371477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2012</a:t>
            </a:r>
            <a:endParaRPr lang="es-ES" sz="1400" b="1" dirty="0">
              <a:solidFill>
                <a:schemeClr val="tx1"/>
              </a:solidFill>
            </a:endParaRPr>
          </a:p>
        </p:txBody>
      </p:sp>
      <p:sp>
        <p:nvSpPr>
          <p:cNvPr id="35" name="34 Rectángulo redondeado"/>
          <p:cNvSpPr/>
          <p:nvPr/>
        </p:nvSpPr>
        <p:spPr>
          <a:xfrm>
            <a:off x="4143372" y="3214686"/>
            <a:ext cx="2000264" cy="500066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1" dirty="0" smtClean="0">
              <a:solidFill>
                <a:schemeClr val="bg1"/>
              </a:solidFill>
            </a:endParaRPr>
          </a:p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1</a:t>
            </a:r>
            <a:r>
              <a:rPr lang="es-ES" sz="1400" b="1" baseline="30000" dirty="0" smtClean="0">
                <a:solidFill>
                  <a:schemeClr val="tx1"/>
                </a:solidFill>
              </a:rPr>
              <a:t>er</a:t>
            </a:r>
            <a:r>
              <a:rPr lang="es-ES" sz="1400" b="1" dirty="0" smtClean="0">
                <a:solidFill>
                  <a:schemeClr val="tx1"/>
                </a:solidFill>
              </a:rPr>
              <a:t> semestre 2013</a:t>
            </a:r>
          </a:p>
          <a:p>
            <a:pPr algn="ctr"/>
            <a:endParaRPr lang="es-ES" sz="1400" b="1" dirty="0">
              <a:solidFill>
                <a:schemeClr val="bg1"/>
              </a:solidFill>
            </a:endParaRPr>
          </a:p>
        </p:txBody>
      </p:sp>
      <p:sp>
        <p:nvSpPr>
          <p:cNvPr id="36" name="35 Rectángulo redondeado"/>
          <p:cNvSpPr/>
          <p:nvPr/>
        </p:nvSpPr>
        <p:spPr>
          <a:xfrm>
            <a:off x="6572264" y="3214686"/>
            <a:ext cx="1928826" cy="500066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400" b="1" dirty="0" smtClean="0">
                <a:solidFill>
                  <a:schemeClr val="tx1"/>
                </a:solidFill>
              </a:rPr>
              <a:t>2</a:t>
            </a:r>
            <a:r>
              <a:rPr lang="es-ES" sz="1400" b="1" baseline="30000" dirty="0" smtClean="0">
                <a:solidFill>
                  <a:schemeClr val="tx1"/>
                </a:solidFill>
              </a:rPr>
              <a:t>o</a:t>
            </a:r>
            <a:r>
              <a:rPr lang="es-ES" sz="1400" b="1" dirty="0" smtClean="0">
                <a:solidFill>
                  <a:schemeClr val="tx1"/>
                </a:solidFill>
              </a:rPr>
              <a:t> semestre 2013</a:t>
            </a:r>
          </a:p>
        </p:txBody>
      </p:sp>
      <p:sp>
        <p:nvSpPr>
          <p:cNvPr id="37" name="36 Rectángulo"/>
          <p:cNvSpPr/>
          <p:nvPr/>
        </p:nvSpPr>
        <p:spPr>
          <a:xfrm>
            <a:off x="214282" y="3857628"/>
            <a:ext cx="3643338" cy="2357454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Apertura de un diálogo técnico establecido con empresas como parte del proceso de CPI. Publicación convocatoria en abril de 2012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4214810" y="3857628"/>
            <a:ext cx="1928826" cy="2357454"/>
          </a:xfrm>
          <a:prstGeom prst="rect">
            <a:avLst/>
          </a:pr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Publicación de fichas de avance de los proyectos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Publicación del Mapa demanda temprana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Inicio de la licitación</a:t>
            </a:r>
          </a:p>
        </p:txBody>
      </p:sp>
      <p:sp>
        <p:nvSpPr>
          <p:cNvPr id="42" name="41 Rectángulo"/>
          <p:cNvSpPr/>
          <p:nvPr/>
        </p:nvSpPr>
        <p:spPr>
          <a:xfrm>
            <a:off x="6643702" y="3857628"/>
            <a:ext cx="1857388" cy="2286016"/>
          </a:xfrm>
          <a:prstGeom prst="rect">
            <a:avLst/>
          </a:prstGeom>
          <a:noFill/>
          <a:ln>
            <a:solidFill>
              <a:schemeClr val="accent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Adjudicación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Inicio de la ejecución de los trabajos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  <a:p>
            <a:pPr algn="just"/>
            <a:r>
              <a:rPr lang="es-ES" sz="1300" b="1" dirty="0" smtClean="0">
                <a:solidFill>
                  <a:schemeClr val="tx1"/>
                </a:solidFill>
              </a:rPr>
              <a:t>Planificación del resto de las contrataciones</a:t>
            </a: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  <a:p>
            <a:pPr algn="just"/>
            <a:endParaRPr lang="es-ES" sz="1300" b="1" dirty="0" smtClean="0">
              <a:solidFill>
                <a:schemeClr val="tx1"/>
              </a:solidFill>
            </a:endParaRPr>
          </a:p>
        </p:txBody>
      </p:sp>
      <p:cxnSp>
        <p:nvCxnSpPr>
          <p:cNvPr id="61" name="60 Conector recto de flecha"/>
          <p:cNvCxnSpPr/>
          <p:nvPr/>
        </p:nvCxnSpPr>
        <p:spPr>
          <a:xfrm rot="5400000">
            <a:off x="4892066" y="2966058"/>
            <a:ext cx="360000" cy="1588"/>
          </a:xfrm>
          <a:prstGeom prst="straightConnector1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61 Conector recto"/>
          <p:cNvCxnSpPr/>
          <p:nvPr/>
        </p:nvCxnSpPr>
        <p:spPr>
          <a:xfrm rot="5400000">
            <a:off x="2964645" y="2607463"/>
            <a:ext cx="357190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"/>
          <p:cNvCxnSpPr/>
          <p:nvPr/>
        </p:nvCxnSpPr>
        <p:spPr>
          <a:xfrm>
            <a:off x="3143240" y="2786058"/>
            <a:ext cx="1928826" cy="1588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63 Conector recto de flecha"/>
          <p:cNvCxnSpPr/>
          <p:nvPr/>
        </p:nvCxnSpPr>
        <p:spPr>
          <a:xfrm rot="5400000">
            <a:off x="7284164" y="2858388"/>
            <a:ext cx="432000" cy="1588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64 Conector recto"/>
          <p:cNvCxnSpPr/>
          <p:nvPr/>
        </p:nvCxnSpPr>
        <p:spPr>
          <a:xfrm rot="5400000">
            <a:off x="4001290" y="2499512"/>
            <a:ext cx="285752" cy="158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"/>
          <p:cNvCxnSpPr/>
          <p:nvPr/>
        </p:nvCxnSpPr>
        <p:spPr>
          <a:xfrm>
            <a:off x="4143372" y="2643182"/>
            <a:ext cx="3357586" cy="1588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 rot="5400000">
            <a:off x="571472" y="257095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"/>
          <p:cNvCxnSpPr/>
          <p:nvPr/>
        </p:nvCxnSpPr>
        <p:spPr>
          <a:xfrm rot="5400000">
            <a:off x="1500960" y="257095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78 Conector recto"/>
          <p:cNvCxnSpPr/>
          <p:nvPr/>
        </p:nvCxnSpPr>
        <p:spPr>
          <a:xfrm>
            <a:off x="714348" y="2714620"/>
            <a:ext cx="92869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80 Conector recto de flecha"/>
          <p:cNvCxnSpPr/>
          <p:nvPr/>
        </p:nvCxnSpPr>
        <p:spPr>
          <a:xfrm rot="5400000">
            <a:off x="917976" y="2939620"/>
            <a:ext cx="450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5047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8" descr="http://media.interbusca.com/foto/1109/AD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7045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7 CuadroTexto"/>
          <p:cNvSpPr txBox="1">
            <a:spLocks noChangeArrowheads="1"/>
          </p:cNvSpPr>
          <p:nvPr/>
        </p:nvSpPr>
        <p:spPr bwMode="auto">
          <a:xfrm>
            <a:off x="107504" y="5838363"/>
            <a:ext cx="57606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2400" b="1" i="1" dirty="0" smtClean="0">
                <a:solidFill>
                  <a:schemeClr val="tx2"/>
                </a:solidFill>
              </a:rPr>
              <a:t>“La innovación es lo que distingue al Líder de sus seguidores” </a:t>
            </a:r>
            <a:r>
              <a:rPr lang="es-ES" b="1" dirty="0" smtClean="0">
                <a:solidFill>
                  <a:schemeClr val="tx2"/>
                </a:solidFill>
              </a:rPr>
              <a:t>Steve </a:t>
            </a:r>
            <a:r>
              <a:rPr lang="es-ES" b="1" dirty="0" err="1" smtClean="0">
                <a:solidFill>
                  <a:schemeClr val="tx2"/>
                </a:solidFill>
              </a:rPr>
              <a:t>Jobs</a:t>
            </a:r>
            <a:endParaRPr lang="es-ES" b="1" dirty="0">
              <a:solidFill>
                <a:schemeClr val="tx2"/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3347864" y="116632"/>
            <a:ext cx="56886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“Innovar es encontrar nuevos o mejorados usos a los recursos de que ya disponemos” </a:t>
            </a:r>
            <a:r>
              <a:rPr lang="es-ES" b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Peter </a:t>
            </a:r>
            <a:r>
              <a:rPr lang="es-ES" b="1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Drucker</a:t>
            </a:r>
            <a:endParaRPr lang="es-ES" b="1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s-ES" sz="2400" b="1" i="1" dirty="0" smtClean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123728" y="2636912"/>
            <a:ext cx="56886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9600" b="1" i="1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GRACIAS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8B837665-D5D1-45A7-A599-EA0D4C3EAAF8}" type="slidenum">
              <a:rPr lang="es-ES"/>
              <a:pPr>
                <a:defRPr/>
              </a:pPr>
              <a:t>3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914400" y="5651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Reto:</a:t>
            </a:r>
            <a:endParaRPr lang="es-E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0" y="2863850"/>
            <a:ext cx="9144000" cy="3805238"/>
          </a:xfrm>
        </p:spPr>
        <p:txBody>
          <a:bodyPr rtlCol="0">
            <a:normAutofit fontScale="925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5400" dirty="0" smtClean="0"/>
              <a:t>Implantar/mantener </a:t>
            </a:r>
            <a:r>
              <a:rPr lang="es-ES" sz="5400" dirty="0"/>
              <a:t>servicios asistenciales de </a:t>
            </a:r>
            <a:r>
              <a:rPr lang="es-ES" sz="5400" b="1" dirty="0" smtClean="0"/>
              <a:t>calidad</a:t>
            </a:r>
            <a:r>
              <a:rPr lang="es-ES" sz="5400" dirty="0" smtClean="0"/>
              <a:t> con </a:t>
            </a:r>
            <a:r>
              <a:rPr lang="es-ES" sz="5400" b="1" dirty="0" smtClean="0"/>
              <a:t>menos recursos</a:t>
            </a:r>
            <a:r>
              <a:rPr lang="es-ES" sz="5400" dirty="0" smtClean="0"/>
              <a:t> 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54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E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 </a:t>
            </a:r>
            <a:r>
              <a:rPr lang="es-E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E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atención </a:t>
            </a:r>
            <a:r>
              <a:rPr lang="es-E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crónicos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ES" sz="6600" dirty="0"/>
          </a:p>
        </p:txBody>
      </p:sp>
      <p:pic>
        <p:nvPicPr>
          <p:cNvPr id="11271" name="Picture 2" descr="http://t0.gstatic.com/images?q=tbn:ANd9GcR2LXeCjkgQ2_hweNpMR7N7nMKHpF6t9Evx9ou8BGie0pMhZ-iZ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64704"/>
            <a:ext cx="230663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Flecha abajo"/>
          <p:cNvSpPr/>
          <p:nvPr/>
        </p:nvSpPr>
        <p:spPr>
          <a:xfrm>
            <a:off x="3275856" y="4869160"/>
            <a:ext cx="2519362" cy="576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7ED41D15-4F57-448B-B185-08B03E02C49B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-26988"/>
            <a:ext cx="9144000" cy="1143001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Convertir el </a:t>
            </a:r>
            <a:r>
              <a:rPr lang="es-E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reto</a:t>
            </a:r>
            <a:r>
              <a:rPr lang="es-E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es-E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oportunidad</a:t>
            </a:r>
            <a:endParaRPr lang="es-E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63713" y="1146399"/>
            <a:ext cx="72294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Transformar el modelo asistencial</a:t>
            </a:r>
            <a:endParaRPr lang="es-ES" sz="3600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3600" dirty="0">
              <a:latin typeface="+mn-lt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809750" y="1938561"/>
            <a:ext cx="750093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Transformar el modelo de relación</a:t>
            </a:r>
            <a:endParaRPr lang="es-ES" sz="3600" dirty="0">
              <a:latin typeface="+mn-lt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0825" y="4509120"/>
            <a:ext cx="8450263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mplantar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metodologías  adecuadas de evaluación de impacto en salud y en coste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23850" y="2875186"/>
            <a:ext cx="8453438" cy="1354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Cambiar de un modelo de atención reactivo</a:t>
            </a:r>
            <a:r>
              <a:rPr lang="es-ES" dirty="0">
                <a:latin typeface="+mn-lt"/>
                <a:cs typeface="+mn-cs"/>
              </a:rPr>
              <a:t> a un </a:t>
            </a: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modelo proactivo </a:t>
            </a:r>
            <a:r>
              <a:rPr lang="es-ES" dirty="0">
                <a:latin typeface="+mn-lt"/>
                <a:cs typeface="+mn-cs"/>
              </a:rPr>
              <a:t>(promoción de la salud, prevención, abordaje </a:t>
            </a:r>
            <a:r>
              <a:rPr lang="es-ES" sz="2000" dirty="0">
                <a:latin typeface="+mn-lt"/>
                <a:cs typeface="+mn-cs"/>
              </a:rPr>
              <a:t>de la cronicidad, autogestión y autocuidado </a:t>
            </a:r>
            <a:r>
              <a:rPr lang="es-ES" dirty="0">
                <a:latin typeface="+mn-lt"/>
                <a:cs typeface="+mn-cs"/>
              </a:rPr>
              <a:t>de la enfermedad)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+mn-lt"/>
              <a:cs typeface="+mn-cs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55650" y="3975150"/>
            <a:ext cx="87709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Implantar medidas que aseguren la continuidad asistencial</a:t>
            </a:r>
            <a:endParaRPr lang="es-ES" dirty="0">
              <a:latin typeface="+mn-lt"/>
              <a:cs typeface="+mn-cs"/>
            </a:endParaRPr>
          </a:p>
        </p:txBody>
      </p:sp>
      <p:pic>
        <p:nvPicPr>
          <p:cNvPr id="13323" name="Imagen 3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052736"/>
            <a:ext cx="1584325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16 Rectángulo"/>
          <p:cNvSpPr/>
          <p:nvPr/>
        </p:nvSpPr>
        <p:spPr>
          <a:xfrm>
            <a:off x="900113" y="5472732"/>
            <a:ext cx="7559675" cy="7381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Aprovechar las ventajas de las TIC para acercar los servicios</a:t>
            </a:r>
            <a:r>
              <a:rPr lang="es-ES" dirty="0">
                <a:latin typeface="+mn-lt"/>
                <a:cs typeface="+mn-cs"/>
              </a:rPr>
              <a:t>, apostar por el hogar como lugar de  atención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75829A40-86B5-4C68-BD5F-5C1D9A43E311}" type="slidenum">
              <a:rPr lang="es-ES"/>
              <a:pPr>
                <a:defRPr/>
              </a:pPr>
              <a:t>5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2486025" y="630238"/>
            <a:ext cx="6657975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Innovación en salud para un </a:t>
            </a:r>
            <a:r>
              <a:rPr lang="es-E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envejecimiento activo y saludable</a:t>
            </a:r>
            <a:endParaRPr lang="es-E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7168"/>
            <a:ext cx="1968500" cy="86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2 CuadroTexto"/>
          <p:cNvSpPr txBox="1"/>
          <p:nvPr/>
        </p:nvSpPr>
        <p:spPr>
          <a:xfrm>
            <a:off x="2338834" y="189830"/>
            <a:ext cx="6289675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strategia 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europea, </a:t>
            </a:r>
            <a:r>
              <a:rPr lang="es-E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Europa </a:t>
            </a:r>
            <a:r>
              <a:rPr lang="es-E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2020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3276600" y="2234475"/>
            <a:ext cx="58674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</a:rPr>
              <a:t> 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smtClean="0">
                <a:solidFill>
                  <a:schemeClr val="tx2"/>
                </a:solidFill>
                <a:latin typeface="+mn-lt"/>
                <a:cs typeface="+mn-cs"/>
              </a:rPr>
              <a:t>incluyendo </a:t>
            </a:r>
            <a:r>
              <a:rPr lang="es-ES" dirty="0">
                <a:solidFill>
                  <a:schemeClr val="tx2"/>
                </a:solidFill>
                <a:latin typeface="+mn-lt"/>
                <a:cs typeface="+mn-cs"/>
              </a:rPr>
              <a:t>entre otras, las siguientes prácticas:</a:t>
            </a:r>
          </a:p>
          <a:p>
            <a:pPr lvl="1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chemeClr val="tx2"/>
                </a:solidFill>
                <a:latin typeface="+mn-lt"/>
                <a:cs typeface="+mn-cs"/>
              </a:rPr>
              <a:t>Historia 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clínica y prescripción electrónica</a:t>
            </a: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chemeClr val="tx2"/>
                </a:solidFill>
                <a:latin typeface="+mn-lt"/>
                <a:cs typeface="+mn-cs"/>
              </a:rPr>
              <a:t>La 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Escuela Gallega de Salud para Ciudadanos</a:t>
            </a: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chemeClr val="tx2"/>
                </a:solidFill>
                <a:latin typeface="+mn-lt"/>
                <a:cs typeface="+mn-cs"/>
              </a:rPr>
              <a:t>Utilización 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de fondos FEDER para la financiación de proyectos de innovación en salud (H2050 e innova-</a:t>
            </a:r>
            <a:r>
              <a:rPr lang="es-ES" sz="1600" dirty="0" err="1">
                <a:solidFill>
                  <a:schemeClr val="tx2"/>
                </a:solidFill>
                <a:latin typeface="+mn-lt"/>
                <a:cs typeface="+mn-cs"/>
              </a:rPr>
              <a:t>saúde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)</a:t>
            </a: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 smtClean="0">
                <a:solidFill>
                  <a:schemeClr val="tx2"/>
                </a:solidFill>
                <a:latin typeface="+mn-lt"/>
                <a:cs typeface="+mn-cs"/>
              </a:rPr>
              <a:t>Compra 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pública innovadora (H2050 e innova-</a:t>
            </a:r>
            <a:r>
              <a:rPr lang="es-ES" sz="1600" dirty="0" err="1">
                <a:solidFill>
                  <a:schemeClr val="tx2"/>
                </a:solidFill>
                <a:latin typeface="+mn-lt"/>
                <a:cs typeface="+mn-cs"/>
              </a:rPr>
              <a:t>saúde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)</a:t>
            </a: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>
                <a:solidFill>
                  <a:schemeClr val="tx2"/>
                </a:solidFill>
              </a:rPr>
              <a:t>P</a:t>
            </a:r>
            <a:r>
              <a:rPr lang="es-ES" sz="1600" dirty="0" smtClean="0">
                <a:solidFill>
                  <a:schemeClr val="tx2"/>
                </a:solidFill>
                <a:latin typeface="+mn-lt"/>
                <a:cs typeface="+mn-cs"/>
              </a:rPr>
              <a:t>lataforma </a:t>
            </a: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de Innovación sanitaria</a:t>
            </a:r>
          </a:p>
          <a:p>
            <a:pPr marL="742950" lvl="1" indent="-285750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600" dirty="0">
                <a:solidFill>
                  <a:schemeClr val="tx2"/>
                </a:solidFill>
                <a:latin typeface="+mn-lt"/>
                <a:cs typeface="+mn-cs"/>
              </a:rPr>
              <a:t>Experiencias en la utilización de nuevas tecnologías para facilitar y garantizar la calidad de vida de los mayores del sistema de bienestar gallego </a:t>
            </a:r>
          </a:p>
        </p:txBody>
      </p:sp>
      <p:pic>
        <p:nvPicPr>
          <p:cNvPr id="31753" name="Picture 2" descr="http://ec.europa.eu/information_society/newsroom/cf/picture.cfm?id=3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93250"/>
            <a:ext cx="3529013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107950" y="1650950"/>
            <a:ext cx="8755063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tx2"/>
                </a:solidFill>
                <a:latin typeface="+mn-lt"/>
                <a:cs typeface="+mn-cs"/>
              </a:rPr>
              <a:t>El 6 de noviembre de 2012 </a:t>
            </a:r>
            <a:r>
              <a:rPr lang="es-ES" sz="2000" b="1" dirty="0">
                <a:solidFill>
                  <a:schemeClr val="tx2"/>
                </a:solidFill>
                <a:latin typeface="+mn-lt"/>
                <a:cs typeface="+mn-cs"/>
              </a:rPr>
              <a:t>Galicia</a:t>
            </a:r>
            <a:r>
              <a:rPr lang="es-ES" sz="2000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  <a:r>
              <a:rPr lang="es-ES" dirty="0">
                <a:solidFill>
                  <a:schemeClr val="tx2"/>
                </a:solidFill>
                <a:latin typeface="+mn-lt"/>
                <a:cs typeface="+mn-cs"/>
              </a:rPr>
              <a:t>presento a la Comisión Europea su candidatura para ser </a:t>
            </a:r>
            <a:r>
              <a:rPr lang="es-ES" sz="24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región de referencia </a:t>
            </a:r>
            <a:r>
              <a:rPr lang="es-ES" dirty="0">
                <a:solidFill>
                  <a:schemeClr val="tx2"/>
                </a:solidFill>
                <a:latin typeface="+mn-lt"/>
                <a:cs typeface="+mn-cs"/>
              </a:rPr>
              <a:t>e intercambiar buenas prácticas con otras regiones europeas </a:t>
            </a:r>
          </a:p>
        </p:txBody>
      </p:sp>
      <p:sp>
        <p:nvSpPr>
          <p:cNvPr id="31755" name="16 CuadroTexto"/>
          <p:cNvSpPr txBox="1">
            <a:spLocks noChangeArrowheads="1"/>
          </p:cNvSpPr>
          <p:nvPr/>
        </p:nvSpPr>
        <p:spPr bwMode="auto">
          <a:xfrm>
            <a:off x="179388" y="5589240"/>
            <a:ext cx="87137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s-ES" dirty="0">
                <a:solidFill>
                  <a:schemeClr val="tx2"/>
                </a:solidFill>
                <a:latin typeface="Calibri" pitchFamily="34" charset="0"/>
              </a:rPr>
              <a:t>participar supone una </a:t>
            </a: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oportunidad para compartir </a:t>
            </a:r>
            <a:r>
              <a:rPr lang="es-ES" dirty="0">
                <a:solidFill>
                  <a:schemeClr val="tx2"/>
                </a:solidFill>
                <a:latin typeface="Calibri" pitchFamily="34" charset="0"/>
              </a:rPr>
              <a:t>y una </a:t>
            </a:r>
            <a:r>
              <a:rPr lang="es-ES" sz="2000" dirty="0">
                <a:solidFill>
                  <a:schemeClr val="tx2"/>
                </a:solidFill>
                <a:latin typeface="Calibri" pitchFamily="34" charset="0"/>
              </a:rPr>
              <a:t>oportunidad para aprender </a:t>
            </a:r>
            <a:r>
              <a:rPr lang="es-ES" dirty="0">
                <a:solidFill>
                  <a:schemeClr val="tx2"/>
                </a:solidFill>
                <a:latin typeface="Calibri" pitchFamily="34" charset="0"/>
              </a:rPr>
              <a:t>como otras regiones europeas dan respuesta a los mismos retos</a:t>
            </a:r>
          </a:p>
        </p:txBody>
      </p:sp>
    </p:spTree>
    <p:extLst>
      <p:ext uri="{BB962C8B-B14F-4D97-AF65-F5344CB8AC3E}">
        <p14:creationId xmlns:p14="http://schemas.microsoft.com/office/powerpoint/2010/main" val="36856245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250825" y="115888"/>
            <a:ext cx="81438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 smtClean="0">
                <a:solidFill>
                  <a:schemeClr val="bg1">
                    <a:lumMod val="50000"/>
                  </a:schemeClr>
                </a:solidFill>
              </a:rPr>
              <a:t>La tecnología como fortaleza</a:t>
            </a:r>
            <a:endParaRPr lang="es-ES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250593860"/>
              </p:ext>
            </p:extLst>
          </p:nvPr>
        </p:nvGraphicFramePr>
        <p:xfrm>
          <a:off x="356977" y="1299021"/>
          <a:ext cx="7959439" cy="46435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" name="6 Grupo"/>
          <p:cNvGrpSpPr/>
          <p:nvPr/>
        </p:nvGrpSpPr>
        <p:grpSpPr>
          <a:xfrm>
            <a:off x="4532707" y="1239842"/>
            <a:ext cx="677406" cy="615825"/>
            <a:chOff x="3002100" y="32858"/>
            <a:chExt cx="1231648" cy="1231649"/>
          </a:xfrm>
          <a:scene3d>
            <a:camera prst="orthographicFront"/>
            <a:lightRig rig="flat" dir="t"/>
          </a:scene3d>
        </p:grpSpPr>
        <p:sp>
          <p:nvSpPr>
            <p:cNvPr id="8" name="7 Elipse"/>
            <p:cNvSpPr/>
            <p:nvPr/>
          </p:nvSpPr>
          <p:spPr>
            <a:xfrm>
              <a:off x="3002100" y="32858"/>
              <a:ext cx="1231648" cy="1231649"/>
            </a:xfrm>
            <a:prstGeom prst="ellipse">
              <a:avLst/>
            </a:prstGeom>
            <a:gradFill rotWithShape="0">
              <a:gsLst>
                <a:gs pos="0">
                  <a:srgbClr val="C0504D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C0504D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C0504D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9" name="Elipse 4"/>
            <p:cNvSpPr/>
            <p:nvPr/>
          </p:nvSpPr>
          <p:spPr>
            <a:xfrm>
              <a:off x="3182472" y="213230"/>
              <a:ext cx="1051274" cy="8709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000" i="1" dirty="0" smtClean="0">
                  <a:solidFill>
                    <a:sysClr val="window" lastClr="FFFFFF"/>
                  </a:solidFill>
                  <a:latin typeface="Calibri"/>
                </a:rPr>
                <a:t>2005/07</a:t>
              </a:r>
              <a:endParaRPr lang="es-ES" sz="1000" i="1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3" name="9 Grupo"/>
          <p:cNvGrpSpPr/>
          <p:nvPr/>
        </p:nvGrpSpPr>
        <p:grpSpPr>
          <a:xfrm>
            <a:off x="6233227" y="2400599"/>
            <a:ext cx="569987" cy="538144"/>
            <a:chOff x="4770522" y="1266411"/>
            <a:chExt cx="1231649" cy="1231649"/>
          </a:xfrm>
          <a:scene3d>
            <a:camera prst="orthographicFront"/>
            <a:lightRig rig="flat" dir="t"/>
          </a:scene3d>
        </p:grpSpPr>
        <p:sp>
          <p:nvSpPr>
            <p:cNvPr id="11" name="10 Elipse"/>
            <p:cNvSpPr/>
            <p:nvPr/>
          </p:nvSpPr>
          <p:spPr>
            <a:xfrm>
              <a:off x="4770522" y="1266411"/>
              <a:ext cx="1231649" cy="1231649"/>
            </a:xfrm>
            <a:prstGeom prst="ellipse">
              <a:avLst/>
            </a:prstGeom>
            <a:gradFill rotWithShape="0">
              <a:gsLst>
                <a:gs pos="0">
                  <a:srgbClr val="9BBB59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9BBB59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9BBB59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Elipse 4"/>
            <p:cNvSpPr/>
            <p:nvPr/>
          </p:nvSpPr>
          <p:spPr>
            <a:xfrm>
              <a:off x="4950893" y="1446782"/>
              <a:ext cx="870907" cy="8709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000" i="1" dirty="0">
                  <a:solidFill>
                    <a:sysClr val="window" lastClr="FFFFFF"/>
                  </a:solidFill>
                  <a:latin typeface="Calibri"/>
                </a:rPr>
                <a:t>2004</a:t>
              </a:r>
            </a:p>
          </p:txBody>
        </p:sp>
      </p:grpSp>
      <p:grpSp>
        <p:nvGrpSpPr>
          <p:cNvPr id="4" name="12 Grupo"/>
          <p:cNvGrpSpPr/>
          <p:nvPr/>
        </p:nvGrpSpPr>
        <p:grpSpPr>
          <a:xfrm>
            <a:off x="5781619" y="5330230"/>
            <a:ext cx="579752" cy="520390"/>
            <a:chOff x="4099920" y="3379247"/>
            <a:chExt cx="1231649" cy="1231649"/>
          </a:xfrm>
          <a:scene3d>
            <a:camera prst="orthographicFront"/>
            <a:lightRig rig="flat" dir="t"/>
          </a:scene3d>
        </p:grpSpPr>
        <p:sp>
          <p:nvSpPr>
            <p:cNvPr id="14" name="13 Elipse"/>
            <p:cNvSpPr/>
            <p:nvPr/>
          </p:nvSpPr>
          <p:spPr>
            <a:xfrm>
              <a:off x="4099920" y="3379247"/>
              <a:ext cx="1231649" cy="1231649"/>
            </a:xfrm>
            <a:prstGeom prst="ellipse">
              <a:avLst/>
            </a:prstGeom>
            <a:gradFill rotWithShape="0">
              <a:gsLst>
                <a:gs pos="0">
                  <a:srgbClr val="8064A2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8064A2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8064A2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5" name="Elipse 4"/>
            <p:cNvSpPr/>
            <p:nvPr/>
          </p:nvSpPr>
          <p:spPr>
            <a:xfrm>
              <a:off x="4280291" y="3559618"/>
              <a:ext cx="870907" cy="8709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000" i="1" dirty="0">
                  <a:solidFill>
                    <a:sysClr val="window" lastClr="FFFFFF"/>
                  </a:solidFill>
                  <a:latin typeface="Calibri"/>
                </a:rPr>
                <a:t>2008</a:t>
              </a:r>
            </a:p>
          </p:txBody>
        </p:sp>
      </p:grpSp>
      <p:grpSp>
        <p:nvGrpSpPr>
          <p:cNvPr id="7" name="15 Grupo"/>
          <p:cNvGrpSpPr/>
          <p:nvPr/>
        </p:nvGrpSpPr>
        <p:grpSpPr>
          <a:xfrm>
            <a:off x="2443570" y="5527531"/>
            <a:ext cx="545537" cy="493757"/>
            <a:chOff x="1904283" y="3379247"/>
            <a:chExt cx="1231649" cy="1231649"/>
          </a:xfrm>
          <a:scene3d>
            <a:camera prst="orthographicFront"/>
            <a:lightRig rig="flat" dir="t"/>
          </a:scene3d>
        </p:grpSpPr>
        <p:sp>
          <p:nvSpPr>
            <p:cNvPr id="17" name="16 Elipse"/>
            <p:cNvSpPr/>
            <p:nvPr/>
          </p:nvSpPr>
          <p:spPr>
            <a:xfrm>
              <a:off x="1904283" y="3379247"/>
              <a:ext cx="1231649" cy="1231649"/>
            </a:xfrm>
            <a:prstGeom prst="ellipse">
              <a:avLst/>
            </a:prstGeom>
            <a:gradFill rotWithShape="0">
              <a:gsLst>
                <a:gs pos="0">
                  <a:srgbClr val="4BACC6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4BACC6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4BACC6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18" name="Elipse 4"/>
            <p:cNvSpPr/>
            <p:nvPr/>
          </p:nvSpPr>
          <p:spPr>
            <a:xfrm>
              <a:off x="2084654" y="3559618"/>
              <a:ext cx="870907" cy="8709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000" i="1" dirty="0">
                  <a:solidFill>
                    <a:sysClr val="window" lastClr="FFFFFF"/>
                  </a:solidFill>
                  <a:latin typeface="Calibri"/>
                </a:rPr>
                <a:t>2009</a:t>
              </a:r>
            </a:p>
          </p:txBody>
        </p:sp>
      </p:grpSp>
      <p:grpSp>
        <p:nvGrpSpPr>
          <p:cNvPr id="10" name="18 Grupo"/>
          <p:cNvGrpSpPr/>
          <p:nvPr/>
        </p:nvGrpSpPr>
        <p:grpSpPr>
          <a:xfrm>
            <a:off x="1760479" y="2479408"/>
            <a:ext cx="606625" cy="593307"/>
            <a:chOff x="1225794" y="1291072"/>
            <a:chExt cx="1231649" cy="1231649"/>
          </a:xfrm>
          <a:scene3d>
            <a:camera prst="orthographicFront"/>
            <a:lightRig rig="flat" dir="t"/>
          </a:scene3d>
        </p:grpSpPr>
        <p:sp>
          <p:nvSpPr>
            <p:cNvPr id="20" name="19 Elipse"/>
            <p:cNvSpPr/>
            <p:nvPr/>
          </p:nvSpPr>
          <p:spPr>
            <a:xfrm>
              <a:off x="1225794" y="1291072"/>
              <a:ext cx="1231649" cy="1231649"/>
            </a:xfrm>
            <a:prstGeom prst="ellipse">
              <a:avLst/>
            </a:prstGeom>
            <a:gradFill rotWithShape="0">
              <a:gsLst>
                <a:gs pos="0">
                  <a:srgbClr val="F79646">
                    <a:hueOff val="0"/>
                    <a:satOff val="0"/>
                    <a:lumOff val="0"/>
                    <a:alphaOff val="0"/>
                    <a:shade val="51000"/>
                    <a:satMod val="130000"/>
                  </a:srgbClr>
                </a:gs>
                <a:gs pos="80000">
                  <a:srgbClr val="F79646">
                    <a:hueOff val="0"/>
                    <a:satOff val="0"/>
                    <a:lumOff val="0"/>
                    <a:alphaOff val="0"/>
                    <a:shade val="93000"/>
                    <a:satMod val="130000"/>
                  </a:srgbClr>
                </a:gs>
                <a:gs pos="100000">
                  <a:srgbClr val="F79646">
                    <a:hueOff val="0"/>
                    <a:satOff val="0"/>
                    <a:lumOff val="0"/>
                    <a:alphaOff val="0"/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3">
              <a:scrgbClr r="0" g="0" b="0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1" name="Elipse 4"/>
            <p:cNvSpPr/>
            <p:nvPr/>
          </p:nvSpPr>
          <p:spPr>
            <a:xfrm>
              <a:off x="1406165" y="1471443"/>
              <a:ext cx="870907" cy="87090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2700" tIns="12700" rIns="12700" bIns="12700" spcCol="1270" anchor="ctr"/>
            <a:lstStyle/>
            <a:p>
              <a:pPr defTabSz="4445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1000" i="1" dirty="0">
                  <a:solidFill>
                    <a:sysClr val="window" lastClr="FFFFFF"/>
                  </a:solidFill>
                  <a:latin typeface="Calibri"/>
                </a:rPr>
                <a:t>2009</a:t>
              </a:r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7524328" y="1052736"/>
            <a:ext cx="1232391" cy="1232391"/>
            <a:chOff x="1588317" y="1290957"/>
            <a:chExt cx="1232391" cy="1232391"/>
          </a:xfrm>
          <a:scene3d>
            <a:camera prst="orthographicFront"/>
            <a:lightRig rig="flat" dir="t"/>
          </a:scene3d>
        </p:grpSpPr>
        <p:sp>
          <p:nvSpPr>
            <p:cNvPr id="25" name="24 Elipse"/>
            <p:cNvSpPr/>
            <p:nvPr/>
          </p:nvSpPr>
          <p:spPr>
            <a:xfrm>
              <a:off x="1588317" y="1290957"/>
              <a:ext cx="1232391" cy="1232391"/>
            </a:xfrm>
            <a:prstGeom prst="ellipse">
              <a:avLst/>
            </a:prstGeom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002">
              <a:schemeClr val="dk2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Elipse 4"/>
            <p:cNvSpPr/>
            <p:nvPr/>
          </p:nvSpPr>
          <p:spPr>
            <a:xfrm>
              <a:off x="1768797" y="1471436"/>
              <a:ext cx="871431" cy="8714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000" b="0" i="1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Residencias </a:t>
              </a:r>
              <a:r>
                <a:rPr lang="es-ES" sz="1000" b="0" i="1" kern="1200" dirty="0" err="1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Sociosanitarias</a:t>
              </a:r>
              <a:endParaRPr lang="es-ES" sz="1000" b="0" i="1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" name="26 Grupo"/>
          <p:cNvGrpSpPr/>
          <p:nvPr/>
        </p:nvGrpSpPr>
        <p:grpSpPr>
          <a:xfrm>
            <a:off x="7524328" y="2636912"/>
            <a:ext cx="1232391" cy="1232391"/>
            <a:chOff x="1588317" y="1290957"/>
            <a:chExt cx="1232391" cy="1232391"/>
          </a:xfrm>
          <a:scene3d>
            <a:camera prst="orthographicFront"/>
            <a:lightRig rig="flat" dir="t"/>
          </a:scene3d>
        </p:grpSpPr>
        <p:sp>
          <p:nvSpPr>
            <p:cNvPr id="28" name="27 Elipse"/>
            <p:cNvSpPr/>
            <p:nvPr/>
          </p:nvSpPr>
          <p:spPr>
            <a:xfrm>
              <a:off x="1588317" y="1290957"/>
              <a:ext cx="1232391" cy="1232391"/>
            </a:xfrm>
            <a:prstGeom prst="ellipse">
              <a:avLst/>
            </a:prstGeom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p3d prstMaterial="plastic">
              <a:bevelT w="120900" h="88900"/>
              <a:bevelB w="88900" h="31750" prst="angle"/>
            </a:sp3d>
          </p:spPr>
          <p:style>
            <a:lnRef idx="0">
              <a:scrgbClr r="0" g="0" b="0"/>
            </a:lnRef>
            <a:fillRef idx="1003">
              <a:schemeClr val="dk2"/>
            </a:fillRef>
            <a:effectRef idx="2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Elipse 4"/>
            <p:cNvSpPr/>
            <p:nvPr/>
          </p:nvSpPr>
          <p:spPr>
            <a:xfrm>
              <a:off x="1768797" y="1471436"/>
              <a:ext cx="871431" cy="871433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1000" b="0" i="1" kern="120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+mn-cs"/>
                </a:rPr>
                <a:t>Hogar</a:t>
              </a:r>
              <a:endParaRPr lang="es-ES" sz="1000" b="0" i="1" kern="1200" dirty="0">
                <a:solidFill>
                  <a:sysClr val="window" lastClr="FFFFFF"/>
                </a:solidFill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6727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E3BEA5E3-C837-424B-A380-2E8C3D1D67EA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graphicFrame>
        <p:nvGraphicFramePr>
          <p:cNvPr id="6" name="1 Diagrama"/>
          <p:cNvGraphicFramePr/>
          <p:nvPr>
            <p:extLst>
              <p:ext uri="{D42A27DB-BD31-4B8C-83A1-F6EECF244321}">
                <p14:modId xmlns:p14="http://schemas.microsoft.com/office/powerpoint/2010/main" val="1031331717"/>
              </p:ext>
            </p:extLst>
          </p:nvPr>
        </p:nvGraphicFramePr>
        <p:xfrm>
          <a:off x="611560" y="980728"/>
          <a:ext cx="856895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50825" y="115888"/>
            <a:ext cx="81438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600" dirty="0" smtClean="0">
                <a:solidFill>
                  <a:schemeClr val="bg1">
                    <a:lumMod val="50000"/>
                  </a:schemeClr>
                </a:solidFill>
              </a:rPr>
              <a:t>IANUS : historia clínica única e integrada</a:t>
            </a:r>
            <a:endParaRPr lang="es-ES" sz="3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03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31196091-65F0-4F9D-AB93-89CBC595E765}" type="slidenum">
              <a:rPr lang="es-ES"/>
              <a:pPr>
                <a:defRPr/>
              </a:pPr>
              <a:t>8</a:t>
            </a:fld>
            <a:endParaRPr lang="es-ES"/>
          </a:p>
        </p:txBody>
      </p:sp>
      <p:pic>
        <p:nvPicPr>
          <p:cNvPr id="1026" name="Picture 2" descr="http://8.asset.soup.io/asset/1161/6648_7494_500.jpeg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 bwMode="auto">
          <a:xfrm>
            <a:off x="539552" y="1196752"/>
            <a:ext cx="3072342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5" name="4 Rectángulo"/>
          <p:cNvSpPr/>
          <p:nvPr/>
        </p:nvSpPr>
        <p:spPr>
          <a:xfrm>
            <a:off x="3995936" y="1556792"/>
            <a:ext cx="47141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….como 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palanca </a:t>
            </a: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cambio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100013" y="188640"/>
            <a:ext cx="3614900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utilizar </a:t>
            </a:r>
            <a:r>
              <a:rPr lang="es-E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la innovación</a:t>
            </a:r>
            <a:endParaRPr lang="es-E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7" name="14 Rectángulo"/>
          <p:cNvSpPr>
            <a:spLocks noChangeArrowheads="1"/>
          </p:cNvSpPr>
          <p:nvPr/>
        </p:nvSpPr>
        <p:spPr bwMode="auto">
          <a:xfrm>
            <a:off x="1009650" y="4226312"/>
            <a:ext cx="813435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4000" dirty="0">
                <a:latin typeface="Calibri" pitchFamily="34" charset="0"/>
              </a:rPr>
              <a:t>P</a:t>
            </a:r>
            <a:r>
              <a:rPr lang="es-ES" sz="4000" dirty="0" smtClean="0">
                <a:latin typeface="Calibri" pitchFamily="34" charset="0"/>
              </a:rPr>
              <a:t>lataforma </a:t>
            </a:r>
            <a:r>
              <a:rPr lang="es-ES" sz="4000" dirty="0">
                <a:latin typeface="Calibri" pitchFamily="34" charset="0"/>
              </a:rPr>
              <a:t>de innovación </a:t>
            </a:r>
            <a:r>
              <a:rPr lang="es-ES" sz="4000" dirty="0" smtClean="0">
                <a:latin typeface="Calibri" pitchFamily="34" charset="0"/>
              </a:rPr>
              <a:t>sanitaria</a:t>
            </a:r>
          </a:p>
          <a:p>
            <a:r>
              <a:rPr lang="es-ES" sz="4000" dirty="0" smtClean="0">
                <a:latin typeface="Calibri" pitchFamily="34" charset="0"/>
              </a:rPr>
              <a:t>Planes de innovación H2050-IS</a:t>
            </a:r>
          </a:p>
          <a:p>
            <a:endParaRPr lang="es-ES" sz="4000" dirty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ángulo 2"/>
          <p:cNvSpPr>
            <a:spLocks noChangeArrowheads="1"/>
          </p:cNvSpPr>
          <p:nvPr/>
        </p:nvSpPr>
        <p:spPr bwMode="auto">
          <a:xfrm>
            <a:off x="209550" y="1890713"/>
            <a:ext cx="8610600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 sz="2400">
              <a:solidFill>
                <a:srgbClr val="007FAC"/>
              </a:solidFill>
              <a:latin typeface="Calibri" pitchFamily="34" charset="0"/>
            </a:endParaRPr>
          </a:p>
          <a:p>
            <a:endParaRPr lang="es-ES_tradnl" sz="2400">
              <a:solidFill>
                <a:srgbClr val="007FAC"/>
              </a:solidFill>
              <a:latin typeface="Calibri" pitchFamily="34" charset="0"/>
            </a:endParaRPr>
          </a:p>
          <a:p>
            <a:endParaRPr lang="es-ES_tradnl" sz="2400">
              <a:solidFill>
                <a:srgbClr val="007FAC"/>
              </a:solidFill>
              <a:latin typeface="Calibri" pitchFamily="34" charset="0"/>
            </a:endParaRPr>
          </a:p>
        </p:txBody>
      </p:sp>
      <p:pic>
        <p:nvPicPr>
          <p:cNvPr id="7" name="11 Imagen" descr="bombilla3D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2132856"/>
            <a:ext cx="1800200" cy="1440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7 Imagen" descr="escuchar-oracion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75" y="1365411"/>
            <a:ext cx="620347" cy="601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6" name="9 Rectángulo"/>
          <p:cNvSpPr>
            <a:spLocks noChangeArrowheads="1"/>
          </p:cNvSpPr>
          <p:nvPr/>
        </p:nvSpPr>
        <p:spPr bwMode="auto">
          <a:xfrm>
            <a:off x="4713288" y="1045915"/>
            <a:ext cx="4392612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 dirty="0">
                <a:latin typeface="Calibri" pitchFamily="34" charset="0"/>
              </a:rPr>
              <a:t>Gestionada por un equipo multidisciplinar de la </a:t>
            </a:r>
            <a:r>
              <a:rPr lang="es-ES_tradnl" sz="2000" dirty="0" err="1">
                <a:latin typeface="Calibri" pitchFamily="34" charset="0"/>
              </a:rPr>
              <a:t>consellería</a:t>
            </a:r>
            <a:r>
              <a:rPr lang="es-ES_tradnl" sz="2000" dirty="0">
                <a:latin typeface="Calibri" pitchFamily="34" charset="0"/>
              </a:rPr>
              <a:t> de sanidad y del servicio gallego de salud</a:t>
            </a:r>
          </a:p>
        </p:txBody>
      </p:sp>
      <p:sp>
        <p:nvSpPr>
          <p:cNvPr id="25607" name="10 Rectángulo"/>
          <p:cNvSpPr>
            <a:spLocks noChangeArrowheads="1"/>
          </p:cNvSpPr>
          <p:nvPr/>
        </p:nvSpPr>
        <p:spPr bwMode="auto">
          <a:xfrm>
            <a:off x="779463" y="1354138"/>
            <a:ext cx="45370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2000" dirty="0">
                <a:latin typeface="Calibri" pitchFamily="34" charset="0"/>
              </a:rPr>
              <a:t>canal abierto a ideas de mejora innovadoras y estratégicas</a:t>
            </a:r>
          </a:p>
        </p:txBody>
      </p:sp>
      <p:sp>
        <p:nvSpPr>
          <p:cNvPr id="25608" name="12 Rectángulo"/>
          <p:cNvSpPr>
            <a:spLocks noChangeArrowheads="1"/>
          </p:cNvSpPr>
          <p:nvPr/>
        </p:nvSpPr>
        <p:spPr bwMode="auto">
          <a:xfrm>
            <a:off x="209550" y="3284538"/>
            <a:ext cx="30241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2000">
                <a:latin typeface="Calibri" pitchFamily="34" charset="0"/>
              </a:rPr>
              <a:t>modelo de innovación abierta</a:t>
            </a:r>
          </a:p>
        </p:txBody>
      </p:sp>
      <p:sp>
        <p:nvSpPr>
          <p:cNvPr id="25609" name="14 Rectángulo"/>
          <p:cNvSpPr>
            <a:spLocks noChangeArrowheads="1"/>
          </p:cNvSpPr>
          <p:nvPr/>
        </p:nvSpPr>
        <p:spPr bwMode="auto">
          <a:xfrm>
            <a:off x="899592" y="188640"/>
            <a:ext cx="81343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4000" dirty="0">
                <a:latin typeface="Calibri" pitchFamily="34" charset="0"/>
              </a:rPr>
              <a:t>plataforma de innovación sanitaria</a:t>
            </a:r>
          </a:p>
        </p:txBody>
      </p:sp>
      <p:pic>
        <p:nvPicPr>
          <p:cNvPr id="256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6388" y="3992563"/>
            <a:ext cx="2782887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2 CuadroTexto"/>
          <p:cNvSpPr txBox="1">
            <a:spLocks noChangeArrowheads="1"/>
          </p:cNvSpPr>
          <p:nvPr/>
        </p:nvSpPr>
        <p:spPr bwMode="auto">
          <a:xfrm>
            <a:off x="3089275" y="4437063"/>
            <a:ext cx="6134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2000" dirty="0" smtClean="0">
                <a:latin typeface="Calibri" pitchFamily="34" charset="0"/>
              </a:rPr>
              <a:t>Implantar </a:t>
            </a:r>
            <a:r>
              <a:rPr lang="es-ES" sz="2000" dirty="0">
                <a:latin typeface="Calibri" pitchFamily="34" charset="0"/>
              </a:rPr>
              <a:t>en toda la organización experiencias</a:t>
            </a:r>
          </a:p>
          <a:p>
            <a:r>
              <a:rPr lang="es-ES" sz="2000" dirty="0">
                <a:latin typeface="Calibri" pitchFamily="34" charset="0"/>
              </a:rPr>
              <a:t>con gran impacto en la calidad, eficiencia y sostenibilidad</a:t>
            </a:r>
          </a:p>
          <a:p>
            <a:r>
              <a:rPr lang="es-ES" sz="2000" dirty="0">
                <a:latin typeface="Calibri" pitchFamily="34" charset="0"/>
              </a:rPr>
              <a:t>de todo el sistema sanitario gallego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804248" y="6356350"/>
            <a:ext cx="2133600" cy="365125"/>
          </a:xfrm>
        </p:spPr>
        <p:txBody>
          <a:bodyPr/>
          <a:lstStyle/>
          <a:p>
            <a:pPr>
              <a:defRPr/>
            </a:pPr>
            <a:fld id="{5F5F8520-94DB-4C9D-99E2-145243D7F395}" type="slidenum">
              <a:rPr lang="es-ES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3012</TotalTime>
  <Words>2346</Words>
  <Application>Microsoft Office PowerPoint</Application>
  <PresentationFormat>Presentación en pantalla (4:3)</PresentationFormat>
  <Paragraphs>448</Paragraphs>
  <Slides>25</Slides>
  <Notes>20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Vínculos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Tema de Office</vt:lpstr>
      <vt:lpstr>???</vt:lpstr>
      <vt:lpstr>Presentación de PowerPoint</vt:lpstr>
      <vt:lpstr>Presentación de PowerPoint</vt:lpstr>
      <vt:lpstr>Reto:</vt:lpstr>
      <vt:lpstr>Convertir el reto en oportunidad</vt:lpstr>
      <vt:lpstr>Innovación en salud para un envejecimiento activo y saludable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Julián Díaz del Campo</dc:creator>
  <cp:lastModifiedBy>Servizo Galego de Saúde</cp:lastModifiedBy>
  <cp:revision>67</cp:revision>
  <dcterms:created xsi:type="dcterms:W3CDTF">2012-11-14T09:54:05Z</dcterms:created>
  <dcterms:modified xsi:type="dcterms:W3CDTF">2013-04-15T08:09:15Z</dcterms:modified>
</cp:coreProperties>
</file>