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313" r:id="rId5"/>
    <p:sldId id="259" r:id="rId6"/>
    <p:sldId id="284" r:id="rId7"/>
    <p:sldId id="316" r:id="rId8"/>
    <p:sldId id="314" r:id="rId9"/>
    <p:sldId id="260" r:id="rId10"/>
    <p:sldId id="283" r:id="rId11"/>
    <p:sldId id="261" r:id="rId12"/>
    <p:sldId id="262" r:id="rId13"/>
    <p:sldId id="263" r:id="rId14"/>
    <p:sldId id="264" r:id="rId15"/>
    <p:sldId id="265" r:id="rId16"/>
    <p:sldId id="266" r:id="rId17"/>
    <p:sldId id="276" r:id="rId18"/>
    <p:sldId id="267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69" r:id="rId27"/>
    <p:sldId id="282" r:id="rId28"/>
    <p:sldId id="278" r:id="rId29"/>
    <p:sldId id="280" r:id="rId30"/>
    <p:sldId id="290" r:id="rId31"/>
    <p:sldId id="311" r:id="rId32"/>
    <p:sldId id="312" r:id="rId33"/>
    <p:sldId id="291" r:id="rId34"/>
    <p:sldId id="305" r:id="rId35"/>
    <p:sldId id="302" r:id="rId36"/>
    <p:sldId id="306" r:id="rId37"/>
    <p:sldId id="297" r:id="rId38"/>
    <p:sldId id="298" r:id="rId39"/>
    <p:sldId id="299" r:id="rId40"/>
    <p:sldId id="300" r:id="rId41"/>
    <p:sldId id="301" r:id="rId42"/>
    <p:sldId id="328" r:id="rId43"/>
    <p:sldId id="315" r:id="rId44"/>
    <p:sldId id="317" r:id="rId45"/>
    <p:sldId id="318" r:id="rId46"/>
    <p:sldId id="319" r:id="rId47"/>
    <p:sldId id="320" r:id="rId48"/>
    <p:sldId id="321" r:id="rId49"/>
    <p:sldId id="322" r:id="rId50"/>
    <p:sldId id="323" r:id="rId51"/>
    <p:sldId id="324" r:id="rId52"/>
    <p:sldId id="326" r:id="rId53"/>
    <p:sldId id="327" r:id="rId54"/>
    <p:sldId id="325" r:id="rId55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 autoAdjust="0"/>
  </p:normalViewPr>
  <p:slideViewPr>
    <p:cSldViewPr>
      <p:cViewPr varScale="1">
        <p:scale>
          <a:sx n="72" d="100"/>
          <a:sy n="72" d="100"/>
        </p:scale>
        <p:origin x="13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02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160671-CB27-4783-A7DA-995CB56E71D3}" type="doc">
      <dgm:prSet loTypeId="urn:microsoft.com/office/officeart/2005/8/layout/matrix2" loCatId="matrix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699F7060-FEFF-4FF4-9140-50001E267714}">
      <dgm:prSet phldrT="[Texto]"/>
      <dgm:spPr/>
      <dgm:t>
        <a:bodyPr/>
        <a:lstStyle/>
        <a:p>
          <a:r>
            <a:rPr lang="es-ES" dirty="0"/>
            <a:t>Cuerpo</a:t>
          </a:r>
        </a:p>
      </dgm:t>
    </dgm:pt>
    <dgm:pt modelId="{4221CE18-5149-4189-B42B-867D0FBA86C6}" type="parTrans" cxnId="{F2BF935B-3E73-4D05-B54B-C42D5283FE00}">
      <dgm:prSet/>
      <dgm:spPr/>
      <dgm:t>
        <a:bodyPr/>
        <a:lstStyle/>
        <a:p>
          <a:endParaRPr lang="es-ES"/>
        </a:p>
      </dgm:t>
    </dgm:pt>
    <dgm:pt modelId="{D17A708D-9F11-4ABB-9AF1-3B37110F0DCE}" type="sibTrans" cxnId="{F2BF935B-3E73-4D05-B54B-C42D5283FE00}">
      <dgm:prSet/>
      <dgm:spPr/>
      <dgm:t>
        <a:bodyPr/>
        <a:lstStyle/>
        <a:p>
          <a:endParaRPr lang="es-ES"/>
        </a:p>
      </dgm:t>
    </dgm:pt>
    <dgm:pt modelId="{7E8B9346-33A2-4BD9-B377-5840EF1E5712}">
      <dgm:prSet phldrT="[Texto]"/>
      <dgm:spPr/>
      <dgm:t>
        <a:bodyPr/>
        <a:lstStyle/>
        <a:p>
          <a:r>
            <a:rPr lang="es-ES" dirty="0"/>
            <a:t>Identidad</a:t>
          </a:r>
        </a:p>
      </dgm:t>
    </dgm:pt>
    <dgm:pt modelId="{C05C3E26-C17B-49E3-8A9F-390A07E591F6}" type="parTrans" cxnId="{0F36188A-8806-4602-AE1A-D2773F8BAE15}">
      <dgm:prSet/>
      <dgm:spPr/>
      <dgm:t>
        <a:bodyPr/>
        <a:lstStyle/>
        <a:p>
          <a:endParaRPr lang="es-ES"/>
        </a:p>
      </dgm:t>
    </dgm:pt>
    <dgm:pt modelId="{C71E0751-9544-49A2-BEE6-F553AC336554}" type="sibTrans" cxnId="{0F36188A-8806-4602-AE1A-D2773F8BAE15}">
      <dgm:prSet/>
      <dgm:spPr/>
      <dgm:t>
        <a:bodyPr/>
        <a:lstStyle/>
        <a:p>
          <a:endParaRPr lang="es-ES"/>
        </a:p>
      </dgm:t>
    </dgm:pt>
    <dgm:pt modelId="{60F1696E-CC2E-4C3A-8DCE-25C81FB6DD99}">
      <dgm:prSet phldrT="[Texto]"/>
      <dgm:spPr/>
      <dgm:t>
        <a:bodyPr/>
        <a:lstStyle/>
        <a:p>
          <a:r>
            <a:rPr lang="es-ES" dirty="0"/>
            <a:t>Orientación</a:t>
          </a:r>
        </a:p>
      </dgm:t>
    </dgm:pt>
    <dgm:pt modelId="{28F4AC23-6C1A-4256-AF98-E0AF36D5912E}" type="parTrans" cxnId="{10E032C9-5E85-4FD9-9535-635815674E28}">
      <dgm:prSet/>
      <dgm:spPr/>
      <dgm:t>
        <a:bodyPr/>
        <a:lstStyle/>
        <a:p>
          <a:endParaRPr lang="es-ES"/>
        </a:p>
      </dgm:t>
    </dgm:pt>
    <dgm:pt modelId="{A21DB624-A24E-4D01-B0B8-2B1E15720595}" type="sibTrans" cxnId="{10E032C9-5E85-4FD9-9535-635815674E28}">
      <dgm:prSet/>
      <dgm:spPr/>
      <dgm:t>
        <a:bodyPr/>
        <a:lstStyle/>
        <a:p>
          <a:endParaRPr lang="es-ES"/>
        </a:p>
      </dgm:t>
    </dgm:pt>
    <dgm:pt modelId="{A9A26AB1-7046-49AD-A1DE-EACE4FBFF27F}">
      <dgm:prSet phldrT="[Texto]"/>
      <dgm:spPr/>
      <dgm:t>
        <a:bodyPr/>
        <a:lstStyle/>
        <a:p>
          <a:r>
            <a:rPr lang="es-ES" dirty="0"/>
            <a:t>Expresión</a:t>
          </a:r>
        </a:p>
      </dgm:t>
    </dgm:pt>
    <dgm:pt modelId="{49B44151-FCDB-4ACB-A946-B969F43DB10F}" type="parTrans" cxnId="{3F383A85-CECF-4B8A-A195-E50E75FAD739}">
      <dgm:prSet/>
      <dgm:spPr/>
      <dgm:t>
        <a:bodyPr/>
        <a:lstStyle/>
        <a:p>
          <a:endParaRPr lang="es-ES"/>
        </a:p>
      </dgm:t>
    </dgm:pt>
    <dgm:pt modelId="{97DEB6B2-81F0-4331-B5EF-6D6831E30143}" type="sibTrans" cxnId="{3F383A85-CECF-4B8A-A195-E50E75FAD739}">
      <dgm:prSet/>
      <dgm:spPr/>
      <dgm:t>
        <a:bodyPr/>
        <a:lstStyle/>
        <a:p>
          <a:endParaRPr lang="es-ES"/>
        </a:p>
      </dgm:t>
    </dgm:pt>
    <dgm:pt modelId="{675225AF-C925-420D-B32C-918BF23B4EC3}" type="pres">
      <dgm:prSet presAssocID="{E9160671-CB27-4783-A7DA-995CB56E71D3}" presName="matrix" presStyleCnt="0">
        <dgm:presLayoutVars>
          <dgm:chMax val="1"/>
          <dgm:dir/>
          <dgm:resizeHandles val="exact"/>
        </dgm:presLayoutVars>
      </dgm:prSet>
      <dgm:spPr/>
    </dgm:pt>
    <dgm:pt modelId="{CEA80B92-C7B6-472F-A107-0C5BE27BC294}" type="pres">
      <dgm:prSet presAssocID="{E9160671-CB27-4783-A7DA-995CB56E71D3}" presName="axisShape" presStyleLbl="bgShp" presStyleIdx="0" presStyleCnt="1"/>
      <dgm:spPr/>
    </dgm:pt>
    <dgm:pt modelId="{B0BA086A-8878-471C-8163-C5F39A60467F}" type="pres">
      <dgm:prSet presAssocID="{E9160671-CB27-4783-A7DA-995CB56E71D3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AD81E54-2FB1-4BDD-8CDE-AD2115048F46}" type="pres">
      <dgm:prSet presAssocID="{E9160671-CB27-4783-A7DA-995CB56E71D3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1CE29A5F-BD16-4933-81FD-D1245C988957}" type="pres">
      <dgm:prSet presAssocID="{E9160671-CB27-4783-A7DA-995CB56E71D3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5BDE3D4-202D-4A39-8692-E8D5392AB889}" type="pres">
      <dgm:prSet presAssocID="{E9160671-CB27-4783-A7DA-995CB56E71D3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3089D05-FCB2-42B5-85B8-6561BAFD2F45}" type="presOf" srcId="{7E8B9346-33A2-4BD9-B377-5840EF1E5712}" destId="{BAD81E54-2FB1-4BDD-8CDE-AD2115048F46}" srcOrd="0" destOrd="0" presId="urn:microsoft.com/office/officeart/2005/8/layout/matrix2"/>
    <dgm:cxn modelId="{40461538-BFA9-456B-A736-DE40BD827D7D}" type="presOf" srcId="{699F7060-FEFF-4FF4-9140-50001E267714}" destId="{B0BA086A-8878-471C-8163-C5F39A60467F}" srcOrd="0" destOrd="0" presId="urn:microsoft.com/office/officeart/2005/8/layout/matrix2"/>
    <dgm:cxn modelId="{F2BF935B-3E73-4D05-B54B-C42D5283FE00}" srcId="{E9160671-CB27-4783-A7DA-995CB56E71D3}" destId="{699F7060-FEFF-4FF4-9140-50001E267714}" srcOrd="0" destOrd="0" parTransId="{4221CE18-5149-4189-B42B-867D0FBA86C6}" sibTransId="{D17A708D-9F11-4ABB-9AF1-3B37110F0DCE}"/>
    <dgm:cxn modelId="{E8C94B65-A330-473E-8919-CC7F3FCCABD9}" type="presOf" srcId="{E9160671-CB27-4783-A7DA-995CB56E71D3}" destId="{675225AF-C925-420D-B32C-918BF23B4EC3}" srcOrd="0" destOrd="0" presId="urn:microsoft.com/office/officeart/2005/8/layout/matrix2"/>
    <dgm:cxn modelId="{3F383A85-CECF-4B8A-A195-E50E75FAD739}" srcId="{E9160671-CB27-4783-A7DA-995CB56E71D3}" destId="{A9A26AB1-7046-49AD-A1DE-EACE4FBFF27F}" srcOrd="3" destOrd="0" parTransId="{49B44151-FCDB-4ACB-A946-B969F43DB10F}" sibTransId="{97DEB6B2-81F0-4331-B5EF-6D6831E30143}"/>
    <dgm:cxn modelId="{0F36188A-8806-4602-AE1A-D2773F8BAE15}" srcId="{E9160671-CB27-4783-A7DA-995CB56E71D3}" destId="{7E8B9346-33A2-4BD9-B377-5840EF1E5712}" srcOrd="1" destOrd="0" parTransId="{C05C3E26-C17B-49E3-8A9F-390A07E591F6}" sibTransId="{C71E0751-9544-49A2-BEE6-F553AC336554}"/>
    <dgm:cxn modelId="{B939D7A5-B0A7-43C8-8EE1-46502EE4ABE4}" type="presOf" srcId="{60F1696E-CC2E-4C3A-8DCE-25C81FB6DD99}" destId="{1CE29A5F-BD16-4933-81FD-D1245C988957}" srcOrd="0" destOrd="0" presId="urn:microsoft.com/office/officeart/2005/8/layout/matrix2"/>
    <dgm:cxn modelId="{10E032C9-5E85-4FD9-9535-635815674E28}" srcId="{E9160671-CB27-4783-A7DA-995CB56E71D3}" destId="{60F1696E-CC2E-4C3A-8DCE-25C81FB6DD99}" srcOrd="2" destOrd="0" parTransId="{28F4AC23-6C1A-4256-AF98-E0AF36D5912E}" sibTransId="{A21DB624-A24E-4D01-B0B8-2B1E15720595}"/>
    <dgm:cxn modelId="{3DACA1D7-D430-40BD-AA27-930CDAA84E46}" type="presOf" srcId="{A9A26AB1-7046-49AD-A1DE-EACE4FBFF27F}" destId="{F5BDE3D4-202D-4A39-8692-E8D5392AB889}" srcOrd="0" destOrd="0" presId="urn:microsoft.com/office/officeart/2005/8/layout/matrix2"/>
    <dgm:cxn modelId="{E2EE12FA-F349-4B0E-98D9-3364D15BFDEE}" type="presParOf" srcId="{675225AF-C925-420D-B32C-918BF23B4EC3}" destId="{CEA80B92-C7B6-472F-A107-0C5BE27BC294}" srcOrd="0" destOrd="0" presId="urn:microsoft.com/office/officeart/2005/8/layout/matrix2"/>
    <dgm:cxn modelId="{3CE9BCF0-8DA5-4E9A-8F2D-6131D3CC5BCE}" type="presParOf" srcId="{675225AF-C925-420D-B32C-918BF23B4EC3}" destId="{B0BA086A-8878-471C-8163-C5F39A60467F}" srcOrd="1" destOrd="0" presId="urn:microsoft.com/office/officeart/2005/8/layout/matrix2"/>
    <dgm:cxn modelId="{EA766D30-202F-47F0-9444-DE93321E7F95}" type="presParOf" srcId="{675225AF-C925-420D-B32C-918BF23B4EC3}" destId="{BAD81E54-2FB1-4BDD-8CDE-AD2115048F46}" srcOrd="2" destOrd="0" presId="urn:microsoft.com/office/officeart/2005/8/layout/matrix2"/>
    <dgm:cxn modelId="{F5355933-E136-4285-849A-B7017ACB0837}" type="presParOf" srcId="{675225AF-C925-420D-B32C-918BF23B4EC3}" destId="{1CE29A5F-BD16-4933-81FD-D1245C988957}" srcOrd="3" destOrd="0" presId="urn:microsoft.com/office/officeart/2005/8/layout/matrix2"/>
    <dgm:cxn modelId="{1D9D8ACD-294B-49DA-8E09-E69B3985A950}" type="presParOf" srcId="{675225AF-C925-420D-B32C-918BF23B4EC3}" destId="{F5BDE3D4-202D-4A39-8692-E8D5392AB889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6972B1-FC47-46B0-AEAA-C5350A5B41E5}" type="doc">
      <dgm:prSet loTypeId="urn:microsoft.com/office/officeart/2005/8/layout/vList6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2676C7CD-41F9-4325-92E6-D00D449D47FD}">
      <dgm:prSet phldrT="[Texto]"/>
      <dgm:spPr>
        <a:solidFill>
          <a:srgbClr val="0070C0"/>
        </a:solidFill>
      </dgm:spPr>
      <dgm:t>
        <a:bodyPr/>
        <a:lstStyle/>
        <a:p>
          <a:r>
            <a:rPr lang="es-ES" dirty="0"/>
            <a:t>Pene</a:t>
          </a:r>
        </a:p>
      </dgm:t>
    </dgm:pt>
    <dgm:pt modelId="{220CFEB7-01BD-431A-AE8F-A0DF98FFB767}" type="parTrans" cxnId="{76624772-E892-46C2-AC56-B259D83DB19E}">
      <dgm:prSet/>
      <dgm:spPr/>
      <dgm:t>
        <a:bodyPr/>
        <a:lstStyle/>
        <a:p>
          <a:endParaRPr lang="es-ES"/>
        </a:p>
      </dgm:t>
    </dgm:pt>
    <dgm:pt modelId="{1F0D6383-9A4B-47F0-A18A-8FD3B53688CE}" type="sibTrans" cxnId="{76624772-E892-46C2-AC56-B259D83DB19E}">
      <dgm:prSet/>
      <dgm:spPr/>
      <dgm:t>
        <a:bodyPr/>
        <a:lstStyle/>
        <a:p>
          <a:endParaRPr lang="es-ES"/>
        </a:p>
      </dgm:t>
    </dgm:pt>
    <dgm:pt modelId="{A4C9A5ED-8EFD-4687-B201-56539516167B}">
      <dgm:prSet phldrT="[Texto]"/>
      <dgm:spPr/>
      <dgm:t>
        <a:bodyPr/>
        <a:lstStyle/>
        <a:p>
          <a:r>
            <a:rPr lang="es-ES" dirty="0"/>
            <a:t>Hombre</a:t>
          </a:r>
        </a:p>
      </dgm:t>
    </dgm:pt>
    <dgm:pt modelId="{BE7B4F8C-2FE0-4EF2-BCC0-67A8D6164C44}" type="parTrans" cxnId="{02EF8635-19C8-4C92-876C-B839785E7EE6}">
      <dgm:prSet/>
      <dgm:spPr/>
      <dgm:t>
        <a:bodyPr/>
        <a:lstStyle/>
        <a:p>
          <a:endParaRPr lang="es-ES"/>
        </a:p>
      </dgm:t>
    </dgm:pt>
    <dgm:pt modelId="{9375A59C-F4E7-43F0-A06E-C1D86E0AC90A}" type="sibTrans" cxnId="{02EF8635-19C8-4C92-876C-B839785E7EE6}">
      <dgm:prSet/>
      <dgm:spPr/>
      <dgm:t>
        <a:bodyPr/>
        <a:lstStyle/>
        <a:p>
          <a:endParaRPr lang="es-ES"/>
        </a:p>
      </dgm:t>
    </dgm:pt>
    <dgm:pt modelId="{E6EBECA4-B2DC-482C-8D2B-26C582957477}">
      <dgm:prSet phldrT="[Texto]"/>
      <dgm:spPr/>
      <dgm:t>
        <a:bodyPr/>
        <a:lstStyle/>
        <a:p>
          <a:r>
            <a:rPr lang="es-ES" dirty="0"/>
            <a:t>Masculino</a:t>
          </a:r>
        </a:p>
      </dgm:t>
    </dgm:pt>
    <dgm:pt modelId="{2D3BC778-0E9C-478E-AACF-FBB8D11B7F7C}" type="parTrans" cxnId="{AEBB4251-0630-436F-B7FF-1E72DD8CAA1D}">
      <dgm:prSet/>
      <dgm:spPr/>
      <dgm:t>
        <a:bodyPr/>
        <a:lstStyle/>
        <a:p>
          <a:endParaRPr lang="es-ES"/>
        </a:p>
      </dgm:t>
    </dgm:pt>
    <dgm:pt modelId="{5E65F325-FA25-4F05-8AFC-93F00F9907F6}" type="sibTrans" cxnId="{AEBB4251-0630-436F-B7FF-1E72DD8CAA1D}">
      <dgm:prSet/>
      <dgm:spPr/>
      <dgm:t>
        <a:bodyPr/>
        <a:lstStyle/>
        <a:p>
          <a:endParaRPr lang="es-ES"/>
        </a:p>
      </dgm:t>
    </dgm:pt>
    <dgm:pt modelId="{0DFFA3DB-278B-4F22-BDC2-D3B61D91865B}">
      <dgm:prSet phldrT="[Texto]"/>
      <dgm:spPr>
        <a:solidFill>
          <a:srgbClr val="FF33CC"/>
        </a:solidFill>
      </dgm:spPr>
      <dgm:t>
        <a:bodyPr/>
        <a:lstStyle/>
        <a:p>
          <a:r>
            <a:rPr lang="es-ES" dirty="0"/>
            <a:t>Vagina</a:t>
          </a:r>
        </a:p>
      </dgm:t>
    </dgm:pt>
    <dgm:pt modelId="{BF6C3EA8-6212-439C-9F67-DF510CF03749}" type="parTrans" cxnId="{052E9A50-5D59-4AB9-9940-7045E66BAAE3}">
      <dgm:prSet/>
      <dgm:spPr/>
      <dgm:t>
        <a:bodyPr/>
        <a:lstStyle/>
        <a:p>
          <a:endParaRPr lang="es-ES"/>
        </a:p>
      </dgm:t>
    </dgm:pt>
    <dgm:pt modelId="{A2E76494-70A8-4394-9D02-4369A45520D3}" type="sibTrans" cxnId="{052E9A50-5D59-4AB9-9940-7045E66BAAE3}">
      <dgm:prSet/>
      <dgm:spPr/>
      <dgm:t>
        <a:bodyPr/>
        <a:lstStyle/>
        <a:p>
          <a:endParaRPr lang="es-ES"/>
        </a:p>
      </dgm:t>
    </dgm:pt>
    <dgm:pt modelId="{595A197A-E868-4E6E-A522-6AE73D378CCC}">
      <dgm:prSet phldrT="[Texto]"/>
      <dgm:spPr/>
      <dgm:t>
        <a:bodyPr/>
        <a:lstStyle/>
        <a:p>
          <a:r>
            <a:rPr lang="es-ES" dirty="0"/>
            <a:t>Mujer</a:t>
          </a:r>
        </a:p>
      </dgm:t>
    </dgm:pt>
    <dgm:pt modelId="{A814FC44-A7C0-4A82-89D0-277F11FD9AB3}" type="parTrans" cxnId="{79096972-7238-4054-8E45-F2ACC4A19A70}">
      <dgm:prSet/>
      <dgm:spPr/>
      <dgm:t>
        <a:bodyPr/>
        <a:lstStyle/>
        <a:p>
          <a:endParaRPr lang="es-ES"/>
        </a:p>
      </dgm:t>
    </dgm:pt>
    <dgm:pt modelId="{32CA3874-F4E7-437A-B1C3-A9D7A9B0A9B1}" type="sibTrans" cxnId="{79096972-7238-4054-8E45-F2ACC4A19A70}">
      <dgm:prSet/>
      <dgm:spPr/>
      <dgm:t>
        <a:bodyPr/>
        <a:lstStyle/>
        <a:p>
          <a:endParaRPr lang="es-ES"/>
        </a:p>
      </dgm:t>
    </dgm:pt>
    <dgm:pt modelId="{AAE5FEAC-2E1A-4467-9097-2877916E8032}">
      <dgm:prSet phldrT="[Texto]"/>
      <dgm:spPr/>
      <dgm:t>
        <a:bodyPr/>
        <a:lstStyle/>
        <a:p>
          <a:r>
            <a:rPr lang="es-ES" dirty="0"/>
            <a:t>Femenina </a:t>
          </a:r>
        </a:p>
      </dgm:t>
    </dgm:pt>
    <dgm:pt modelId="{C445BFD3-A6F8-44EF-8E4B-7F75D37B318F}" type="parTrans" cxnId="{BCF00384-7976-4A6E-A48A-522E3E19D739}">
      <dgm:prSet/>
      <dgm:spPr/>
      <dgm:t>
        <a:bodyPr/>
        <a:lstStyle/>
        <a:p>
          <a:endParaRPr lang="es-ES"/>
        </a:p>
      </dgm:t>
    </dgm:pt>
    <dgm:pt modelId="{3FDA6AE0-AFBA-43B3-B174-9F621D5E5267}" type="sibTrans" cxnId="{BCF00384-7976-4A6E-A48A-522E3E19D739}">
      <dgm:prSet/>
      <dgm:spPr/>
      <dgm:t>
        <a:bodyPr/>
        <a:lstStyle/>
        <a:p>
          <a:endParaRPr lang="es-ES"/>
        </a:p>
      </dgm:t>
    </dgm:pt>
    <dgm:pt modelId="{F952D03D-AEB6-493D-983A-81D7C5106B29}">
      <dgm:prSet phldrT="[Texto]"/>
      <dgm:spPr/>
      <dgm:t>
        <a:bodyPr/>
        <a:lstStyle/>
        <a:p>
          <a:endParaRPr lang="es-ES" dirty="0"/>
        </a:p>
      </dgm:t>
    </dgm:pt>
    <dgm:pt modelId="{A8551082-A35A-49A2-86DF-6B0EEB101B79}" type="parTrans" cxnId="{39000C2D-6E04-48C2-9028-D810882CAF42}">
      <dgm:prSet/>
      <dgm:spPr/>
    </dgm:pt>
    <dgm:pt modelId="{3C308DB5-E6A9-44CF-B619-F8B78C043128}" type="sibTrans" cxnId="{39000C2D-6E04-48C2-9028-D810882CAF42}">
      <dgm:prSet/>
      <dgm:spPr/>
    </dgm:pt>
    <dgm:pt modelId="{3118A81E-A037-43AD-9431-E3EB4FA19615}">
      <dgm:prSet phldrT="[Texto]"/>
      <dgm:spPr/>
      <dgm:t>
        <a:bodyPr/>
        <a:lstStyle/>
        <a:p>
          <a:endParaRPr lang="es-ES" dirty="0"/>
        </a:p>
      </dgm:t>
    </dgm:pt>
    <dgm:pt modelId="{3486A77E-F476-4481-ADE6-5EA794EF27B8}" type="parTrans" cxnId="{9B618BD8-9E4C-4168-944E-BA83E7BCB5B3}">
      <dgm:prSet/>
      <dgm:spPr/>
    </dgm:pt>
    <dgm:pt modelId="{D1AE996F-137E-4AFA-8117-AAE8C7D97908}" type="sibTrans" cxnId="{9B618BD8-9E4C-4168-944E-BA83E7BCB5B3}">
      <dgm:prSet/>
      <dgm:spPr/>
    </dgm:pt>
    <dgm:pt modelId="{530AA3CC-A0D0-4DC5-ACDA-AE85493F8F10}" type="pres">
      <dgm:prSet presAssocID="{096972B1-FC47-46B0-AEAA-C5350A5B41E5}" presName="Name0" presStyleCnt="0">
        <dgm:presLayoutVars>
          <dgm:dir/>
          <dgm:animLvl val="lvl"/>
          <dgm:resizeHandles/>
        </dgm:presLayoutVars>
      </dgm:prSet>
      <dgm:spPr/>
    </dgm:pt>
    <dgm:pt modelId="{77AFAB30-253F-465A-9FEC-7538DFCE41C0}" type="pres">
      <dgm:prSet presAssocID="{2676C7CD-41F9-4325-92E6-D00D449D47FD}" presName="linNode" presStyleCnt="0"/>
      <dgm:spPr/>
    </dgm:pt>
    <dgm:pt modelId="{93ED9662-5D3D-481B-950A-E8DD59CFE1E3}" type="pres">
      <dgm:prSet presAssocID="{2676C7CD-41F9-4325-92E6-D00D449D47FD}" presName="parentShp" presStyleLbl="node1" presStyleIdx="0" presStyleCnt="2">
        <dgm:presLayoutVars>
          <dgm:bulletEnabled val="1"/>
        </dgm:presLayoutVars>
      </dgm:prSet>
      <dgm:spPr/>
    </dgm:pt>
    <dgm:pt modelId="{4BD3C2CD-B5FD-446C-A79E-BA92F2695E8D}" type="pres">
      <dgm:prSet presAssocID="{2676C7CD-41F9-4325-92E6-D00D449D47FD}" presName="childShp" presStyleLbl="bgAccFollowNode1" presStyleIdx="0" presStyleCnt="2" custLinFactNeighborX="-191" custLinFactNeighborY="-860">
        <dgm:presLayoutVars>
          <dgm:bulletEnabled val="1"/>
        </dgm:presLayoutVars>
      </dgm:prSet>
      <dgm:spPr/>
    </dgm:pt>
    <dgm:pt modelId="{B9308912-C048-45DA-B6DC-1D644CE6D903}" type="pres">
      <dgm:prSet presAssocID="{1F0D6383-9A4B-47F0-A18A-8FD3B53688CE}" presName="spacing" presStyleCnt="0"/>
      <dgm:spPr/>
    </dgm:pt>
    <dgm:pt modelId="{93547C9E-87C3-426B-948F-5EC78739EEBF}" type="pres">
      <dgm:prSet presAssocID="{0DFFA3DB-278B-4F22-BDC2-D3B61D91865B}" presName="linNode" presStyleCnt="0"/>
      <dgm:spPr/>
    </dgm:pt>
    <dgm:pt modelId="{80848775-D100-4F43-9E7D-76FDF23F3044}" type="pres">
      <dgm:prSet presAssocID="{0DFFA3DB-278B-4F22-BDC2-D3B61D91865B}" presName="parentShp" presStyleLbl="node1" presStyleIdx="1" presStyleCnt="2">
        <dgm:presLayoutVars>
          <dgm:bulletEnabled val="1"/>
        </dgm:presLayoutVars>
      </dgm:prSet>
      <dgm:spPr/>
    </dgm:pt>
    <dgm:pt modelId="{7FFE3436-37B3-4453-A27D-D0AE5EF66BB2}" type="pres">
      <dgm:prSet presAssocID="{0DFFA3DB-278B-4F22-BDC2-D3B61D91865B}" presName="childShp" presStyleLbl="bgAccFollowNode1" presStyleIdx="1" presStyleCnt="2" custLinFactNeighborX="2191" custLinFactNeighborY="-1457">
        <dgm:presLayoutVars>
          <dgm:bulletEnabled val="1"/>
        </dgm:presLayoutVars>
      </dgm:prSet>
      <dgm:spPr/>
    </dgm:pt>
  </dgm:ptLst>
  <dgm:cxnLst>
    <dgm:cxn modelId="{FB7BBA26-06EC-4B44-9920-BAED0E7B0C5E}" type="presOf" srcId="{AAE5FEAC-2E1A-4467-9097-2877916E8032}" destId="{7FFE3436-37B3-4453-A27D-D0AE5EF66BB2}" srcOrd="0" destOrd="2" presId="urn:microsoft.com/office/officeart/2005/8/layout/vList6"/>
    <dgm:cxn modelId="{39000C2D-6E04-48C2-9028-D810882CAF42}" srcId="{2676C7CD-41F9-4325-92E6-D00D449D47FD}" destId="{F952D03D-AEB6-493D-983A-81D7C5106B29}" srcOrd="1" destOrd="0" parTransId="{A8551082-A35A-49A2-86DF-6B0EEB101B79}" sibTransId="{3C308DB5-E6A9-44CF-B619-F8B78C043128}"/>
    <dgm:cxn modelId="{02EF8635-19C8-4C92-876C-B839785E7EE6}" srcId="{2676C7CD-41F9-4325-92E6-D00D449D47FD}" destId="{A4C9A5ED-8EFD-4687-B201-56539516167B}" srcOrd="0" destOrd="0" parTransId="{BE7B4F8C-2FE0-4EF2-BCC0-67A8D6164C44}" sibTransId="{9375A59C-F4E7-43F0-A06E-C1D86E0AC90A}"/>
    <dgm:cxn modelId="{2106EF39-1AD2-485A-B9F1-6FCE21E2B114}" type="presOf" srcId="{A4C9A5ED-8EFD-4687-B201-56539516167B}" destId="{4BD3C2CD-B5FD-446C-A79E-BA92F2695E8D}" srcOrd="0" destOrd="0" presId="urn:microsoft.com/office/officeart/2005/8/layout/vList6"/>
    <dgm:cxn modelId="{9BA4FF41-A045-4113-AE3A-DB5582E5E331}" type="presOf" srcId="{2676C7CD-41F9-4325-92E6-D00D449D47FD}" destId="{93ED9662-5D3D-481B-950A-E8DD59CFE1E3}" srcOrd="0" destOrd="0" presId="urn:microsoft.com/office/officeart/2005/8/layout/vList6"/>
    <dgm:cxn modelId="{052E9A50-5D59-4AB9-9940-7045E66BAAE3}" srcId="{096972B1-FC47-46B0-AEAA-C5350A5B41E5}" destId="{0DFFA3DB-278B-4F22-BDC2-D3B61D91865B}" srcOrd="1" destOrd="0" parTransId="{BF6C3EA8-6212-439C-9F67-DF510CF03749}" sibTransId="{A2E76494-70A8-4394-9D02-4369A45520D3}"/>
    <dgm:cxn modelId="{AEBB4251-0630-436F-B7FF-1E72DD8CAA1D}" srcId="{2676C7CD-41F9-4325-92E6-D00D449D47FD}" destId="{E6EBECA4-B2DC-482C-8D2B-26C582957477}" srcOrd="2" destOrd="0" parTransId="{2D3BC778-0E9C-478E-AACF-FBB8D11B7F7C}" sibTransId="{5E65F325-FA25-4F05-8AFC-93F00F9907F6}"/>
    <dgm:cxn modelId="{76624772-E892-46C2-AC56-B259D83DB19E}" srcId="{096972B1-FC47-46B0-AEAA-C5350A5B41E5}" destId="{2676C7CD-41F9-4325-92E6-D00D449D47FD}" srcOrd="0" destOrd="0" parTransId="{220CFEB7-01BD-431A-AE8F-A0DF98FFB767}" sibTransId="{1F0D6383-9A4B-47F0-A18A-8FD3B53688CE}"/>
    <dgm:cxn modelId="{79096972-7238-4054-8E45-F2ACC4A19A70}" srcId="{0DFFA3DB-278B-4F22-BDC2-D3B61D91865B}" destId="{595A197A-E868-4E6E-A522-6AE73D378CCC}" srcOrd="0" destOrd="0" parTransId="{A814FC44-A7C0-4A82-89D0-277F11FD9AB3}" sibTransId="{32CA3874-F4E7-437A-B1C3-A9D7A9B0A9B1}"/>
    <dgm:cxn modelId="{BCF00384-7976-4A6E-A48A-522E3E19D739}" srcId="{0DFFA3DB-278B-4F22-BDC2-D3B61D91865B}" destId="{AAE5FEAC-2E1A-4467-9097-2877916E8032}" srcOrd="2" destOrd="0" parTransId="{C445BFD3-A6F8-44EF-8E4B-7F75D37B318F}" sibTransId="{3FDA6AE0-AFBA-43B3-B174-9F621D5E5267}"/>
    <dgm:cxn modelId="{D7A1F3B2-34EA-4F9A-A76E-E816CA509747}" type="presOf" srcId="{0DFFA3DB-278B-4F22-BDC2-D3B61D91865B}" destId="{80848775-D100-4F43-9E7D-76FDF23F3044}" srcOrd="0" destOrd="0" presId="urn:microsoft.com/office/officeart/2005/8/layout/vList6"/>
    <dgm:cxn modelId="{43D334C2-6833-46FC-8CF4-C311152D89C1}" type="presOf" srcId="{F952D03D-AEB6-493D-983A-81D7C5106B29}" destId="{4BD3C2CD-B5FD-446C-A79E-BA92F2695E8D}" srcOrd="0" destOrd="1" presId="urn:microsoft.com/office/officeart/2005/8/layout/vList6"/>
    <dgm:cxn modelId="{82BA67CC-0FC8-46F1-947F-372CDBA9AC02}" type="presOf" srcId="{3118A81E-A037-43AD-9431-E3EB4FA19615}" destId="{7FFE3436-37B3-4453-A27D-D0AE5EF66BB2}" srcOrd="0" destOrd="1" presId="urn:microsoft.com/office/officeart/2005/8/layout/vList6"/>
    <dgm:cxn modelId="{F381A8CE-9B53-4142-A0CB-6E8CE190B46C}" type="presOf" srcId="{E6EBECA4-B2DC-482C-8D2B-26C582957477}" destId="{4BD3C2CD-B5FD-446C-A79E-BA92F2695E8D}" srcOrd="0" destOrd="2" presId="urn:microsoft.com/office/officeart/2005/8/layout/vList6"/>
    <dgm:cxn modelId="{10828FD6-622F-4F7A-8DE3-280810A4414C}" type="presOf" srcId="{096972B1-FC47-46B0-AEAA-C5350A5B41E5}" destId="{530AA3CC-A0D0-4DC5-ACDA-AE85493F8F10}" srcOrd="0" destOrd="0" presId="urn:microsoft.com/office/officeart/2005/8/layout/vList6"/>
    <dgm:cxn modelId="{9B618BD8-9E4C-4168-944E-BA83E7BCB5B3}" srcId="{0DFFA3DB-278B-4F22-BDC2-D3B61D91865B}" destId="{3118A81E-A037-43AD-9431-E3EB4FA19615}" srcOrd="1" destOrd="0" parTransId="{3486A77E-F476-4481-ADE6-5EA794EF27B8}" sibTransId="{D1AE996F-137E-4AFA-8117-AAE8C7D97908}"/>
    <dgm:cxn modelId="{71896DE3-A1D2-4F7B-9028-EB32E38A1F53}" type="presOf" srcId="{595A197A-E868-4E6E-A522-6AE73D378CCC}" destId="{7FFE3436-37B3-4453-A27D-D0AE5EF66BB2}" srcOrd="0" destOrd="0" presId="urn:microsoft.com/office/officeart/2005/8/layout/vList6"/>
    <dgm:cxn modelId="{7F929D39-6EF6-45F1-B4BA-18D98F765434}" type="presParOf" srcId="{530AA3CC-A0D0-4DC5-ACDA-AE85493F8F10}" destId="{77AFAB30-253F-465A-9FEC-7538DFCE41C0}" srcOrd="0" destOrd="0" presId="urn:microsoft.com/office/officeart/2005/8/layout/vList6"/>
    <dgm:cxn modelId="{9C6C54BB-A46B-4A23-A279-6D42EAF56A70}" type="presParOf" srcId="{77AFAB30-253F-465A-9FEC-7538DFCE41C0}" destId="{93ED9662-5D3D-481B-950A-E8DD59CFE1E3}" srcOrd="0" destOrd="0" presId="urn:microsoft.com/office/officeart/2005/8/layout/vList6"/>
    <dgm:cxn modelId="{2975190B-995C-4FEB-A122-5B3E1CB8189A}" type="presParOf" srcId="{77AFAB30-253F-465A-9FEC-7538DFCE41C0}" destId="{4BD3C2CD-B5FD-446C-A79E-BA92F2695E8D}" srcOrd="1" destOrd="0" presId="urn:microsoft.com/office/officeart/2005/8/layout/vList6"/>
    <dgm:cxn modelId="{98E393C2-2064-4BFA-B2B4-2851A19D573E}" type="presParOf" srcId="{530AA3CC-A0D0-4DC5-ACDA-AE85493F8F10}" destId="{B9308912-C048-45DA-B6DC-1D644CE6D903}" srcOrd="1" destOrd="0" presId="urn:microsoft.com/office/officeart/2005/8/layout/vList6"/>
    <dgm:cxn modelId="{81495BB5-70D7-49B4-B309-9277F5E37CFC}" type="presParOf" srcId="{530AA3CC-A0D0-4DC5-ACDA-AE85493F8F10}" destId="{93547C9E-87C3-426B-948F-5EC78739EEBF}" srcOrd="2" destOrd="0" presId="urn:microsoft.com/office/officeart/2005/8/layout/vList6"/>
    <dgm:cxn modelId="{4C8B04DE-E44F-47B8-AABD-6D7D0300D58A}" type="presParOf" srcId="{93547C9E-87C3-426B-948F-5EC78739EEBF}" destId="{80848775-D100-4F43-9E7D-76FDF23F3044}" srcOrd="0" destOrd="0" presId="urn:microsoft.com/office/officeart/2005/8/layout/vList6"/>
    <dgm:cxn modelId="{7E2C4A19-E52C-4C4C-B5D6-EFE1A9992841}" type="presParOf" srcId="{93547C9E-87C3-426B-948F-5EC78739EEBF}" destId="{7FFE3436-37B3-4453-A27D-D0AE5EF66BB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A80B92-C7B6-472F-A107-0C5BE27BC294}">
      <dsp:nvSpPr>
        <dsp:cNvPr id="0" name=""/>
        <dsp:cNvSpPr/>
      </dsp:nvSpPr>
      <dsp:spPr>
        <a:xfrm>
          <a:off x="1131564" y="0"/>
          <a:ext cx="5483696" cy="5483696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BA086A-8878-471C-8163-C5F39A60467F}">
      <dsp:nvSpPr>
        <dsp:cNvPr id="0" name=""/>
        <dsp:cNvSpPr/>
      </dsp:nvSpPr>
      <dsp:spPr>
        <a:xfrm>
          <a:off x="1488005" y="356440"/>
          <a:ext cx="2193478" cy="219347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Cuerpo</a:t>
          </a:r>
        </a:p>
      </dsp:txBody>
      <dsp:txXfrm>
        <a:off x="1595082" y="463517"/>
        <a:ext cx="1979324" cy="1979324"/>
      </dsp:txXfrm>
    </dsp:sp>
    <dsp:sp modelId="{BAD81E54-2FB1-4BDD-8CDE-AD2115048F46}">
      <dsp:nvSpPr>
        <dsp:cNvPr id="0" name=""/>
        <dsp:cNvSpPr/>
      </dsp:nvSpPr>
      <dsp:spPr>
        <a:xfrm>
          <a:off x="4065342" y="356440"/>
          <a:ext cx="2193478" cy="2193478"/>
        </a:xfrm>
        <a:prstGeom prst="roundRect">
          <a:avLst/>
        </a:prstGeom>
        <a:solidFill>
          <a:schemeClr val="accent3">
            <a:hueOff val="0"/>
            <a:satOff val="0"/>
            <a:lumOff val="-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Identidad</a:t>
          </a:r>
        </a:p>
      </dsp:txBody>
      <dsp:txXfrm>
        <a:off x="4172419" y="463517"/>
        <a:ext cx="1979324" cy="1979324"/>
      </dsp:txXfrm>
    </dsp:sp>
    <dsp:sp modelId="{1CE29A5F-BD16-4933-81FD-D1245C988957}">
      <dsp:nvSpPr>
        <dsp:cNvPr id="0" name=""/>
        <dsp:cNvSpPr/>
      </dsp:nvSpPr>
      <dsp:spPr>
        <a:xfrm>
          <a:off x="1488005" y="2933777"/>
          <a:ext cx="2193478" cy="2193478"/>
        </a:xfrm>
        <a:prstGeom prst="roundRect">
          <a:avLst/>
        </a:prstGeom>
        <a:solidFill>
          <a:schemeClr val="accent3">
            <a:hueOff val="0"/>
            <a:satOff val="0"/>
            <a:lumOff val="-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Orientación</a:t>
          </a:r>
        </a:p>
      </dsp:txBody>
      <dsp:txXfrm>
        <a:off x="1595082" y="3040854"/>
        <a:ext cx="1979324" cy="1979324"/>
      </dsp:txXfrm>
    </dsp:sp>
    <dsp:sp modelId="{F5BDE3D4-202D-4A39-8692-E8D5392AB889}">
      <dsp:nvSpPr>
        <dsp:cNvPr id="0" name=""/>
        <dsp:cNvSpPr/>
      </dsp:nvSpPr>
      <dsp:spPr>
        <a:xfrm>
          <a:off x="4065342" y="2933777"/>
          <a:ext cx="2193478" cy="2193478"/>
        </a:xfrm>
        <a:prstGeom prst="roundRect">
          <a:avLst/>
        </a:prstGeom>
        <a:solidFill>
          <a:schemeClr val="accent3">
            <a:hueOff val="0"/>
            <a:satOff val="0"/>
            <a:lumOff val="-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Expresión</a:t>
          </a:r>
        </a:p>
      </dsp:txBody>
      <dsp:txXfrm>
        <a:off x="4172419" y="3040854"/>
        <a:ext cx="1979324" cy="19793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3C2CD-B5FD-446C-A79E-BA92F2695E8D}">
      <dsp:nvSpPr>
        <dsp:cNvPr id="0" name=""/>
        <dsp:cNvSpPr/>
      </dsp:nvSpPr>
      <dsp:spPr>
        <a:xfrm>
          <a:off x="2107982" y="0"/>
          <a:ext cx="3168024" cy="2285441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200" kern="1200" dirty="0"/>
            <a:t>Hombre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200" kern="1200" dirty="0"/>
            <a:t>Masculino</a:t>
          </a:r>
        </a:p>
      </dsp:txBody>
      <dsp:txXfrm>
        <a:off x="2107982" y="285680"/>
        <a:ext cx="2310984" cy="1714081"/>
      </dsp:txXfrm>
    </dsp:sp>
    <dsp:sp modelId="{93ED9662-5D3D-481B-950A-E8DD59CFE1E3}">
      <dsp:nvSpPr>
        <dsp:cNvPr id="0" name=""/>
        <dsp:cNvSpPr/>
      </dsp:nvSpPr>
      <dsp:spPr>
        <a:xfrm>
          <a:off x="0" y="586"/>
          <a:ext cx="2112016" cy="2285441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700" kern="1200" dirty="0"/>
            <a:t>Pene</a:t>
          </a:r>
        </a:p>
      </dsp:txBody>
      <dsp:txXfrm>
        <a:off x="103100" y="103686"/>
        <a:ext cx="1905816" cy="2079241"/>
      </dsp:txXfrm>
    </dsp:sp>
    <dsp:sp modelId="{7FFE3436-37B3-4453-A27D-D0AE5EF66BB2}">
      <dsp:nvSpPr>
        <dsp:cNvPr id="0" name=""/>
        <dsp:cNvSpPr/>
      </dsp:nvSpPr>
      <dsp:spPr>
        <a:xfrm>
          <a:off x="2112015" y="2481273"/>
          <a:ext cx="3168024" cy="2285441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200" kern="1200" dirty="0"/>
            <a:t>Mujer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200" kern="1200" dirty="0"/>
            <a:t>Femenina </a:t>
          </a:r>
        </a:p>
      </dsp:txBody>
      <dsp:txXfrm>
        <a:off x="2112015" y="2766953"/>
        <a:ext cx="2310984" cy="1714081"/>
      </dsp:txXfrm>
    </dsp:sp>
    <dsp:sp modelId="{80848775-D100-4F43-9E7D-76FDF23F3044}">
      <dsp:nvSpPr>
        <dsp:cNvPr id="0" name=""/>
        <dsp:cNvSpPr/>
      </dsp:nvSpPr>
      <dsp:spPr>
        <a:xfrm>
          <a:off x="0" y="2514572"/>
          <a:ext cx="2112016" cy="2285441"/>
        </a:xfrm>
        <a:prstGeom prst="roundRect">
          <a:avLst/>
        </a:prstGeom>
        <a:solidFill>
          <a:srgbClr val="FF33CC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700" kern="1200" dirty="0"/>
            <a:t>Vagina</a:t>
          </a:r>
        </a:p>
      </dsp:txBody>
      <dsp:txXfrm>
        <a:off x="103100" y="2617672"/>
        <a:ext cx="1905816" cy="20792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BE72940-6A2A-404E-881A-A4D0CF21D49B}" type="datetimeFigureOut">
              <a:rPr lang="es-ES" smtClean="0"/>
              <a:pPr/>
              <a:t>13/02/2019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C78394B-39E3-4A44-B8AE-D220C9B82D4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mailto:benamics@benamics.com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7406640" cy="1472184"/>
          </a:xfrm>
        </p:spPr>
        <p:txBody>
          <a:bodyPr>
            <a:normAutofit/>
          </a:bodyPr>
          <a:lstStyle/>
          <a:p>
            <a:pPr algn="r"/>
            <a:r>
              <a:rPr lang="es-ES" dirty="0"/>
              <a:t>Seminario LGTBI</a:t>
            </a:r>
            <a:br>
              <a:rPr lang="es-ES" dirty="0"/>
            </a:br>
            <a:r>
              <a:rPr lang="es-ES" dirty="0"/>
              <a:t>Formación para el profesorado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728" y="2285992"/>
            <a:ext cx="7406640" cy="1752600"/>
          </a:xfrm>
        </p:spPr>
        <p:txBody>
          <a:bodyPr>
            <a:normAutofit lnSpcReduction="10000"/>
          </a:bodyPr>
          <a:lstStyle/>
          <a:p>
            <a:pPr algn="r"/>
            <a:endParaRPr lang="es-ES" dirty="0"/>
          </a:p>
          <a:p>
            <a:pPr algn="r"/>
            <a:r>
              <a:rPr lang="es-ES" dirty="0" err="1"/>
              <a:t>Jan</a:t>
            </a:r>
            <a:r>
              <a:rPr lang="es-ES" dirty="0"/>
              <a:t> Gómez</a:t>
            </a:r>
          </a:p>
          <a:p>
            <a:pPr algn="r"/>
            <a:r>
              <a:rPr lang="es-ES" dirty="0"/>
              <a:t>Coordinación Técnica Ben </a:t>
            </a:r>
            <a:r>
              <a:rPr lang="es-ES" dirty="0" err="1"/>
              <a:t>Amics</a:t>
            </a:r>
            <a:endParaRPr lang="es-ES" dirty="0"/>
          </a:p>
          <a:p>
            <a:pPr algn="r"/>
            <a:r>
              <a:rPr lang="es-ES" dirty="0" err="1"/>
              <a:t>Assoc</a:t>
            </a:r>
            <a:r>
              <a:rPr lang="es-ES" dirty="0"/>
              <a:t>. LGTBI de les Illes Balears</a:t>
            </a:r>
          </a:p>
        </p:txBody>
      </p:sp>
      <p:pic>
        <p:nvPicPr>
          <p:cNvPr id="4" name="3 Imagen" descr="logo ba nuev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5" y="4719736"/>
            <a:ext cx="3240360" cy="141233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40B34F2-6102-498E-8FC4-B5612122B4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12" t="30973" r="12988" b="14537"/>
          <a:stretch/>
        </p:blipFill>
        <p:spPr>
          <a:xfrm>
            <a:off x="1097423" y="4725144"/>
            <a:ext cx="3679457" cy="131914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s-ES" dirty="0"/>
          </a:p>
          <a:p>
            <a:pPr algn="ctr">
              <a:buNone/>
            </a:pPr>
            <a:r>
              <a:rPr lang="es-ES" dirty="0"/>
              <a:t>¿En que facetas de la vida afecta el sistema sexo-género?</a:t>
            </a:r>
          </a:p>
          <a:p>
            <a:pPr algn="ctr">
              <a:buNone/>
            </a:pPr>
            <a:endParaRPr lang="es-ES" dirty="0"/>
          </a:p>
          <a:p>
            <a:pPr algn="ctr">
              <a:buNone/>
            </a:pPr>
            <a:r>
              <a:rPr lang="es-ES" dirty="0"/>
              <a:t>¿Qué ejemplos se te ocurre?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Escala de </a:t>
            </a:r>
            <a:r>
              <a:rPr lang="es-ES" dirty="0" err="1"/>
              <a:t>Kinsey</a:t>
            </a:r>
            <a:endParaRPr lang="es-ES" dirty="0"/>
          </a:p>
        </p:txBody>
      </p:sp>
      <p:pic>
        <p:nvPicPr>
          <p:cNvPr id="4" name="3 Marcador de contenido" descr="250px-Escala_Kinse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391" r="5600" b="9049"/>
          <a:stretch>
            <a:fillRect/>
          </a:stretch>
        </p:blipFill>
        <p:spPr>
          <a:xfrm>
            <a:off x="2000232" y="1500174"/>
            <a:ext cx="5857916" cy="4143404"/>
          </a:xfrm>
        </p:spPr>
      </p:pic>
      <p:sp>
        <p:nvSpPr>
          <p:cNvPr id="5" name="4 CuadroTexto"/>
          <p:cNvSpPr txBox="1"/>
          <p:nvPr/>
        </p:nvSpPr>
        <p:spPr>
          <a:xfrm rot="16200000">
            <a:off x="-1315564" y="1958450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Exclusivamente heterosexual</a:t>
            </a:r>
          </a:p>
        </p:txBody>
      </p:sp>
      <p:sp>
        <p:nvSpPr>
          <p:cNvPr id="6" name="5 CuadroTexto"/>
          <p:cNvSpPr txBox="1"/>
          <p:nvPr/>
        </p:nvSpPr>
        <p:spPr>
          <a:xfrm rot="5400000">
            <a:off x="6256864" y="3387210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Exclusivamente homosexual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357422" y="5643578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_________Variación Bisexual________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¿Qué vemos? ¿Qué no vemos?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1" y="1603354"/>
            <a:ext cx="500066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¿Qué vemos? ¿Qué no vemos?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88"/>
            <a:ext cx="6244797" cy="415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¿Qué vemos? ¿Qué no vemos?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500174"/>
            <a:ext cx="3186444" cy="477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¿Qué vemos? ¿Qué no vemos?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714488"/>
            <a:ext cx="3633588" cy="458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¿ Qué es el género ?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dirty="0"/>
              <a:t>Mientras que el sexo es biológico, el género está definido socialmente.</a:t>
            </a:r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ES" dirty="0"/>
              <a:t> Nuestra comprensión de lo que significa ser una mujer o un hombre, evoluciona durante el curso de la vida.</a:t>
            </a:r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ES" dirty="0"/>
              <a:t>No hemos nacido sabiendo lo que se espera de nuestro sexo: lo hemos aprendido en nuestra familia y en nuestra comunidad. Por tanto, esos significados variarán de acuerdo con la cultura, la comunidad, la familia y las relaciones, y con cada generación y en el curso del tiempo.</a:t>
            </a:r>
          </a:p>
          <a:p>
            <a:endParaRPr lang="es-ES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EE517E84-4ECB-4BAE-B82F-2FC50474B6B9}"/>
              </a:ext>
            </a:extLst>
          </p:cNvPr>
          <p:cNvSpPr/>
          <p:nvPr/>
        </p:nvSpPr>
        <p:spPr>
          <a:xfrm>
            <a:off x="3779912" y="1455163"/>
            <a:ext cx="25202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 Pirámide de la Violencia </a:t>
            </a:r>
          </a:p>
        </p:txBody>
      </p:sp>
      <p:pic>
        <p:nvPicPr>
          <p:cNvPr id="4" name="3 Marcador de contenido" descr="Piramide de la Violenc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298957"/>
            <a:ext cx="7215238" cy="5411429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Orientación Afectivo-Sexual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571612"/>
            <a:ext cx="7498080" cy="4800600"/>
          </a:xfrm>
        </p:spPr>
        <p:txBody>
          <a:bodyPr>
            <a:normAutofit/>
          </a:bodyPr>
          <a:lstStyle/>
          <a:p>
            <a:r>
              <a:rPr lang="es-ES_tradnl" sz="2800" dirty="0"/>
              <a:t>La orientación afectivo-sexual hace referencia a la atracción física, afectiva, amorosa y/o sexual que siente una persona hacia otra(s) persona(s). </a:t>
            </a:r>
          </a:p>
          <a:p>
            <a:endParaRPr lang="es-ES_tradnl" sz="2800" dirty="0"/>
          </a:p>
          <a:p>
            <a:r>
              <a:rPr lang="es-ES_tradnl" sz="2800" dirty="0"/>
              <a:t>La orientación afectivo-sexual recibe un nombre u otro dependiendo del sexo/género de cada una de estas personas.</a:t>
            </a:r>
            <a:endParaRPr lang="es-ES" sz="2800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2976" y="571480"/>
            <a:ext cx="7790712" cy="589123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ES" dirty="0"/>
              <a:t>	</a:t>
            </a:r>
            <a:r>
              <a:rPr lang="es-ES" b="1" dirty="0"/>
              <a:t>	Lesbiana				</a:t>
            </a:r>
            <a:r>
              <a:rPr lang="es-ES" b="1" dirty="0" err="1"/>
              <a:t>Skoliosexual</a:t>
            </a:r>
            <a:endParaRPr lang="es-ES" b="1" dirty="0"/>
          </a:p>
          <a:p>
            <a:pPr>
              <a:buNone/>
            </a:pPr>
            <a:r>
              <a:rPr lang="es-ES" b="1" dirty="0"/>
              <a:t>		</a:t>
            </a:r>
          </a:p>
          <a:p>
            <a:pPr>
              <a:buNone/>
            </a:pPr>
            <a:r>
              <a:rPr lang="es-ES" b="1" dirty="0"/>
              <a:t>					</a:t>
            </a:r>
            <a:r>
              <a:rPr lang="es-ES" b="1" dirty="0" err="1"/>
              <a:t>Pansexual</a:t>
            </a:r>
            <a:endParaRPr lang="es-ES" b="1" dirty="0"/>
          </a:p>
          <a:p>
            <a:pPr>
              <a:buNone/>
            </a:pPr>
            <a:r>
              <a:rPr lang="es-ES" b="1" dirty="0"/>
              <a:t>	</a:t>
            </a:r>
            <a:r>
              <a:rPr lang="es-ES" b="1" dirty="0" err="1"/>
              <a:t>Polisexual</a:t>
            </a:r>
            <a:endParaRPr lang="es-ES" b="1" dirty="0"/>
          </a:p>
          <a:p>
            <a:pPr>
              <a:buNone/>
            </a:pPr>
            <a:r>
              <a:rPr lang="es-ES" b="1" dirty="0"/>
              <a:t>								</a:t>
            </a:r>
            <a:r>
              <a:rPr lang="es-ES" b="1" dirty="0" err="1"/>
              <a:t>Demisexual</a:t>
            </a:r>
            <a:endParaRPr lang="es-ES" b="1" dirty="0"/>
          </a:p>
          <a:p>
            <a:pPr>
              <a:buNone/>
            </a:pPr>
            <a:r>
              <a:rPr lang="es-ES" b="1" dirty="0"/>
              <a:t>						Asexual</a:t>
            </a:r>
          </a:p>
          <a:p>
            <a:pPr>
              <a:buNone/>
            </a:pPr>
            <a:r>
              <a:rPr lang="es-ES" b="1" dirty="0"/>
              <a:t>			</a:t>
            </a:r>
            <a:r>
              <a:rPr lang="es-ES" b="1" dirty="0" err="1"/>
              <a:t>Pomosexual</a:t>
            </a:r>
            <a:endParaRPr lang="es-ES" b="1" dirty="0"/>
          </a:p>
          <a:p>
            <a:pPr>
              <a:buNone/>
            </a:pPr>
            <a:r>
              <a:rPr lang="es-ES" b="1" dirty="0"/>
              <a:t>	                                                            </a:t>
            </a:r>
            <a:r>
              <a:rPr lang="es-ES" b="1" dirty="0" err="1"/>
              <a:t>Omnisexual</a:t>
            </a:r>
            <a:r>
              <a:rPr lang="es-ES" b="1" dirty="0"/>
              <a:t> </a:t>
            </a:r>
          </a:p>
          <a:p>
            <a:pPr>
              <a:buNone/>
            </a:pPr>
            <a:r>
              <a:rPr lang="es-ES" b="1" dirty="0"/>
              <a:t>                                                                                    </a:t>
            </a:r>
            <a:r>
              <a:rPr lang="es-ES" b="1" dirty="0" err="1"/>
              <a:t>Antrosexual</a:t>
            </a:r>
            <a:endParaRPr lang="es-ES" b="1" dirty="0"/>
          </a:p>
          <a:p>
            <a:pPr>
              <a:buNone/>
            </a:pPr>
            <a:r>
              <a:rPr lang="es-ES" b="1" dirty="0"/>
              <a:t>				</a:t>
            </a:r>
            <a:r>
              <a:rPr lang="es-ES" b="1" dirty="0" err="1"/>
              <a:t>Birrománticx</a:t>
            </a:r>
            <a:endParaRPr lang="es-ES" b="1" dirty="0"/>
          </a:p>
          <a:p>
            <a:pPr>
              <a:buNone/>
            </a:pPr>
            <a:r>
              <a:rPr lang="es-ES" b="1" dirty="0"/>
              <a:t>			Gay</a:t>
            </a:r>
          </a:p>
          <a:p>
            <a:pPr>
              <a:buNone/>
            </a:pPr>
            <a:r>
              <a:rPr lang="es-ES" b="1" dirty="0"/>
              <a:t>						Bisexual</a:t>
            </a:r>
          </a:p>
          <a:p>
            <a:pPr>
              <a:buNone/>
            </a:pPr>
            <a:r>
              <a:rPr lang="es-ES" b="1" dirty="0"/>
              <a:t>	Heterosexual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Presentación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Ben </a:t>
            </a:r>
            <a:r>
              <a:rPr lang="es-ES" sz="2800" dirty="0" err="1"/>
              <a:t>Amics</a:t>
            </a:r>
            <a:r>
              <a:rPr lang="es-ES" sz="2800" dirty="0"/>
              <a:t> nace en el 1991, pero no se constituye legalmente hasta el 1994</a:t>
            </a:r>
          </a:p>
          <a:p>
            <a:endParaRPr lang="es-ES" sz="2800" dirty="0"/>
          </a:p>
          <a:p>
            <a:r>
              <a:rPr lang="es-ES" sz="2800" dirty="0"/>
              <a:t>Asegurar un espacio seguro para las personas del colectivo y ofrecer un punto de información</a:t>
            </a:r>
          </a:p>
          <a:p>
            <a:endParaRPr lang="es-ES" sz="2800" dirty="0"/>
          </a:p>
          <a:p>
            <a:r>
              <a:rPr lang="es-ES" sz="2800" dirty="0"/>
              <a:t>Reivindicar los Derechos Humanos, así como sensibilizar a la sociedad para prevenir situaciones de discriminación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Identidad de Género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785926"/>
            <a:ext cx="7498080" cy="4800600"/>
          </a:xfrm>
        </p:spPr>
        <p:txBody>
          <a:bodyPr/>
          <a:lstStyle/>
          <a:p>
            <a:r>
              <a:rPr lang="es-ES_tradnl" sz="2800" dirty="0"/>
              <a:t>La identidad de género hace referencia a como nos identificamos las personas teniendo en cuenta dos variables: el sexo sentido y el sexo asignado al nacer.</a:t>
            </a:r>
          </a:p>
          <a:p>
            <a:endParaRPr lang="es-ES_tradnl" sz="2800" dirty="0"/>
          </a:p>
          <a:p>
            <a:r>
              <a:rPr lang="es-ES_tradnl" sz="2800" dirty="0"/>
              <a:t>Estas dos variables pueden coincidir (</a:t>
            </a:r>
            <a:r>
              <a:rPr lang="es-ES_tradnl" sz="2800" dirty="0" err="1"/>
              <a:t>Cisexual</a:t>
            </a:r>
            <a:r>
              <a:rPr lang="es-ES_tradnl" sz="2800" dirty="0"/>
              <a:t>) o no (Transexual).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¿Cuál es la diferencia 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00166" y="1643050"/>
            <a:ext cx="7498080" cy="4800600"/>
          </a:xfrm>
        </p:spPr>
        <p:txBody>
          <a:bodyPr/>
          <a:lstStyle/>
          <a:p>
            <a:r>
              <a:rPr lang="es-ES_tradnl" sz="2800" dirty="0"/>
              <a:t>Transexualidad</a:t>
            </a:r>
          </a:p>
          <a:p>
            <a:endParaRPr lang="es-ES_tradnl" sz="2800" dirty="0"/>
          </a:p>
          <a:p>
            <a:r>
              <a:rPr lang="es-ES_tradnl" sz="2800" dirty="0" err="1"/>
              <a:t>Transgénerismo</a:t>
            </a:r>
            <a:endParaRPr lang="es-ES_tradnl" sz="2800" dirty="0"/>
          </a:p>
          <a:p>
            <a:endParaRPr lang="es-ES_tradnl" sz="2800" dirty="0"/>
          </a:p>
          <a:p>
            <a:r>
              <a:rPr lang="es-ES_tradnl" sz="2800" dirty="0"/>
              <a:t>Travestismo (</a:t>
            </a:r>
            <a:r>
              <a:rPr lang="es-ES_tradnl" sz="2800" dirty="0" err="1"/>
              <a:t>Drag-queen</a:t>
            </a:r>
            <a:r>
              <a:rPr lang="es-ES_tradnl" sz="2800" dirty="0"/>
              <a:t> y </a:t>
            </a:r>
            <a:r>
              <a:rPr lang="es-ES_tradnl" sz="2800" dirty="0" err="1"/>
              <a:t>Drag-king</a:t>
            </a:r>
            <a:r>
              <a:rPr lang="es-ES_tradnl" sz="2800" dirty="0"/>
              <a:t>)</a:t>
            </a:r>
          </a:p>
          <a:p>
            <a:endParaRPr lang="es-ES_tradnl" sz="2800" dirty="0"/>
          </a:p>
          <a:p>
            <a:r>
              <a:rPr lang="es-ES_tradnl" sz="2800" dirty="0"/>
              <a:t>Transformismo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Transexualidad</a:t>
            </a:r>
          </a:p>
        </p:txBody>
      </p:sp>
      <p:sp>
        <p:nvSpPr>
          <p:cNvPr id="4" name="1 Marcador de contenido"/>
          <p:cNvSpPr>
            <a:spLocks noGrp="1"/>
          </p:cNvSpPr>
          <p:nvPr>
            <p:ph idx="1"/>
          </p:nvPr>
        </p:nvSpPr>
        <p:spPr>
          <a:xfrm>
            <a:off x="1500166" y="1643050"/>
            <a:ext cx="3993648" cy="4462474"/>
          </a:xfrm>
        </p:spPr>
        <p:txBody>
          <a:bodyPr>
            <a:normAutofit fontScale="92500"/>
          </a:bodyPr>
          <a:lstStyle/>
          <a:p>
            <a:r>
              <a:rPr lang="es-ES_tradnl" sz="2400" dirty="0"/>
              <a:t>Una persona transexual es aquella que no se identifica con el sexo asignado al nacer.</a:t>
            </a:r>
          </a:p>
          <a:p>
            <a:endParaRPr lang="es-ES_tradnl" sz="2400" dirty="0"/>
          </a:p>
          <a:p>
            <a:r>
              <a:rPr lang="es-ES_tradnl" sz="2400" dirty="0"/>
              <a:t>Las personas transexuales se pueden someter a un proceso de cambio corporal (hormonal) aunque ello no conlleva necesariamente que vayan a someterse a una operación de cambio de sexo.</a:t>
            </a:r>
          </a:p>
          <a:p>
            <a:pPr>
              <a:buNone/>
            </a:pPr>
            <a:endParaRPr lang="es-ES_tradnl" sz="2400" dirty="0"/>
          </a:p>
          <a:p>
            <a:endParaRPr lang="es-ES" dirty="0"/>
          </a:p>
        </p:txBody>
      </p:sp>
      <p:pic>
        <p:nvPicPr>
          <p:cNvPr id="5" name="3 Marcador de contenido" descr="carla antonel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1714488"/>
            <a:ext cx="2500329" cy="3378824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5643570" y="5357826"/>
            <a:ext cx="3071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_tradnl" dirty="0"/>
              <a:t>Carla Antonelli, diputada de la  Asamblea de Madrid desde el 2011</a:t>
            </a:r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/>
              <a:t>Transgenerismo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2976" y="1857364"/>
            <a:ext cx="3571900" cy="4800600"/>
          </a:xfrm>
        </p:spPr>
        <p:txBody>
          <a:bodyPr>
            <a:normAutofit fontScale="70000" lnSpcReduction="20000"/>
          </a:bodyPr>
          <a:lstStyle/>
          <a:p>
            <a:r>
              <a:rPr lang="es-ES_tradnl" dirty="0"/>
              <a:t>Es un termino utilizado para designar a aquellas personas que no se sienten hombre o mujer,  porque fluyen entre estas dos etiquetas, porque se identifican con las dos al mismo tiempo o porque no se identifican con ninguna. </a:t>
            </a:r>
          </a:p>
          <a:p>
            <a:endParaRPr lang="es-ES_tradnl" dirty="0"/>
          </a:p>
          <a:p>
            <a:r>
              <a:rPr lang="es-ES_tradnl" dirty="0"/>
              <a:t>Este movimiento ha abierto un amplio abanico de posibilidades en cuanto a comportamientos y roles de género.</a:t>
            </a:r>
          </a:p>
          <a:p>
            <a:endParaRPr lang="es-ES" dirty="0"/>
          </a:p>
        </p:txBody>
      </p:sp>
      <p:pic>
        <p:nvPicPr>
          <p:cNvPr id="4" name="5 Marcador de contenido" descr="MIGU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928802"/>
            <a:ext cx="3745387" cy="2286016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5000628" y="4429132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_tradnl" dirty="0"/>
              <a:t>Activista </a:t>
            </a:r>
            <a:r>
              <a:rPr lang="es-ES_tradnl" dirty="0" err="1"/>
              <a:t>trans</a:t>
            </a:r>
            <a:r>
              <a:rPr lang="es-ES_tradnl" dirty="0"/>
              <a:t> participe de Guerrilla </a:t>
            </a:r>
            <a:r>
              <a:rPr lang="es-ES_tradnl" dirty="0" err="1"/>
              <a:t>Travolaka</a:t>
            </a:r>
            <a:r>
              <a:rPr lang="es-ES_tradnl" dirty="0"/>
              <a:t> y </a:t>
            </a:r>
            <a:r>
              <a:rPr lang="es-ES_tradnl" dirty="0" err="1"/>
              <a:t>coescritor</a:t>
            </a:r>
            <a:r>
              <a:rPr lang="es-ES_tradnl" dirty="0"/>
              <a:t> del libro “El género desordenado”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Travestismo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Persona que disfruta o se divierte vistiendo ropas tradicionalmente asociadas al sexo opuesto. Un claro ejemplo para desmitificar los roles de género y </a:t>
            </a:r>
            <a:r>
              <a:rPr lang="es-ES_tradnl" sz="2800" dirty="0" err="1"/>
              <a:t>performativizarlos</a:t>
            </a:r>
            <a:r>
              <a:rPr lang="es-ES_tradnl" sz="2800" dirty="0"/>
              <a:t>.</a:t>
            </a:r>
          </a:p>
        </p:txBody>
      </p:sp>
      <p:pic>
        <p:nvPicPr>
          <p:cNvPr id="4" name="Picture 4" descr="Katarygroup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57562"/>
            <a:ext cx="3714776" cy="300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f_53229994-086f3ced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3357562"/>
            <a:ext cx="2214578" cy="2952771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Transformismo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14414" y="1428736"/>
            <a:ext cx="4279400" cy="4800600"/>
          </a:xfrm>
        </p:spPr>
        <p:txBody>
          <a:bodyPr>
            <a:normAutofit/>
          </a:bodyPr>
          <a:lstStyle/>
          <a:p>
            <a:r>
              <a:rPr lang="es-ES_tradnl" sz="2800" dirty="0"/>
              <a:t>Persona que adquiere los roles y características del sexo contrario por cuestiones de trabajo.</a:t>
            </a:r>
          </a:p>
          <a:p>
            <a:pPr>
              <a:buNone/>
            </a:pPr>
            <a:r>
              <a:rPr lang="es-ES_tradnl" sz="2800" dirty="0"/>
              <a:t>  (normalmente hombres)</a:t>
            </a:r>
          </a:p>
          <a:p>
            <a:endParaRPr lang="es-ES" dirty="0"/>
          </a:p>
        </p:txBody>
      </p:sp>
      <p:pic>
        <p:nvPicPr>
          <p:cNvPr id="4" name="3 Imagen" descr="vivian cao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571612"/>
            <a:ext cx="3143272" cy="419103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Esquema Visual</a:t>
            </a:r>
          </a:p>
        </p:txBody>
      </p:sp>
      <p:pic>
        <p:nvPicPr>
          <p:cNvPr id="4" name="3 Marcador de contenido" descr="sexo gener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9281" y="1571612"/>
            <a:ext cx="8004719" cy="452612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Vídeo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es-ES" dirty="0"/>
          </a:p>
          <a:p>
            <a:pPr marL="82296" indent="0">
              <a:buNone/>
            </a:pPr>
            <a:endParaRPr lang="es-ES" dirty="0"/>
          </a:p>
          <a:p>
            <a:pPr marL="82296" indent="0">
              <a:buNone/>
            </a:pPr>
            <a:endParaRPr lang="es-ES" dirty="0"/>
          </a:p>
          <a:p>
            <a:pPr marL="82296" indent="0" algn="ctr">
              <a:buNone/>
            </a:pPr>
            <a:r>
              <a:rPr lang="es-ES" dirty="0"/>
              <a:t>¿fácil?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Intersexualidad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571612"/>
            <a:ext cx="7498080" cy="4800600"/>
          </a:xfrm>
        </p:spPr>
        <p:txBody>
          <a:bodyPr>
            <a:normAutofit fontScale="77500" lnSpcReduction="20000"/>
          </a:bodyPr>
          <a:lstStyle/>
          <a:p>
            <a:r>
              <a:rPr lang="es-ES_tradnl" dirty="0"/>
              <a:t>Persona que nace o desarrolla una serie de </a:t>
            </a:r>
            <a:r>
              <a:rPr lang="es-ES_tradnl" b="1" dirty="0"/>
              <a:t>variaciones</a:t>
            </a:r>
            <a:r>
              <a:rPr lang="es-ES_tradnl" dirty="0"/>
              <a:t> a nivel</a:t>
            </a:r>
          </a:p>
          <a:p>
            <a:endParaRPr lang="es-ES_tradnl" dirty="0"/>
          </a:p>
          <a:p>
            <a:pPr>
              <a:buNone/>
            </a:pPr>
            <a:r>
              <a:rPr lang="es-ES_tradnl" dirty="0"/>
              <a:t> 1- Cromosómico</a:t>
            </a:r>
          </a:p>
          <a:p>
            <a:pPr>
              <a:buNone/>
            </a:pPr>
            <a:r>
              <a:rPr lang="es-ES_tradnl" dirty="0"/>
              <a:t> 2- Gonadal</a:t>
            </a:r>
          </a:p>
          <a:p>
            <a:pPr>
              <a:buNone/>
            </a:pPr>
            <a:r>
              <a:rPr lang="es-ES_tradnl" dirty="0"/>
              <a:t> 3- Genital</a:t>
            </a:r>
          </a:p>
          <a:p>
            <a:pPr>
              <a:buNone/>
            </a:pPr>
            <a:endParaRPr lang="es-ES_tradnl" dirty="0"/>
          </a:p>
          <a:p>
            <a:pPr>
              <a:buNone/>
            </a:pPr>
            <a:r>
              <a:rPr lang="es-ES_tradnl" dirty="0"/>
              <a:t>Que no encajan con las definiciones biológicas de Hombre y Mujer tradicionalmente aceptadas.</a:t>
            </a:r>
          </a:p>
          <a:p>
            <a:pPr>
              <a:buNone/>
            </a:pPr>
            <a:endParaRPr lang="es-ES_tradnl" dirty="0"/>
          </a:p>
          <a:p>
            <a:r>
              <a:rPr lang="es-ES" dirty="0"/>
              <a:t>Clasificación médica de 60 tipos de intersexualidad</a:t>
            </a:r>
          </a:p>
          <a:p>
            <a:r>
              <a:rPr lang="es-ES" dirty="0"/>
              <a:t>1% de la población es Intersexual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285728"/>
            <a:ext cx="7498080" cy="4800600"/>
          </a:xfrm>
        </p:spPr>
        <p:txBody>
          <a:bodyPr/>
          <a:lstStyle/>
          <a:p>
            <a:r>
              <a:rPr lang="es-ES" dirty="0" err="1"/>
              <a:t>Cheryl</a:t>
            </a:r>
            <a:r>
              <a:rPr lang="es-ES" dirty="0"/>
              <a:t> Chase </a:t>
            </a:r>
          </a:p>
          <a:p>
            <a:r>
              <a:rPr lang="es-ES" dirty="0"/>
              <a:t>Mauro Cabral</a:t>
            </a:r>
          </a:p>
        </p:txBody>
      </p:sp>
      <p:pic>
        <p:nvPicPr>
          <p:cNvPr id="4" name="9 Marcador de contenido" descr="Cheryl_Cha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428604"/>
            <a:ext cx="3389221" cy="3863976"/>
          </a:xfrm>
          <a:prstGeom prst="rect">
            <a:avLst/>
          </a:prstGeom>
        </p:spPr>
      </p:pic>
      <p:pic>
        <p:nvPicPr>
          <p:cNvPr id="5" name="10 Marcador de contenido" descr="I-AM-MAURO-CABRAL-Foto-Del-Lagrace-Volca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1714488"/>
            <a:ext cx="3214710" cy="48621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Programas y Servicios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endParaRPr lang="es-ES_tradnl" sz="2800" dirty="0">
              <a:solidFill>
                <a:schemeClr val="accent6"/>
              </a:solidFill>
            </a:endParaRPr>
          </a:p>
          <a:p>
            <a:r>
              <a:rPr lang="es-ES_tradnl" sz="2800" dirty="0">
                <a:solidFill>
                  <a:schemeClr val="accent6"/>
                </a:solidFill>
              </a:rPr>
              <a:t>Orientación y apoyo a jóvenes LGTBI</a:t>
            </a:r>
          </a:p>
          <a:p>
            <a:endParaRPr lang="es-ES_tradnl" sz="2800" dirty="0">
              <a:solidFill>
                <a:schemeClr val="accent6"/>
              </a:solidFill>
            </a:endParaRPr>
          </a:p>
          <a:p>
            <a:r>
              <a:rPr lang="es-ES_tradnl" sz="2800" dirty="0">
                <a:solidFill>
                  <a:schemeClr val="accent6"/>
                </a:solidFill>
              </a:rPr>
              <a:t>Talleres y cursos educativos</a:t>
            </a:r>
          </a:p>
          <a:p>
            <a:endParaRPr lang="es-ES_tradnl" sz="2800" dirty="0">
              <a:solidFill>
                <a:schemeClr val="accent6"/>
              </a:solidFill>
            </a:endParaRPr>
          </a:p>
          <a:p>
            <a:r>
              <a:rPr lang="es-ES_tradnl" sz="2800" dirty="0">
                <a:solidFill>
                  <a:schemeClr val="accent6"/>
                </a:solidFill>
              </a:rPr>
              <a:t>Asesoramiento jurídico y psicológico</a:t>
            </a:r>
          </a:p>
          <a:p>
            <a:endParaRPr lang="es-ES_tradnl" sz="2800" dirty="0">
              <a:solidFill>
                <a:schemeClr val="accent6"/>
              </a:solidFill>
            </a:endParaRPr>
          </a:p>
          <a:p>
            <a:r>
              <a:rPr lang="es-ES_tradnl" sz="2800" dirty="0">
                <a:solidFill>
                  <a:schemeClr val="accent6"/>
                </a:solidFill>
              </a:rPr>
              <a:t>Atención y Asesoramiento al colectivo LGTBI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50030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¿Qué opinas de la siguiente afirmación?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6CE66A-6B4A-4B5F-8DCE-B9BEF48BD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28700"/>
            <a:ext cx="7498080" cy="4800600"/>
          </a:xfrm>
        </p:spPr>
        <p:txBody>
          <a:bodyPr>
            <a:normAutofit lnSpcReduction="10000"/>
          </a:bodyPr>
          <a:lstStyle/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900" dirty="0">
                <a:solidFill>
                  <a:prstClr val="black"/>
                </a:solidFill>
                <a:latin typeface="Tw Cen MT"/>
              </a:rPr>
              <a:t>“Las personas transexuales deberían pasar por una evaluación psicológica para determinar su autentica identidad de género.”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900" dirty="0">
                <a:solidFill>
                  <a:prstClr val="black"/>
                </a:solidFill>
                <a:latin typeface="Tw Cen MT"/>
              </a:rPr>
              <a:t>“Se le nota… es un chico afeminado”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900" dirty="0">
                <a:solidFill>
                  <a:prstClr val="black"/>
                </a:solidFill>
                <a:latin typeface="Tw Cen MT"/>
              </a:rPr>
              <a:t>“La orientación sexual es una decisión”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900" dirty="0">
                <a:solidFill>
                  <a:prstClr val="black"/>
                </a:solidFill>
                <a:latin typeface="Tw Cen MT"/>
              </a:rPr>
              <a:t>“Es demasiado pequeño/a para hablarle de sexualidad”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900" dirty="0">
                <a:solidFill>
                  <a:prstClr val="black"/>
                </a:solidFill>
                <a:latin typeface="Tw Cen MT"/>
              </a:rPr>
              <a:t>“No tiene capacidad de decidir sobre su identidad”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900" dirty="0">
                <a:solidFill>
                  <a:prstClr val="black"/>
                </a:solidFill>
                <a:latin typeface="Tw Cen MT"/>
              </a:rPr>
              <a:t>“Yo también tengo amistades así”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332344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FB2CAB-806A-466A-84E0-89D060733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028700"/>
            <a:ext cx="7498080" cy="4800600"/>
          </a:xfrm>
        </p:spPr>
        <p:txBody>
          <a:bodyPr>
            <a:normAutofit lnSpcReduction="10000"/>
          </a:bodyPr>
          <a:lstStyle/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400" dirty="0">
                <a:solidFill>
                  <a:prstClr val="black"/>
                </a:solidFill>
                <a:latin typeface="Tw Cen MT"/>
              </a:rPr>
              <a:t>Es lesbiana porque no encontró al hombre adecuado. 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400" dirty="0">
                <a:solidFill>
                  <a:prstClr val="black"/>
                </a:solidFill>
                <a:latin typeface="Tw Cen MT"/>
              </a:rPr>
              <a:t>Es gay porque le gusta que le den por culo. 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400" dirty="0">
                <a:solidFill>
                  <a:prstClr val="black"/>
                </a:solidFill>
                <a:latin typeface="Tw Cen MT"/>
              </a:rPr>
              <a:t>Todos los </a:t>
            </a:r>
            <a:r>
              <a:rPr lang="es-ES" sz="2400" dirty="0" err="1">
                <a:solidFill>
                  <a:prstClr val="black"/>
                </a:solidFill>
                <a:latin typeface="Tw Cen MT"/>
              </a:rPr>
              <a:t>gays</a:t>
            </a:r>
            <a:r>
              <a:rPr lang="es-ES" sz="2400" dirty="0">
                <a:solidFill>
                  <a:prstClr val="black"/>
                </a:solidFill>
                <a:latin typeface="Tw Cen MT"/>
              </a:rPr>
              <a:t> son promiscuos. 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400" dirty="0">
                <a:solidFill>
                  <a:prstClr val="black"/>
                </a:solidFill>
                <a:latin typeface="Tw Cen MT"/>
              </a:rPr>
              <a:t>Todas las lesbianas son unas machorras. 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400" dirty="0">
                <a:solidFill>
                  <a:prstClr val="black"/>
                </a:solidFill>
                <a:latin typeface="Tw Cen MT"/>
              </a:rPr>
              <a:t>Ser gay o lesbiana esta de moda. 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400" dirty="0">
                <a:solidFill>
                  <a:prstClr val="black"/>
                </a:solidFill>
                <a:latin typeface="Tw Cen MT"/>
              </a:rPr>
              <a:t>Los/as bisexuales están confusos/as, son unos/as viciosos/as o tienen mayor “mercado”. 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400" dirty="0">
                <a:solidFill>
                  <a:prstClr val="black"/>
                </a:solidFill>
                <a:latin typeface="Tw Cen MT"/>
              </a:rPr>
              <a:t>Los/as hijos/as criados/as en familias homosexuales tienen más posibilidades de ser </a:t>
            </a:r>
            <a:r>
              <a:rPr lang="es-ES" sz="2400" dirty="0" err="1">
                <a:solidFill>
                  <a:prstClr val="black"/>
                </a:solidFill>
                <a:latin typeface="Tw Cen MT"/>
              </a:rPr>
              <a:t>gays</a:t>
            </a:r>
            <a:r>
              <a:rPr lang="es-ES" sz="2400" dirty="0">
                <a:solidFill>
                  <a:prstClr val="black"/>
                </a:solidFill>
                <a:latin typeface="Tw Cen MT"/>
              </a:rPr>
              <a:t> o lesbianas.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400" dirty="0">
                <a:solidFill>
                  <a:prstClr val="black"/>
                </a:solidFill>
                <a:latin typeface="Tw Cen MT"/>
              </a:rPr>
              <a:t>El Sida es cosa de </a:t>
            </a:r>
            <a:r>
              <a:rPr lang="es-ES" sz="2400" dirty="0" err="1">
                <a:solidFill>
                  <a:prstClr val="black"/>
                </a:solidFill>
                <a:latin typeface="Tw Cen MT"/>
              </a:rPr>
              <a:t>gays</a:t>
            </a:r>
            <a:r>
              <a:rPr lang="es-ES" sz="2400" dirty="0">
                <a:solidFill>
                  <a:prstClr val="black"/>
                </a:solidFill>
                <a:latin typeface="Tw Cen MT"/>
              </a:rPr>
              <a:t>, drogadictos y prostitutas.</a:t>
            </a:r>
          </a:p>
          <a:p>
            <a:pPr marL="320040" lvl="0" indent="-320040">
              <a:spcBef>
                <a:spcPts val="700"/>
              </a:spcBef>
              <a:buClr>
                <a:srgbClr val="E40059"/>
              </a:buClr>
              <a:buSzPct val="60000"/>
              <a:buFont typeface="Wingdings"/>
              <a:buChar char=""/>
            </a:pPr>
            <a:r>
              <a:rPr lang="es-ES" sz="2400" dirty="0">
                <a:solidFill>
                  <a:prstClr val="black"/>
                </a:solidFill>
                <a:latin typeface="Tw Cen MT"/>
              </a:rPr>
              <a:t>Los </a:t>
            </a:r>
            <a:r>
              <a:rPr lang="es-ES" sz="2400" dirty="0" err="1">
                <a:solidFill>
                  <a:prstClr val="black"/>
                </a:solidFill>
                <a:latin typeface="Tw Cen MT"/>
              </a:rPr>
              <a:t>gays</a:t>
            </a:r>
            <a:r>
              <a:rPr lang="es-ES" sz="2400" dirty="0">
                <a:solidFill>
                  <a:prstClr val="black"/>
                </a:solidFill>
                <a:latin typeface="Tw Cen MT"/>
              </a:rPr>
              <a:t> son más cultos y sensibles.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78685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143000"/>
          </a:xfrm>
        </p:spPr>
        <p:txBody>
          <a:bodyPr/>
          <a:lstStyle/>
          <a:p>
            <a:pPr algn="ctr"/>
            <a:r>
              <a:rPr lang="es-ES" dirty="0"/>
              <a:t>Conceptos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/>
              <a:t>DSG: Diversidad Sexual y de Género</a:t>
            </a:r>
          </a:p>
          <a:p>
            <a:endParaRPr lang="es-ES" dirty="0"/>
          </a:p>
          <a:p>
            <a:r>
              <a:rPr lang="es-ES" dirty="0"/>
              <a:t>LGTBI (inclusivo): Lesbianas, </a:t>
            </a:r>
            <a:r>
              <a:rPr lang="es-ES" dirty="0" err="1"/>
              <a:t>Gays</a:t>
            </a:r>
            <a:r>
              <a:rPr lang="es-ES" dirty="0"/>
              <a:t>, </a:t>
            </a:r>
            <a:r>
              <a:rPr lang="es-ES" dirty="0" err="1"/>
              <a:t>Trans</a:t>
            </a:r>
            <a:r>
              <a:rPr lang="es-ES" dirty="0"/>
              <a:t>, Bisexuales e Intersexuales</a:t>
            </a:r>
          </a:p>
          <a:p>
            <a:endParaRPr lang="es-ES" dirty="0"/>
          </a:p>
          <a:p>
            <a:r>
              <a:rPr lang="es-ES" dirty="0"/>
              <a:t>Co-Educación: Modelo basado en la Igualdad que educa en la diversidad y construye las escuelas como espacios seguros e inclusivos</a:t>
            </a:r>
          </a:p>
          <a:p>
            <a:endParaRPr lang="es-ES" dirty="0"/>
          </a:p>
          <a:p>
            <a:r>
              <a:rPr lang="es-ES" dirty="0"/>
              <a:t>Variable de Género: Término que define de forma amplia todos aquellos comportamientos o expresiones que no encajan en el sistema sexo-género, permitiendo señalar algún tipo de violencia sin necesidad de etiquetar o clasificar a la persona.  Es un termino utilizado mayoritariamente en el ámbito educativo. 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/>
              <a:t>¿Seriamos capaces de detectarlo?</a:t>
            </a:r>
          </a:p>
        </p:txBody>
      </p:sp>
      <p:pic>
        <p:nvPicPr>
          <p:cNvPr id="63492" name="Picture 4" descr="http://cdn01.ib.infobae.com/adjuntos/162/imagenes/012/199/0012199127.jpg"/>
          <p:cNvPicPr>
            <a:picLocks noChangeAspect="1" noChangeArrowheads="1"/>
          </p:cNvPicPr>
          <p:nvPr/>
        </p:nvPicPr>
        <p:blipFill>
          <a:blip r:embed="rId2"/>
          <a:srcRect l="67209" t="36374" r="20129" b="34180"/>
          <a:stretch>
            <a:fillRect/>
          </a:stretch>
        </p:blipFill>
        <p:spPr bwMode="auto">
          <a:xfrm>
            <a:off x="3143240" y="1714488"/>
            <a:ext cx="3429024" cy="4484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00166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s-ES" sz="3200" dirty="0"/>
              <a:t>Radicalización y simbología extremista</a:t>
            </a:r>
          </a:p>
        </p:txBody>
      </p:sp>
      <p:pic>
        <p:nvPicPr>
          <p:cNvPr id="50178" name="Picture 2" descr="http://4.bp.blogspot.com/-UjCH5v2r19U/T-8GcayVL4I/AAAAAAAABBU/pZOcanpITAk/s1600/fascismos+europe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3863169" cy="1285884"/>
          </a:xfrm>
          <a:prstGeom prst="rect">
            <a:avLst/>
          </a:prstGeom>
          <a:noFill/>
        </p:spPr>
      </p:pic>
      <p:pic>
        <p:nvPicPr>
          <p:cNvPr id="50180" name="Picture 4" descr="http://www.timothyeastman.com/wp-content/uploads/2014/02/stormfro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643182"/>
            <a:ext cx="1571636" cy="1577113"/>
          </a:xfrm>
          <a:prstGeom prst="rect">
            <a:avLst/>
          </a:prstGeom>
          <a:noFill/>
        </p:spPr>
      </p:pic>
      <p:pic>
        <p:nvPicPr>
          <p:cNvPr id="50182" name="Picture 6" descr="http://www.timothyeastman.com/wp-content/uploads/2014/02/wolfsang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714620"/>
            <a:ext cx="1285884" cy="1452293"/>
          </a:xfrm>
          <a:prstGeom prst="rect">
            <a:avLst/>
          </a:prstGeom>
          <a:noFill/>
        </p:spPr>
      </p:pic>
      <p:pic>
        <p:nvPicPr>
          <p:cNvPr id="50184" name="Picture 8" descr="http://static.batanga.com/sites/default/files/styles/full/public/curiosidades.batanga.com/files/10-curiosas-organizaciones-secretas-de-la-historia-que-deberias-conocer-1.png?itok=_YlvlY5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357694"/>
            <a:ext cx="2143140" cy="1292529"/>
          </a:xfrm>
          <a:prstGeom prst="rect">
            <a:avLst/>
          </a:prstGeom>
          <a:noFill/>
        </p:spPr>
      </p:pic>
      <p:pic>
        <p:nvPicPr>
          <p:cNvPr id="50186" name="Picture 10" descr="http://www.abc.es/Media/201309/30/montaje-simbolos-neonazis--644x4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1142984"/>
            <a:ext cx="3366297" cy="2143140"/>
          </a:xfrm>
          <a:prstGeom prst="rect">
            <a:avLst/>
          </a:prstGeom>
          <a:noFill/>
        </p:spPr>
      </p:pic>
      <p:pic>
        <p:nvPicPr>
          <p:cNvPr id="50188" name="Picture 12" descr="https://encrypted-tbn2.gstatic.com/images?q=tbn:ANd9GcR8rbknhsxwKHbfMPNTl_WoaT7-N2BrApdUDszuV7JFs9_sVdsmj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0" y="4357694"/>
            <a:ext cx="1952625" cy="2343151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5214942" y="3357562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18NS </a:t>
            </a:r>
          </a:p>
          <a:p>
            <a:pPr algn="ctr"/>
            <a:r>
              <a:rPr lang="es-ES" dirty="0"/>
              <a:t>(Adolf Hitler Nacional Socialista)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4429124" y="4000504"/>
            <a:ext cx="40719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 </a:t>
            </a:r>
            <a:r>
              <a:rPr lang="es-ES" i="1" dirty="0"/>
              <a:t>14 palabras</a:t>
            </a:r>
            <a:r>
              <a:rPr lang="es-ES" dirty="0"/>
              <a:t> (</a:t>
            </a:r>
            <a:r>
              <a:rPr lang="es-ES" i="1" dirty="0"/>
              <a:t>debemos asegurar la existencia de nuestra raza y un futuro para nuestros niños blancos</a:t>
            </a:r>
            <a:r>
              <a:rPr lang="es-ES" dirty="0"/>
              <a:t>, una alusión a la propaganda del supremacista blanco David </a:t>
            </a:r>
            <a:r>
              <a:rPr lang="es-ES" dirty="0" err="1"/>
              <a:t>Lane</a:t>
            </a:r>
            <a:r>
              <a:rPr lang="es-ES" dirty="0"/>
              <a:t>)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4500562" y="3071810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14/88</a:t>
            </a:r>
          </a:p>
          <a:p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643438" y="5572140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W.O.T.A.N (“</a:t>
            </a:r>
            <a:r>
              <a:rPr lang="es-ES" i="1" dirty="0" err="1"/>
              <a:t>Will</a:t>
            </a:r>
            <a:r>
              <a:rPr lang="es-ES" i="1" dirty="0"/>
              <a:t> Of </a:t>
            </a:r>
            <a:r>
              <a:rPr lang="es-ES" i="1" dirty="0" err="1"/>
              <a:t>The</a:t>
            </a:r>
            <a:r>
              <a:rPr lang="es-ES" i="1" dirty="0"/>
              <a:t> </a:t>
            </a:r>
            <a:r>
              <a:rPr lang="es-ES" i="1" dirty="0" err="1"/>
              <a:t>Aryan</a:t>
            </a:r>
            <a:r>
              <a:rPr lang="es-ES" i="1" dirty="0"/>
              <a:t> </a:t>
            </a:r>
            <a:r>
              <a:rPr lang="es-ES" i="1" dirty="0" err="1"/>
              <a:t>Nation”La</a:t>
            </a:r>
            <a:r>
              <a:rPr lang="es-ES" i="1" dirty="0"/>
              <a:t> Voluntad de la Nación Aria)</a:t>
            </a:r>
            <a:endParaRPr lang="es-E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cdn01.ib.infobae.com/adjuntos/162/imagenes/012/199/0012199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14290"/>
            <a:ext cx="5335533" cy="3000372"/>
          </a:xfrm>
          <a:prstGeom prst="rect">
            <a:avLst/>
          </a:prstGeom>
          <a:noFill/>
        </p:spPr>
      </p:pic>
      <p:pic>
        <p:nvPicPr>
          <p:cNvPr id="64516" name="Picture 4" descr="http://d26lpennugtm8s.cloudfront.net/stores/114/482/products/m131-bef5392db8d6c8f8e75454320a335434-1024-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14290"/>
            <a:ext cx="2371634" cy="3214710"/>
          </a:xfrm>
          <a:prstGeom prst="rect">
            <a:avLst/>
          </a:prstGeom>
          <a:noFill/>
        </p:spPr>
      </p:pic>
      <p:pic>
        <p:nvPicPr>
          <p:cNvPr id="64518" name="Picture 6" descr="http://axis101.bizland.com/ClothSSinsignia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786190"/>
            <a:ext cx="4549018" cy="2286016"/>
          </a:xfrm>
          <a:prstGeom prst="rect">
            <a:avLst/>
          </a:prstGeom>
          <a:noFill/>
        </p:spPr>
      </p:pic>
      <p:pic>
        <p:nvPicPr>
          <p:cNvPr id="64520" name="Picture 8" descr="http://www.colchonero.com/media/galeria/4/9/7/3/5/n_atletico_de_madrid_frente_atletico-8537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5812" y="3643315"/>
            <a:ext cx="3289907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Avances Legales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Aprobación del Matrimonio entre personas del mismo sexo (inmediatamente, aprobación de la adopción)</a:t>
            </a:r>
          </a:p>
          <a:p>
            <a:endParaRPr lang="es-ES" dirty="0"/>
          </a:p>
          <a:p>
            <a:r>
              <a:rPr lang="es-ES" dirty="0"/>
              <a:t>Leyes autonómicas para garantizar los derechos de LGTBI</a:t>
            </a:r>
          </a:p>
          <a:p>
            <a:endParaRPr lang="es-ES" dirty="0"/>
          </a:p>
          <a:p>
            <a:r>
              <a:rPr lang="es-ES" dirty="0"/>
              <a:t>Leyes autonómicas integrales para personas transexuales</a:t>
            </a:r>
          </a:p>
          <a:p>
            <a:endParaRPr lang="es-ES" dirty="0"/>
          </a:p>
          <a:p>
            <a:r>
              <a:rPr lang="es-ES" dirty="0"/>
              <a:t>Protocolos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0102" y="142852"/>
            <a:ext cx="8283898" cy="1143000"/>
          </a:xfrm>
        </p:spPr>
        <p:txBody>
          <a:bodyPr>
            <a:noAutofit/>
          </a:bodyPr>
          <a:lstStyle/>
          <a:p>
            <a:pPr algn="ctr"/>
            <a:r>
              <a:rPr lang="es-ES" sz="2400" dirty="0"/>
              <a:t>Propuesta de Ley para Garantizar los Derechos de Lesbianas, </a:t>
            </a:r>
            <a:r>
              <a:rPr lang="es-ES" sz="2400" dirty="0" err="1"/>
              <a:t>Gays</a:t>
            </a:r>
            <a:r>
              <a:rPr lang="es-ES" sz="2400" dirty="0"/>
              <a:t>, Transexuales, Bisexuales e Intersexuales y para Erradicar la Homofobia, </a:t>
            </a:r>
            <a:r>
              <a:rPr lang="es-ES" sz="2400" dirty="0" err="1"/>
              <a:t>Bifobia</a:t>
            </a:r>
            <a:r>
              <a:rPr lang="es-ES" sz="2400" dirty="0"/>
              <a:t> y </a:t>
            </a:r>
            <a:r>
              <a:rPr lang="es-ES" sz="2400" dirty="0" err="1"/>
              <a:t>Transfobia</a:t>
            </a:r>
            <a:endParaRPr lang="es-ES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571604" y="1714488"/>
            <a:ext cx="67151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Marco Conceptual: </a:t>
            </a:r>
          </a:p>
          <a:p>
            <a:endParaRPr lang="es-ES" sz="2400" dirty="0"/>
          </a:p>
          <a:p>
            <a:pPr marL="342900" indent="-342900">
              <a:buAutoNum type="arabicPeriod"/>
            </a:pPr>
            <a:r>
              <a:rPr lang="es-ES" sz="2400" dirty="0"/>
              <a:t>Discriminación directa</a:t>
            </a:r>
          </a:p>
          <a:p>
            <a:pPr marL="342900" indent="-342900">
              <a:buAutoNum type="arabicPeriod"/>
            </a:pPr>
            <a:r>
              <a:rPr lang="es-ES" sz="2400" dirty="0"/>
              <a:t>Discriminación indirecta</a:t>
            </a:r>
          </a:p>
          <a:p>
            <a:pPr marL="342900" indent="-342900">
              <a:buAutoNum type="arabicPeriod"/>
            </a:pPr>
            <a:r>
              <a:rPr lang="es-ES" sz="2400" dirty="0"/>
              <a:t>Discriminación por asociación</a:t>
            </a:r>
          </a:p>
          <a:p>
            <a:pPr marL="342900" indent="-342900">
              <a:buAutoNum type="arabicPeriod"/>
            </a:pPr>
            <a:r>
              <a:rPr lang="es-ES" sz="2400" dirty="0"/>
              <a:t>Discriminación por error</a:t>
            </a:r>
          </a:p>
          <a:p>
            <a:pPr marL="342900" indent="-342900">
              <a:buAutoNum type="arabicPeriod"/>
            </a:pPr>
            <a:r>
              <a:rPr lang="es-ES" sz="2400" dirty="0"/>
              <a:t>Discriminación múltiple</a:t>
            </a:r>
          </a:p>
          <a:p>
            <a:pPr marL="342900" indent="-342900">
              <a:buAutoNum type="arabicPeriod"/>
            </a:pPr>
            <a:r>
              <a:rPr lang="es-ES" sz="2400" dirty="0"/>
              <a:t>Orden de discriminar</a:t>
            </a:r>
          </a:p>
          <a:p>
            <a:pPr marL="342900" indent="-342900">
              <a:buAutoNum type="arabicPeriod"/>
            </a:pPr>
            <a:r>
              <a:rPr lang="es-ES" sz="2400" dirty="0"/>
              <a:t>Acoso por razón de la orientación sexual, la identidad de género o la expresión de género</a:t>
            </a:r>
          </a:p>
          <a:p>
            <a:pPr marL="342900" indent="-342900">
              <a:buAutoNum type="arabicPeriod"/>
            </a:pPr>
            <a:r>
              <a:rPr lang="es-ES" sz="2400" dirty="0"/>
              <a:t>Represalia discriminatoria</a:t>
            </a:r>
          </a:p>
          <a:p>
            <a:pPr marL="342900" indent="-342900">
              <a:buAutoNum type="arabicPeriod"/>
            </a:pPr>
            <a:r>
              <a:rPr lang="es-ES" sz="2400" dirty="0"/>
              <a:t>Victimización secundaria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/>
              <a:t>Titulo II. Capitulo I. Profesionales que actúan en ámbitos sensibles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sz="2800" dirty="0"/>
          </a:p>
          <a:p>
            <a:endParaRPr lang="es-ES" sz="2800" dirty="0"/>
          </a:p>
          <a:p>
            <a:r>
              <a:rPr lang="es-ES" sz="2800" dirty="0"/>
              <a:t>Artículo 10. Formación y Sensibilización</a:t>
            </a:r>
          </a:p>
          <a:p>
            <a:endParaRPr lang="es-ES" sz="2800" dirty="0"/>
          </a:p>
          <a:p>
            <a:endParaRPr lang="es-ES" sz="2800" dirty="0"/>
          </a:p>
          <a:p>
            <a:r>
              <a:rPr lang="es-ES" sz="2800" dirty="0"/>
              <a:t>Artículo 11. Deber de Intervención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6B28E9-7622-4C14-A939-652587D9F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PRETEST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8DD6CC-A175-41D5-BBA5-9C839A1E6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50194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/>
              <a:t>Titulo II. Capitulo II. </a:t>
            </a:r>
            <a:br>
              <a:rPr lang="es-ES" dirty="0"/>
            </a:br>
            <a:r>
              <a:rPr lang="es-ES" dirty="0"/>
              <a:t>Sectores de Intervención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100" y="1785926"/>
            <a:ext cx="7786742" cy="4338654"/>
          </a:xfrm>
        </p:spPr>
        <p:txBody>
          <a:bodyPr>
            <a:noAutofit/>
          </a:bodyPr>
          <a:lstStyle/>
          <a:p>
            <a:r>
              <a:rPr lang="es-ES" sz="1800" b="1" dirty="0"/>
              <a:t>Artículo 12. Educación;</a:t>
            </a:r>
          </a:p>
          <a:p>
            <a:endParaRPr lang="es-ES" sz="1800" dirty="0"/>
          </a:p>
          <a:p>
            <a:pPr>
              <a:buNone/>
            </a:pPr>
            <a:r>
              <a:rPr lang="es-ES" sz="1800" dirty="0"/>
              <a:t>p.1. Definición de coeducación.</a:t>
            </a:r>
          </a:p>
          <a:p>
            <a:pPr>
              <a:buNone/>
            </a:pPr>
            <a:r>
              <a:rPr lang="es-ES" sz="1800" dirty="0"/>
              <a:t>p.2. Asegurar el respecto a la DSG y la Diversidad Familiar.</a:t>
            </a:r>
          </a:p>
          <a:p>
            <a:pPr>
              <a:buNone/>
            </a:pPr>
            <a:r>
              <a:rPr lang="es-ES" sz="1800" dirty="0"/>
              <a:t>p.3. Incorporación a los planes de acción tutorial y reglamentos de convivencia</a:t>
            </a:r>
          </a:p>
          <a:p>
            <a:pPr>
              <a:buNone/>
            </a:pPr>
            <a:r>
              <a:rPr lang="es-ES" sz="1800" dirty="0"/>
              <a:t>p.4. Contenidos inclusivos (material escolar, lenguaje, etc.). </a:t>
            </a:r>
          </a:p>
          <a:p>
            <a:pPr>
              <a:buNone/>
            </a:pPr>
            <a:r>
              <a:rPr lang="es-ES" sz="1800" dirty="0"/>
              <a:t>p.5. Efectivo en todo el sistema educativo (actividades deportivas, centros de ocio, educación para adultos, entidades de formación, etc.).</a:t>
            </a:r>
          </a:p>
          <a:p>
            <a:pPr>
              <a:buNone/>
            </a:pPr>
            <a:r>
              <a:rPr lang="es-ES" sz="1800" dirty="0"/>
              <a:t>p.6. Concienciación y prevención de la violencia. Ofrecer mecanismos para la detección.</a:t>
            </a:r>
          </a:p>
          <a:p>
            <a:pPr>
              <a:buNone/>
            </a:pPr>
            <a:r>
              <a:rPr lang="es-ES" sz="1800" dirty="0"/>
              <a:t>p.7. Responsabilidad de la </a:t>
            </a:r>
            <a:r>
              <a:rPr lang="es-ES" sz="1800" dirty="0" err="1"/>
              <a:t>Conselleria</a:t>
            </a:r>
            <a:r>
              <a:rPr lang="es-ES" sz="1800" dirty="0"/>
              <a:t> de Educación desarrollar este artículo y velar por su cumplimiento, creando y visibilizando modelos positivos para la comunidad educativa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/>
              <a:t>Titulo III. Hombres y mujeres transexuales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1538" y="1714488"/>
            <a:ext cx="8072462" cy="4800600"/>
          </a:xfrm>
        </p:spPr>
        <p:txBody>
          <a:bodyPr>
            <a:normAutofit/>
          </a:bodyPr>
          <a:lstStyle/>
          <a:p>
            <a:r>
              <a:rPr lang="es-ES" sz="2400" b="1" dirty="0"/>
              <a:t>Artículo 22. Hombres y mujeres transexuales;</a:t>
            </a:r>
          </a:p>
          <a:p>
            <a:endParaRPr lang="es-ES" sz="2400" dirty="0"/>
          </a:p>
          <a:p>
            <a:pPr>
              <a:buNone/>
            </a:pPr>
            <a:r>
              <a:rPr lang="es-ES" sz="2400" dirty="0"/>
              <a:t>p.1. (...) especialmente en el ámbito educativo (...) establecer las condiciones para que las personas transexuales sean tratadas y llamadas de acuerdo con el nombre del género con el que se identifican, aunque sean menores de edad.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/>
              <a:t>p.2. Velar por el respeto a la confidencialidad de los datos relativos a la identidad de género de las personas beneficiarias de esta ley.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54D5DC-0EE6-4AEF-A208-5E380FC29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285750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Protocolo Acompañamiento a menores trans*</a:t>
            </a:r>
          </a:p>
        </p:txBody>
      </p:sp>
    </p:spTree>
    <p:extLst>
      <p:ext uri="{BB962C8B-B14F-4D97-AF65-F5344CB8AC3E}">
        <p14:creationId xmlns:p14="http://schemas.microsoft.com/office/powerpoint/2010/main" val="27558495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EB6D13-0AB8-46EE-8EC1-26A28113C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42088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s-ES" sz="3600" dirty="0"/>
              <a:t>10 </a:t>
            </a:r>
            <a:r>
              <a:rPr lang="es-ES" sz="3600" dirty="0" err="1"/>
              <a:t>Tips</a:t>
            </a:r>
            <a:r>
              <a:rPr lang="es-ES" sz="3600" dirty="0"/>
              <a:t> sobre los errores más frecuentes sobre DSG</a:t>
            </a:r>
          </a:p>
        </p:txBody>
      </p:sp>
    </p:spTree>
    <p:extLst>
      <p:ext uri="{BB962C8B-B14F-4D97-AF65-F5344CB8AC3E}">
        <p14:creationId xmlns:p14="http://schemas.microsoft.com/office/powerpoint/2010/main" val="26934397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B42186-1045-4701-8B58-E9C3BF0A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dirty="0"/>
              <a:t>NO es suficiente trabajar un día el tema</a:t>
            </a:r>
          </a:p>
        </p:txBody>
      </p:sp>
      <p:pic>
        <p:nvPicPr>
          <p:cNvPr id="3" name="Picture 2" descr="http://3.bp.blogspot.com/-VwySNbmYudM/UxQjfmJT_cI/AAAAAAAAAUc/eKvujh2GK1w/s1600/NO+FUE+FACIL.png">
            <a:extLst>
              <a:ext uri="{FF2B5EF4-FFF2-40B4-BE49-F238E27FC236}">
                <a16:creationId xmlns:a16="http://schemas.microsoft.com/office/drawing/2014/main" id="{34B2853C-306F-4970-BD75-7ADE681A2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0037" y="1409502"/>
            <a:ext cx="4929222" cy="40389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97798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40C324-0ACA-4544-98D5-32BDF20CF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DSG como competencia única</a:t>
            </a:r>
          </a:p>
        </p:txBody>
      </p:sp>
      <p:pic>
        <p:nvPicPr>
          <p:cNvPr id="3" name="Picture 2" descr="https://yhajairapc2014.files.wordpress.com/2014/08/yo.jpg?w=714">
            <a:extLst>
              <a:ext uri="{FF2B5EF4-FFF2-40B4-BE49-F238E27FC236}">
                <a16:creationId xmlns:a16="http://schemas.microsoft.com/office/drawing/2014/main" id="{8A5A510B-742B-4489-8CAA-B6367414C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7339" y="1393017"/>
            <a:ext cx="4974617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95407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AD9EBE-01F4-496E-943C-3D59D9AFF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Gas arcoíris para alumnado y profesorado</a:t>
            </a:r>
          </a:p>
        </p:txBody>
      </p:sp>
      <p:pic>
        <p:nvPicPr>
          <p:cNvPr id="3" name="Picture 2" descr="http://rlv.zcache.es/arco_iris_y_unicornios_gafas_de_fiesta-r3f1948e52cc447edb98d019bba9ac010_zz7zs_324.jpg?rlvnet=1">
            <a:extLst>
              <a:ext uri="{FF2B5EF4-FFF2-40B4-BE49-F238E27FC236}">
                <a16:creationId xmlns:a16="http://schemas.microsoft.com/office/drawing/2014/main" id="{822DC57A-366E-49F6-B93D-F752A4E61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357298"/>
            <a:ext cx="5072097" cy="5072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15702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83AA4F-3EB6-4B16-ACCF-9C02F64BB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Son demasiado peques…</a:t>
            </a:r>
          </a:p>
        </p:txBody>
      </p:sp>
      <p:pic>
        <p:nvPicPr>
          <p:cNvPr id="3" name="Picture 2" descr="http://www.abaenglish.com/blog/es/wp-content/uploads/2014/08/poco-a-poco.jpg">
            <a:extLst>
              <a:ext uri="{FF2B5EF4-FFF2-40B4-BE49-F238E27FC236}">
                <a16:creationId xmlns:a16="http://schemas.microsoft.com/office/drawing/2014/main" id="{E8CED930-BB14-483D-AC3C-479A90619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0136" y="1417320"/>
            <a:ext cx="3429024" cy="51397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17716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9E20A9-EC50-44F8-ADAD-B4F7BCBC8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¡Maricón el último!</a:t>
            </a:r>
          </a:p>
        </p:txBody>
      </p:sp>
      <p:pic>
        <p:nvPicPr>
          <p:cNvPr id="3" name="Picture 2" descr="http://themexicantimes.mx/wp-content/uploads/2015/09/Caricatura.jpg">
            <a:extLst>
              <a:ext uri="{FF2B5EF4-FFF2-40B4-BE49-F238E27FC236}">
                <a16:creationId xmlns:a16="http://schemas.microsoft.com/office/drawing/2014/main" id="{261A1B6E-5749-442B-9B89-5351DC058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643050"/>
            <a:ext cx="5715000" cy="44005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01090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D98953-65A2-46DB-A922-100A70663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Es que hemos tenido un problema</a:t>
            </a:r>
          </a:p>
        </p:txBody>
      </p:sp>
      <p:pic>
        <p:nvPicPr>
          <p:cNvPr id="2050" name="Picture 2" descr="Resultado de imagen de problema">
            <a:extLst>
              <a:ext uri="{FF2B5EF4-FFF2-40B4-BE49-F238E27FC236}">
                <a16:creationId xmlns:a16="http://schemas.microsoft.com/office/drawing/2014/main" id="{9DBD9A77-2BD1-44E1-AE2A-65000A1D5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940" y="1595205"/>
            <a:ext cx="4890120" cy="366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642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78605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Escribe en un folio 2 cosas que te gustaría aprender en esta formación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2501C9-486A-4FE8-84A2-D05ECCB4A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Hoy vamos a hablar de sexualidad</a:t>
            </a:r>
          </a:p>
        </p:txBody>
      </p:sp>
      <p:pic>
        <p:nvPicPr>
          <p:cNvPr id="3074" name="Picture 2" descr="Resultado de imagen de platano con condon">
            <a:extLst>
              <a:ext uri="{FF2B5EF4-FFF2-40B4-BE49-F238E27FC236}">
                <a16:creationId xmlns:a16="http://schemas.microsoft.com/office/drawing/2014/main" id="{5C465D1A-CC25-4851-BBD1-110DC9E6B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099" y="2420888"/>
            <a:ext cx="4895098" cy="326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0367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E45114-B999-43BA-BE6D-8BB02B61D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¿Tienes novia? ¿Tienes novio?</a:t>
            </a:r>
          </a:p>
        </p:txBody>
      </p:sp>
      <p:pic>
        <p:nvPicPr>
          <p:cNvPr id="4098" name="Picture 2" descr="Resultado de imagen de mito media naranja">
            <a:extLst>
              <a:ext uri="{FF2B5EF4-FFF2-40B4-BE49-F238E27FC236}">
                <a16:creationId xmlns:a16="http://schemas.microsoft.com/office/drawing/2014/main" id="{3C65F4FF-34D9-45EC-BC4F-A97AE830D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17320"/>
            <a:ext cx="4720568" cy="472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2321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DCE6AC-A3ED-4CB4-80D0-11C536247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714520"/>
          </a:xfrm>
        </p:spPr>
        <p:txBody>
          <a:bodyPr>
            <a:normAutofit fontScale="90000"/>
          </a:bodyPr>
          <a:lstStyle/>
          <a:p>
            <a:r>
              <a:rPr lang="es-ES" dirty="0"/>
              <a:t>Voy a llamar a X especialista, vamos a derivarle al servicio Y, la familia tiene que ir al curso Z…</a:t>
            </a:r>
          </a:p>
        </p:txBody>
      </p:sp>
      <p:pic>
        <p:nvPicPr>
          <p:cNvPr id="6146" name="Picture 2" descr="Resultado de imagen de tomar decisiones de otros">
            <a:extLst>
              <a:ext uri="{FF2B5EF4-FFF2-40B4-BE49-F238E27FC236}">
                <a16:creationId xmlns:a16="http://schemas.microsoft.com/office/drawing/2014/main" id="{778FCB28-C3B7-4AF7-AEF4-877C8CCC4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648" y="2348880"/>
            <a:ext cx="38100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8E8BE38-01A6-4805-BCB7-2A9A87031E30}"/>
              </a:ext>
            </a:extLst>
          </p:cNvPr>
          <p:cNvSpPr txBox="1"/>
          <p:nvPr/>
        </p:nvSpPr>
        <p:spPr>
          <a:xfrm>
            <a:off x="1835696" y="594928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Nuestros tiempos no son los tiempos de la persona/familia</a:t>
            </a:r>
          </a:p>
        </p:txBody>
      </p:sp>
    </p:spTree>
    <p:extLst>
      <p:ext uri="{BB962C8B-B14F-4D97-AF65-F5344CB8AC3E}">
        <p14:creationId xmlns:p14="http://schemas.microsoft.com/office/powerpoint/2010/main" val="22600914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2549F9-FA67-439C-8097-4CED79A63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Aquí no hay de eso </a:t>
            </a:r>
          </a:p>
        </p:txBody>
      </p:sp>
      <p:pic>
        <p:nvPicPr>
          <p:cNvPr id="7170" name="Picture 2" descr="Resultado de imagen de mi clase lgtb">
            <a:extLst>
              <a:ext uri="{FF2B5EF4-FFF2-40B4-BE49-F238E27FC236}">
                <a16:creationId xmlns:a16="http://schemas.microsoft.com/office/drawing/2014/main" id="{CFE75EAA-70ED-4566-ABB2-0033D43D5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648" y="1202055"/>
            <a:ext cx="7620000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2643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484544-B45F-480D-A6BA-2A1A5AA8EA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/>
              <a:t>Muchas gracias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D10707F-216C-4256-9C10-889FFB9F77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2560" y="2530983"/>
            <a:ext cx="7406640" cy="1032520"/>
          </a:xfrm>
        </p:spPr>
        <p:txBody>
          <a:bodyPr/>
          <a:lstStyle/>
          <a:p>
            <a:pPr algn="ctr"/>
            <a:r>
              <a:rPr lang="es-ES" dirty="0"/>
              <a:t>Jan Gómez – 608 36 68 69</a:t>
            </a:r>
          </a:p>
          <a:p>
            <a:pPr algn="ctr"/>
            <a:r>
              <a:rPr lang="es-ES" dirty="0">
                <a:hlinkClick r:id="rId2"/>
              </a:rPr>
              <a:t>benamics@benamics.com</a:t>
            </a:r>
            <a:r>
              <a:rPr lang="es-ES" dirty="0"/>
              <a:t> </a:t>
            </a:r>
          </a:p>
        </p:txBody>
      </p:sp>
      <p:pic>
        <p:nvPicPr>
          <p:cNvPr id="5122" name="Picture 2" descr="Resultado de imagen de mito media naranja">
            <a:extLst>
              <a:ext uri="{FF2B5EF4-FFF2-40B4-BE49-F238E27FC236}">
                <a16:creationId xmlns:a16="http://schemas.microsoft.com/office/drawing/2014/main" id="{0980AA2F-BD63-4B6E-9A03-B6ABAD61E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416" y="3789040"/>
            <a:ext cx="6500928" cy="289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599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Vídeo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>
            <a:normAutofit/>
          </a:bodyPr>
          <a:lstStyle/>
          <a:p>
            <a:r>
              <a:rPr lang="es-ES" sz="2800" dirty="0"/>
              <a:t>Debate: </a:t>
            </a:r>
          </a:p>
          <a:p>
            <a:endParaRPr lang="es-ES" sz="2800" dirty="0"/>
          </a:p>
          <a:p>
            <a:pPr algn="ctr">
              <a:buNone/>
            </a:pPr>
            <a:r>
              <a:rPr lang="es-ES" sz="2800" dirty="0"/>
              <a:t>¿Crees que es necesario salir del armario?</a:t>
            </a:r>
          </a:p>
          <a:p>
            <a:pPr algn="ctr">
              <a:buNone/>
            </a:pPr>
            <a:endParaRPr lang="es-ES" sz="2800" dirty="0"/>
          </a:p>
          <a:p>
            <a:pPr algn="ctr">
              <a:buNone/>
            </a:pPr>
            <a:r>
              <a:rPr lang="es-ES" sz="2800" dirty="0"/>
              <a:t>¿Tiene alguna finalidad? </a:t>
            </a:r>
          </a:p>
          <a:p>
            <a:pPr algn="ctr">
              <a:buNone/>
            </a:pPr>
            <a:endParaRPr lang="es-ES" sz="2800" dirty="0"/>
          </a:p>
          <a:p>
            <a:pPr algn="ctr">
              <a:buNone/>
            </a:pPr>
            <a:r>
              <a:rPr lang="es-ES" sz="2800" dirty="0"/>
              <a:t>¿La salida del armario es puntual?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3369BB-96A6-4FF0-86B4-11690275D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28700"/>
            <a:ext cx="7498080" cy="4800600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DDDDDD"/>
              </a:buClr>
            </a:pPr>
            <a:r>
              <a:rPr lang="es-ES_tradnl" sz="2500" dirty="0">
                <a:solidFill>
                  <a:prstClr val="black"/>
                </a:solidFill>
              </a:rPr>
              <a:t>Salir del armario es dar a conocer a alguien (familiares, </a:t>
            </a:r>
            <a:r>
              <a:rPr lang="es-ES_tradnl" sz="2500" dirty="0" err="1">
                <a:solidFill>
                  <a:prstClr val="black"/>
                </a:solidFill>
              </a:rPr>
              <a:t>amigxs</a:t>
            </a:r>
            <a:r>
              <a:rPr lang="es-ES_tradnl" sz="2500" dirty="0">
                <a:solidFill>
                  <a:prstClr val="black"/>
                </a:solidFill>
              </a:rPr>
              <a:t>, </a:t>
            </a:r>
            <a:r>
              <a:rPr lang="es-ES_tradnl" sz="2500" dirty="0" err="1">
                <a:solidFill>
                  <a:prstClr val="black"/>
                </a:solidFill>
              </a:rPr>
              <a:t>compañerxs</a:t>
            </a:r>
            <a:r>
              <a:rPr lang="es-ES_tradnl" sz="2500" dirty="0">
                <a:solidFill>
                  <a:prstClr val="black"/>
                </a:solidFill>
              </a:rPr>
              <a:t> de trabajo o de clase) que </a:t>
            </a:r>
            <a:r>
              <a:rPr lang="es-ES_tradnl" sz="2500" dirty="0" err="1">
                <a:solidFill>
                  <a:prstClr val="black"/>
                </a:solidFill>
              </a:rPr>
              <a:t>unx</a:t>
            </a:r>
            <a:r>
              <a:rPr lang="es-ES_tradnl" sz="2500" dirty="0">
                <a:solidFill>
                  <a:prstClr val="black"/>
                </a:solidFill>
              </a:rPr>
              <a:t> es gay/lesbiana/</a:t>
            </a:r>
            <a:r>
              <a:rPr lang="es-ES_tradnl" sz="2500" dirty="0" err="1">
                <a:solidFill>
                  <a:prstClr val="black"/>
                </a:solidFill>
              </a:rPr>
              <a:t>bi</a:t>
            </a:r>
            <a:r>
              <a:rPr lang="es-ES_tradnl" sz="2500" dirty="0">
                <a:solidFill>
                  <a:prstClr val="black"/>
                </a:solidFill>
              </a:rPr>
              <a:t>/trans/inter.</a:t>
            </a:r>
          </a:p>
          <a:p>
            <a:pPr lvl="0">
              <a:buClr>
                <a:srgbClr val="DDDDDD"/>
              </a:buClr>
            </a:pPr>
            <a:endParaRPr lang="es-ES_tradnl" sz="2500" dirty="0">
              <a:solidFill>
                <a:prstClr val="black"/>
              </a:solidFill>
            </a:endParaRPr>
          </a:p>
          <a:p>
            <a:pPr lvl="0">
              <a:buClr>
                <a:srgbClr val="DDDDDD"/>
              </a:buClr>
            </a:pPr>
            <a:r>
              <a:rPr lang="es-ES_tradnl" sz="2500" dirty="0">
                <a:solidFill>
                  <a:prstClr val="black"/>
                </a:solidFill>
              </a:rPr>
              <a:t>Es un proceso complicado y pueden darse todo tipo de reacciones </a:t>
            </a:r>
            <a:r>
              <a:rPr lang="es-ES_tradnl" sz="2500" b="1" dirty="0">
                <a:solidFill>
                  <a:prstClr val="black"/>
                </a:solidFill>
              </a:rPr>
              <a:t>pero lo que mas preocupa es el rechazo de tus seres queridos.</a:t>
            </a:r>
          </a:p>
          <a:p>
            <a:pPr lvl="0">
              <a:buClr>
                <a:srgbClr val="DDDDDD"/>
              </a:buClr>
              <a:buNone/>
            </a:pPr>
            <a:endParaRPr lang="es-ES_tradnl" sz="2500" dirty="0">
              <a:solidFill>
                <a:prstClr val="black"/>
              </a:solidFill>
            </a:endParaRPr>
          </a:p>
          <a:p>
            <a:pPr lvl="0">
              <a:buClr>
                <a:srgbClr val="DDDDDD"/>
              </a:buClr>
              <a:buNone/>
            </a:pPr>
            <a:endParaRPr lang="es-ES_tradnl" sz="2500" dirty="0">
              <a:solidFill>
                <a:prstClr val="black"/>
              </a:solidFill>
            </a:endParaRPr>
          </a:p>
          <a:p>
            <a:pPr lvl="0">
              <a:buClr>
                <a:srgbClr val="DDDDDD"/>
              </a:buClr>
            </a:pPr>
            <a:r>
              <a:rPr lang="es-ES_tradnl" sz="2500" dirty="0">
                <a:solidFill>
                  <a:prstClr val="black"/>
                </a:solidFill>
              </a:rPr>
              <a:t>¿ Cómo saldrías tu del armario ? O ¿ Como has salido del armario para decir que fumas, o te hiciste un piercing o </a:t>
            </a:r>
            <a:r>
              <a:rPr lang="es-ES_tradnl" sz="2500" b="1" dirty="0">
                <a:solidFill>
                  <a:prstClr val="black"/>
                </a:solidFill>
              </a:rPr>
              <a:t>suspendiste una asignatura </a:t>
            </a:r>
            <a:r>
              <a:rPr lang="es-ES_tradnl" sz="2500" dirty="0">
                <a:solidFill>
                  <a:prstClr val="black"/>
                </a:solidFill>
              </a:rPr>
              <a:t>?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90116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51D5CF2-07E0-4941-8E78-D466677380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502574"/>
              </p:ext>
            </p:extLst>
          </p:nvPr>
        </p:nvGraphicFramePr>
        <p:xfrm>
          <a:off x="1187624" y="764704"/>
          <a:ext cx="7746826" cy="5483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2457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Sistema Sexo-Género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528004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4 Imagen" descr="simbolo hombr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6578" y="1471480"/>
            <a:ext cx="2071702" cy="2071702"/>
          </a:xfrm>
          <a:prstGeom prst="rect">
            <a:avLst/>
          </a:prstGeom>
        </p:spPr>
      </p:pic>
      <p:pic>
        <p:nvPicPr>
          <p:cNvPr id="6" name="5 Imagen" descr="simbolo mujer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29454" y="3857628"/>
            <a:ext cx="1714512" cy="265749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3339</TotalTime>
  <Words>1501</Words>
  <Application>Microsoft Office PowerPoint</Application>
  <PresentationFormat>Presentación en pantalla (4:3)</PresentationFormat>
  <Paragraphs>220</Paragraphs>
  <Slides>54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61" baseType="lpstr">
      <vt:lpstr>Arial</vt:lpstr>
      <vt:lpstr>Gill Sans MT</vt:lpstr>
      <vt:lpstr>Tw Cen MT</vt:lpstr>
      <vt:lpstr>Verdana</vt:lpstr>
      <vt:lpstr>Wingdings</vt:lpstr>
      <vt:lpstr>Wingdings 2</vt:lpstr>
      <vt:lpstr>Solsticio</vt:lpstr>
      <vt:lpstr>Seminario LGTBI Formación para el profesorado</vt:lpstr>
      <vt:lpstr>Presentación</vt:lpstr>
      <vt:lpstr>Programas y Servicios</vt:lpstr>
      <vt:lpstr>PRETEST</vt:lpstr>
      <vt:lpstr>Escribe en un folio 2 cosas que te gustaría aprender en esta formación</vt:lpstr>
      <vt:lpstr>Vídeo </vt:lpstr>
      <vt:lpstr>Presentación de PowerPoint</vt:lpstr>
      <vt:lpstr>Presentación de PowerPoint</vt:lpstr>
      <vt:lpstr>Sistema Sexo-Género</vt:lpstr>
      <vt:lpstr>Presentación de PowerPoint</vt:lpstr>
      <vt:lpstr>Escala de Kinsey</vt:lpstr>
      <vt:lpstr>¿Qué vemos? ¿Qué no vemos?</vt:lpstr>
      <vt:lpstr>¿Qué vemos? ¿Qué no vemos?</vt:lpstr>
      <vt:lpstr>¿Qué vemos? ¿Qué no vemos?</vt:lpstr>
      <vt:lpstr>¿Qué vemos? ¿Qué no vemos?</vt:lpstr>
      <vt:lpstr>¿ Qué es el género ? </vt:lpstr>
      <vt:lpstr> Pirámide de la Violencia </vt:lpstr>
      <vt:lpstr>Orientación Afectivo-Sexual</vt:lpstr>
      <vt:lpstr>Presentación de PowerPoint</vt:lpstr>
      <vt:lpstr>Identidad de Género</vt:lpstr>
      <vt:lpstr>¿Cuál es la diferencia ?</vt:lpstr>
      <vt:lpstr>Transexualidad</vt:lpstr>
      <vt:lpstr>Transgenerismo</vt:lpstr>
      <vt:lpstr>Travestismo</vt:lpstr>
      <vt:lpstr>Transformismo</vt:lpstr>
      <vt:lpstr>Esquema Visual</vt:lpstr>
      <vt:lpstr>Vídeo</vt:lpstr>
      <vt:lpstr>Intersexualidad</vt:lpstr>
      <vt:lpstr>Presentación de PowerPoint</vt:lpstr>
      <vt:lpstr>¿Qué opinas de la siguiente afirmación?</vt:lpstr>
      <vt:lpstr>Presentación de PowerPoint</vt:lpstr>
      <vt:lpstr>Presentación de PowerPoint</vt:lpstr>
      <vt:lpstr>Conceptos</vt:lpstr>
      <vt:lpstr>¿Seriamos capaces de detectarlo?</vt:lpstr>
      <vt:lpstr>Radicalización y simbología extremista</vt:lpstr>
      <vt:lpstr>Presentación de PowerPoint</vt:lpstr>
      <vt:lpstr>Avances Legales</vt:lpstr>
      <vt:lpstr>Propuesta de Ley para Garantizar los Derechos de Lesbianas, Gays, Transexuales, Bisexuales e Intersexuales y para Erradicar la Homofobia, Bifobia y Transfobia</vt:lpstr>
      <vt:lpstr>Titulo II. Capitulo I. Profesionales que actúan en ámbitos sensibles</vt:lpstr>
      <vt:lpstr>Titulo II. Capitulo II.  Sectores de Intervención</vt:lpstr>
      <vt:lpstr>Titulo III. Hombres y mujeres transexuales</vt:lpstr>
      <vt:lpstr>Protocolo Acompañamiento a menores trans*</vt:lpstr>
      <vt:lpstr>10 Tips sobre los errores más frecuentes sobre DSG</vt:lpstr>
      <vt:lpstr>NO es suficiente trabajar un día el tema</vt:lpstr>
      <vt:lpstr>DSG como competencia única</vt:lpstr>
      <vt:lpstr>Gas arcoíris para alumnado y profesorado</vt:lpstr>
      <vt:lpstr>Son demasiado peques…</vt:lpstr>
      <vt:lpstr>¡Maricón el último!</vt:lpstr>
      <vt:lpstr>Es que hemos tenido un problema</vt:lpstr>
      <vt:lpstr>Hoy vamos a hablar de sexualidad</vt:lpstr>
      <vt:lpstr>¿Tienes novia? ¿Tienes novio?</vt:lpstr>
      <vt:lpstr>Voy a llamar a X especialista, vamos a derivarle al servicio Y, la familia tiene que ir al curso Z…</vt:lpstr>
      <vt:lpstr>Aquí no hay de eso </vt:lpstr>
      <vt:lpstr>Muchas gracias</vt:lpstr>
    </vt:vector>
  </TitlesOfParts>
  <Company>RevolucionUnattended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LGTBI Formación para el profesorado</dc:title>
  <dc:creator>Usuario</dc:creator>
  <cp:lastModifiedBy>Alejandro Gómez Saiz</cp:lastModifiedBy>
  <cp:revision>101</cp:revision>
  <cp:lastPrinted>2019-02-13T12:15:33Z</cp:lastPrinted>
  <dcterms:created xsi:type="dcterms:W3CDTF">2016-04-01T11:08:35Z</dcterms:created>
  <dcterms:modified xsi:type="dcterms:W3CDTF">2019-02-13T12:59:34Z</dcterms:modified>
</cp:coreProperties>
</file>