
<file path=[Content_Types].xml><?xml version="1.0" encoding="utf-8"?>
<Types xmlns="http://schemas.openxmlformats.org/package/2006/content-types">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36"/>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170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6"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ca-ES" sz="4400" b="0" strike="noStrike" spc="-1">
                <a:latin typeface="Arial"/>
              </a:rPr>
              <a:t>Feu clic per moure la diapositiva</a:t>
            </a:r>
          </a:p>
        </p:txBody>
      </p:sp>
      <p:sp>
        <p:nvSpPr>
          <p:cNvPr id="77" name="PlaceHolder 2"/>
          <p:cNvSpPr>
            <a:spLocks noGrp="1"/>
          </p:cNvSpPr>
          <p:nvPr>
            <p:ph type="body"/>
          </p:nvPr>
        </p:nvSpPr>
        <p:spPr>
          <a:xfrm>
            <a:off x="756000" y="5078520"/>
            <a:ext cx="6047640" cy="4811040"/>
          </a:xfrm>
          <a:prstGeom prst="rect">
            <a:avLst/>
          </a:prstGeom>
        </p:spPr>
        <p:txBody>
          <a:bodyPr lIns="0" tIns="0" rIns="0" bIns="0">
            <a:noAutofit/>
          </a:bodyPr>
          <a:lstStyle/>
          <a:p>
            <a:r>
              <a:rPr lang="ca-ES" sz="2000" b="0" strike="noStrike" spc="-1">
                <a:latin typeface="Arial"/>
              </a:rPr>
              <a:t>Feu clic per editar el format de les notes</a:t>
            </a:r>
          </a:p>
        </p:txBody>
      </p:sp>
      <p:sp>
        <p:nvSpPr>
          <p:cNvPr id="78" name="PlaceHolder 3"/>
          <p:cNvSpPr>
            <a:spLocks noGrp="1"/>
          </p:cNvSpPr>
          <p:nvPr>
            <p:ph type="hdr"/>
          </p:nvPr>
        </p:nvSpPr>
        <p:spPr>
          <a:xfrm>
            <a:off x="0" y="0"/>
            <a:ext cx="3280680" cy="534240"/>
          </a:xfrm>
          <a:prstGeom prst="rect">
            <a:avLst/>
          </a:prstGeom>
        </p:spPr>
        <p:txBody>
          <a:bodyPr lIns="0" tIns="0" rIns="0" bIns="0">
            <a:noAutofit/>
          </a:bodyPr>
          <a:lstStyle/>
          <a:p>
            <a:r>
              <a:rPr lang="ca-ES" sz="1400" b="0" strike="noStrike" spc="-1">
                <a:latin typeface="Times New Roman"/>
              </a:rPr>
              <a:t> </a:t>
            </a:r>
          </a:p>
        </p:txBody>
      </p:sp>
      <p:sp>
        <p:nvSpPr>
          <p:cNvPr id="79"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ca-ES" sz="1400" b="0" strike="noStrike" spc="-1">
                <a:latin typeface="Times New Roman"/>
              </a:rPr>
              <a:t> </a:t>
            </a:r>
          </a:p>
        </p:txBody>
      </p:sp>
      <p:sp>
        <p:nvSpPr>
          <p:cNvPr id="80" name="PlaceHolder 5"/>
          <p:cNvSpPr>
            <a:spLocks noGrp="1"/>
          </p:cNvSpPr>
          <p:nvPr>
            <p:ph type="ftr"/>
          </p:nvPr>
        </p:nvSpPr>
        <p:spPr>
          <a:xfrm>
            <a:off x="0" y="10157400"/>
            <a:ext cx="3280680" cy="534240"/>
          </a:xfrm>
          <a:prstGeom prst="rect">
            <a:avLst/>
          </a:prstGeom>
        </p:spPr>
        <p:txBody>
          <a:bodyPr lIns="0" tIns="0" rIns="0" bIns="0" anchor="b">
            <a:noAutofit/>
          </a:bodyPr>
          <a:lstStyle/>
          <a:p>
            <a:r>
              <a:rPr lang="ca-ES" sz="1400" b="0" strike="noStrike" spc="-1">
                <a:latin typeface="Times New Roman"/>
              </a:rPr>
              <a:t> </a:t>
            </a:r>
          </a:p>
        </p:txBody>
      </p:sp>
      <p:sp>
        <p:nvSpPr>
          <p:cNvPr id="81"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F0CC0106-B6A0-4837-BE40-CF74CD7D248B}" type="slidenum">
              <a:rPr lang="ca-ES" sz="1400" b="0" strike="noStrike" spc="-1">
                <a:latin typeface="Times New Roman"/>
              </a:rPr>
              <a:t>‹Nº›</a:t>
            </a:fld>
            <a:endParaRPr lang="ca-ES"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PlaceHolder 1"/>
          <p:cNvSpPr>
            <a:spLocks noGrp="1" noRot="1" noChangeAspect="1"/>
          </p:cNvSpPr>
          <p:nvPr>
            <p:ph type="sldImg"/>
          </p:nvPr>
        </p:nvSpPr>
        <p:spPr>
          <a:xfrm>
            <a:off x="1371600" y="1143000"/>
            <a:ext cx="4114800" cy="3086100"/>
          </a:xfrm>
          <a:prstGeom prst="rect">
            <a:avLst/>
          </a:prstGeom>
        </p:spPr>
      </p:sp>
      <p:sp>
        <p:nvSpPr>
          <p:cNvPr id="311" name="PlaceHolder 2"/>
          <p:cNvSpPr>
            <a:spLocks noGrp="1"/>
          </p:cNvSpPr>
          <p:nvPr>
            <p:ph type="body"/>
          </p:nvPr>
        </p:nvSpPr>
        <p:spPr>
          <a:xfrm>
            <a:off x="685800" y="4400640"/>
            <a:ext cx="5485680" cy="3599640"/>
          </a:xfrm>
          <a:prstGeom prst="rect">
            <a:avLst/>
          </a:prstGeom>
        </p:spPr>
        <p:txBody>
          <a:bodyPr lIns="0" tIns="0" rIns="0" bIns="0">
            <a:noAutofit/>
          </a:bodyPr>
          <a:lstStyle/>
          <a:p>
            <a:endParaRPr lang="ca-ES" sz="2000" b="0" strike="noStrike" spc="-1">
              <a:latin typeface="Arial"/>
            </a:endParaRPr>
          </a:p>
        </p:txBody>
      </p:sp>
      <p:sp>
        <p:nvSpPr>
          <p:cNvPr id="312" name="CustomShape 3"/>
          <p:cNvSpPr/>
          <p:nvPr/>
        </p:nvSpPr>
        <p:spPr>
          <a:xfrm>
            <a:off x="3884760" y="8685360"/>
            <a:ext cx="2971080" cy="457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29A3A4F-FD03-44C3-8964-04D6222C1444}" type="slidenum">
              <a:rPr lang="ca-ES" sz="1200" b="0" strike="noStrike" spc="-1">
                <a:latin typeface="Times New Roman"/>
              </a:rPr>
              <a:t>1</a:t>
            </a:fld>
            <a:endParaRPr lang="ca-ES"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2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ca-ES" sz="3200" b="0" strike="noStrike" spc="-1">
              <a:latin typeface="Arial"/>
            </a:endParaRPr>
          </a:p>
        </p:txBody>
      </p:sp>
      <p:sp>
        <p:nvSpPr>
          <p:cNvPr id="2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2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2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29"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a-ES" sz="3200" b="0" strike="noStrike" spc="-1">
              <a:latin typeface="Arial"/>
            </a:endParaRPr>
          </a:p>
        </p:txBody>
      </p:sp>
      <p:sp>
        <p:nvSpPr>
          <p:cNvPr id="30"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3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ca-ES" sz="3200" b="0" strike="noStrike" spc="-1">
              <a:latin typeface="Arial"/>
            </a:endParaRPr>
          </a:p>
        </p:txBody>
      </p:sp>
      <p:sp>
        <p:nvSpPr>
          <p:cNvPr id="3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ca-ES" sz="3200" b="0" strike="noStrike" spc="-1">
              <a:latin typeface="Arial"/>
            </a:endParaRPr>
          </a:p>
        </p:txBody>
      </p:sp>
      <p:sp>
        <p:nvSpPr>
          <p:cNvPr id="3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ca-ES" sz="3200" b="0" strike="noStrike" spc="-1">
              <a:latin typeface="Arial"/>
            </a:endParaRPr>
          </a:p>
        </p:txBody>
      </p:sp>
      <p:sp>
        <p:nvSpPr>
          <p:cNvPr id="35"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ca-ES" sz="3200" b="0" strike="noStrike" spc="-1">
              <a:latin typeface="Arial"/>
            </a:endParaRPr>
          </a:p>
        </p:txBody>
      </p:sp>
      <p:sp>
        <p:nvSpPr>
          <p:cNvPr id="3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ca-ES" sz="3200" b="0" strike="noStrike" spc="-1">
              <a:latin typeface="Arial"/>
            </a:endParaRPr>
          </a:p>
        </p:txBody>
      </p:sp>
      <p:sp>
        <p:nvSpPr>
          <p:cNvPr id="37"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41"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ca-E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43"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4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a-ES" sz="3200" b="0" strike="noStrike" spc="-1">
              <a:latin typeface="Arial"/>
            </a:endParaRPr>
          </a:p>
        </p:txBody>
      </p:sp>
      <p:sp>
        <p:nvSpPr>
          <p:cNvPr id="46"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ca-E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5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51"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a-ES" sz="3200" b="0" strike="noStrike" spc="-1">
              <a:latin typeface="Arial"/>
            </a:endParaRPr>
          </a:p>
        </p:txBody>
      </p:sp>
      <p:sp>
        <p:nvSpPr>
          <p:cNvPr id="52"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3" name="PlaceHolder 2"/>
          <p:cNvSpPr>
            <a:spLocks noGrp="1"/>
          </p:cNvSpPr>
          <p:nvPr>
            <p:ph type="subTitle"/>
          </p:nvPr>
        </p:nvSpPr>
        <p:spPr>
          <a:xfrm>
            <a:off x="457200" y="1604520"/>
            <a:ext cx="8229240" cy="3977280"/>
          </a:xfrm>
          <a:prstGeom prst="rect">
            <a:avLst/>
          </a:prstGeom>
        </p:spPr>
        <p:txBody>
          <a:bodyPr lIns="0" tIns="0" rIns="0" bIns="0" anchor="ctr">
            <a:spAutoFit/>
          </a:bodyPr>
          <a:lstStyle/>
          <a:p>
            <a:pPr algn="ctr"/>
            <a:endParaRPr lang="ca-E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54"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a-ES" sz="3200" b="0" strike="noStrike" spc="-1">
              <a:latin typeface="Arial"/>
            </a:endParaRPr>
          </a:p>
        </p:txBody>
      </p:sp>
      <p:sp>
        <p:nvSpPr>
          <p:cNvPr id="55"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56"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5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60"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62"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ca-ES" sz="3200" b="0" strike="noStrike" spc="-1">
              <a:latin typeface="Arial"/>
            </a:endParaRPr>
          </a:p>
        </p:txBody>
      </p:sp>
      <p:sp>
        <p:nvSpPr>
          <p:cNvPr id="63"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65"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6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67"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a-ES" sz="3200" b="0" strike="noStrike" spc="-1">
              <a:latin typeface="Arial"/>
            </a:endParaRPr>
          </a:p>
        </p:txBody>
      </p:sp>
      <p:sp>
        <p:nvSpPr>
          <p:cNvPr id="68" name="PlaceHolder 5"/>
          <p:cNvSpPr>
            <a:spLocks noGrp="1"/>
          </p:cNvSpPr>
          <p:nvPr>
            <p:ph type="body"/>
          </p:nvPr>
        </p:nvSpPr>
        <p:spPr>
          <a:xfrm>
            <a:off x="467424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70"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ca-ES" sz="3200" b="0" strike="noStrike" spc="-1">
              <a:latin typeface="Arial"/>
            </a:endParaRPr>
          </a:p>
        </p:txBody>
      </p:sp>
      <p:sp>
        <p:nvSpPr>
          <p:cNvPr id="71"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ca-ES" sz="3200" b="0" strike="noStrike" spc="-1">
              <a:latin typeface="Arial"/>
            </a:endParaRPr>
          </a:p>
        </p:txBody>
      </p:sp>
      <p:sp>
        <p:nvSpPr>
          <p:cNvPr id="72"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ca-ES" sz="3200" b="0" strike="noStrike" spc="-1">
              <a:latin typeface="Arial"/>
            </a:endParaRPr>
          </a:p>
        </p:txBody>
      </p:sp>
      <p:sp>
        <p:nvSpPr>
          <p:cNvPr id="73"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ca-ES" sz="3200" b="0" strike="noStrike" spc="-1">
              <a:latin typeface="Arial"/>
            </a:endParaRPr>
          </a:p>
        </p:txBody>
      </p:sp>
      <p:sp>
        <p:nvSpPr>
          <p:cNvPr id="74"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ca-ES" sz="3200" b="0" strike="noStrike" spc="-1">
              <a:latin typeface="Arial"/>
            </a:endParaRPr>
          </a:p>
        </p:txBody>
      </p:sp>
      <p:sp>
        <p:nvSpPr>
          <p:cNvPr id="75"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a-ES" sz="3200" b="0" strike="noStrike" spc="-1">
              <a:latin typeface="Arial"/>
            </a:endParaRPr>
          </a:p>
        </p:txBody>
      </p:sp>
      <p:sp>
        <p:nvSpPr>
          <p:cNvPr id="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73600"/>
            <a:ext cx="8229240" cy="5307840"/>
          </a:xfrm>
          <a:prstGeom prst="rect">
            <a:avLst/>
          </a:prstGeom>
        </p:spPr>
        <p:txBody>
          <a:bodyPr lIns="0" tIns="0" rIns="0" bIns="0" anchor="ctr">
            <a:spAutoFit/>
          </a:bodyPr>
          <a:lstStyle/>
          <a:p>
            <a:pPr algn="ctr"/>
            <a:endParaRPr lang="ca-E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1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13"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ca-ES" sz="3200" b="0" strike="noStrike" spc="-1">
              <a:latin typeface="Arial"/>
            </a:endParaRPr>
          </a:p>
        </p:txBody>
      </p:sp>
      <p:sp>
        <p:nvSpPr>
          <p:cNvPr id="14" name="PlaceHolder 4"/>
          <p:cNvSpPr>
            <a:spLocks noGrp="1"/>
          </p:cNvSpPr>
          <p:nvPr>
            <p:ph type="body"/>
          </p:nvPr>
        </p:nvSpPr>
        <p:spPr>
          <a:xfrm>
            <a:off x="45720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1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ca-ES" sz="3200" b="0" strike="noStrike" spc="-1">
              <a:latin typeface="Arial"/>
            </a:endParaRPr>
          </a:p>
        </p:txBody>
      </p:sp>
      <p:sp>
        <p:nvSpPr>
          <p:cNvPr id="1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1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tIns="0" rIns="0" bIns="0" anchor="ctr">
            <a:spAutoFit/>
          </a:bodyPr>
          <a:lstStyle/>
          <a:p>
            <a:pPr algn="ctr"/>
            <a:endParaRPr lang="ca-ES" sz="4400" b="0" strike="noStrike" spc="-1">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ca-ES" sz="3200" b="0" strike="noStrike" spc="-1">
              <a:latin typeface="Arial"/>
            </a:endParaRPr>
          </a:p>
        </p:txBody>
      </p:sp>
      <p:sp>
        <p:nvSpPr>
          <p:cNvPr id="2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ca-ES" sz="3200" b="0" strike="noStrike" spc="-1">
              <a:latin typeface="Arial"/>
            </a:endParaRPr>
          </a:p>
        </p:txBody>
      </p:sp>
      <p:sp>
        <p:nvSpPr>
          <p:cNvPr id="2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ca-E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73240"/>
            <a:ext cx="8228880" cy="1145160"/>
          </a:xfrm>
          <a:prstGeom prst="rect">
            <a:avLst/>
          </a:prstGeom>
        </p:spPr>
        <p:txBody>
          <a:bodyPr lIns="0" tIns="0" rIns="0" bIns="0" anchor="ctr">
            <a:spAutoFit/>
          </a:bodyPr>
          <a:lstStyle/>
          <a:p>
            <a:r>
              <a:rPr lang="ca-ES" sz="1800" b="0" strike="noStrike" spc="-1">
                <a:latin typeface="Arial"/>
              </a:rPr>
              <a:t>Feu clic per editar el format del text del títol</a:t>
            </a:r>
          </a:p>
        </p:txBody>
      </p:sp>
      <p:sp>
        <p:nvSpPr>
          <p:cNvPr id="3"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a-ES" sz="3200" b="0" strike="noStrike" spc="-1">
                <a:latin typeface="Arial"/>
              </a:rPr>
              <a:t>Feu clic per editar el format del text de l'esquema</a:t>
            </a:r>
          </a:p>
          <a:p>
            <a:pPr marL="864000" lvl="1" indent="-324000">
              <a:spcBef>
                <a:spcPts val="1134"/>
              </a:spcBef>
              <a:buClr>
                <a:srgbClr val="000000"/>
              </a:buClr>
              <a:buSzPct val="75000"/>
              <a:buFont typeface="Symbol" charset="2"/>
              <a:buChar char=""/>
            </a:pPr>
            <a:r>
              <a:rPr lang="ca-ES" sz="2800" b="0" strike="noStrike" spc="-1">
                <a:latin typeface="Arial"/>
              </a:rPr>
              <a:t>Segon nivell d'esquema</a:t>
            </a:r>
          </a:p>
          <a:p>
            <a:pPr marL="1296000" lvl="2" indent="-288000">
              <a:spcBef>
                <a:spcPts val="850"/>
              </a:spcBef>
              <a:buClr>
                <a:srgbClr val="000000"/>
              </a:buClr>
              <a:buSzPct val="45000"/>
              <a:buFont typeface="Wingdings" charset="2"/>
              <a:buChar char=""/>
            </a:pPr>
            <a:r>
              <a:rPr lang="ca-ES" sz="2400" b="0" strike="noStrike" spc="-1">
                <a:latin typeface="Arial"/>
              </a:rPr>
              <a:t>Tercer nivell d'esquema</a:t>
            </a:r>
          </a:p>
          <a:p>
            <a:pPr marL="1728000" lvl="3" indent="-216000">
              <a:spcBef>
                <a:spcPts val="567"/>
              </a:spcBef>
              <a:buClr>
                <a:srgbClr val="000000"/>
              </a:buClr>
              <a:buSzPct val="75000"/>
              <a:buFont typeface="Symbol" charset="2"/>
              <a:buChar char=""/>
            </a:pPr>
            <a:r>
              <a:rPr lang="ca-ES" sz="2000" b="0" strike="noStrike" spc="-1">
                <a:latin typeface="Arial"/>
              </a:rPr>
              <a:t>Quart nivell d'esquema</a:t>
            </a:r>
          </a:p>
          <a:p>
            <a:pPr marL="2160000" lvl="4" indent="-216000">
              <a:spcBef>
                <a:spcPts val="283"/>
              </a:spcBef>
              <a:buClr>
                <a:srgbClr val="000000"/>
              </a:buClr>
              <a:buSzPct val="45000"/>
              <a:buFont typeface="Wingdings" charset="2"/>
              <a:buChar char=""/>
            </a:pPr>
            <a:r>
              <a:rPr lang="ca-ES" sz="2000" b="0" strike="noStrike" spc="-1">
                <a:latin typeface="Arial"/>
              </a:rPr>
              <a:t>Cinquè nivell d'esquema</a:t>
            </a:r>
          </a:p>
          <a:p>
            <a:pPr marL="2592000" lvl="5" indent="-216000">
              <a:spcBef>
                <a:spcPts val="283"/>
              </a:spcBef>
              <a:buClr>
                <a:srgbClr val="000000"/>
              </a:buClr>
              <a:buSzPct val="45000"/>
              <a:buFont typeface="Wingdings" charset="2"/>
              <a:buChar char=""/>
            </a:pPr>
            <a:r>
              <a:rPr lang="ca-ES" sz="2000" b="0" strike="noStrike" spc="-1">
                <a:latin typeface="Arial"/>
              </a:rPr>
              <a:t>Sisè nivell d'esquema</a:t>
            </a:r>
          </a:p>
          <a:p>
            <a:pPr marL="3024000" lvl="6" indent="-216000">
              <a:spcBef>
                <a:spcPts val="283"/>
              </a:spcBef>
              <a:buClr>
                <a:srgbClr val="000000"/>
              </a:buClr>
              <a:buSzPct val="45000"/>
              <a:buFont typeface="Wingdings" charset="2"/>
              <a:buChar char=""/>
            </a:pPr>
            <a:r>
              <a:rPr lang="ca-ES" sz="2000" b="0" strike="noStrike" spc="-1">
                <a:latin typeface="Arial"/>
              </a:rPr>
              <a:t>Setè nivell d'esquema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73600"/>
            <a:ext cx="8229240" cy="1144800"/>
          </a:xfrm>
          <a:prstGeom prst="rect">
            <a:avLst/>
          </a:prstGeom>
        </p:spPr>
        <p:txBody>
          <a:bodyPr lIns="0" tIns="0" rIns="0" bIns="0" anchor="ctr">
            <a:noAutofit/>
          </a:bodyPr>
          <a:lstStyle/>
          <a:p>
            <a:pPr algn="ctr"/>
            <a:r>
              <a:rPr lang="ca-ES" sz="4400" b="0" strike="noStrike" spc="-1">
                <a:latin typeface="Arial"/>
              </a:rPr>
              <a:t>Feu clic per editar el format del text del títol</a:t>
            </a:r>
          </a:p>
        </p:txBody>
      </p:sp>
      <p:sp>
        <p:nvSpPr>
          <p:cNvPr id="39"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a-ES" sz="3200" b="0" strike="noStrike" spc="-1">
                <a:latin typeface="Arial"/>
              </a:rPr>
              <a:t>Feu clic per editar el format del text de l'esquema</a:t>
            </a:r>
          </a:p>
          <a:p>
            <a:pPr marL="864000" lvl="1" indent="-324000">
              <a:spcBef>
                <a:spcPts val="1134"/>
              </a:spcBef>
              <a:buClr>
                <a:srgbClr val="000000"/>
              </a:buClr>
              <a:buSzPct val="75000"/>
              <a:buFont typeface="Symbol" charset="2"/>
              <a:buChar char=""/>
            </a:pPr>
            <a:r>
              <a:rPr lang="ca-ES" sz="2800" b="0" strike="noStrike" spc="-1">
                <a:latin typeface="Arial"/>
              </a:rPr>
              <a:t>Segon nivell d'esquema</a:t>
            </a:r>
          </a:p>
          <a:p>
            <a:pPr marL="1296000" lvl="2" indent="-288000">
              <a:spcBef>
                <a:spcPts val="850"/>
              </a:spcBef>
              <a:buClr>
                <a:srgbClr val="000000"/>
              </a:buClr>
              <a:buSzPct val="45000"/>
              <a:buFont typeface="Wingdings" charset="2"/>
              <a:buChar char=""/>
            </a:pPr>
            <a:r>
              <a:rPr lang="ca-ES" sz="2400" b="0" strike="noStrike" spc="-1">
                <a:latin typeface="Arial"/>
              </a:rPr>
              <a:t>Tercer nivell d'esquema</a:t>
            </a:r>
          </a:p>
          <a:p>
            <a:pPr marL="1728000" lvl="3" indent="-216000">
              <a:spcBef>
                <a:spcPts val="567"/>
              </a:spcBef>
              <a:buClr>
                <a:srgbClr val="000000"/>
              </a:buClr>
              <a:buSzPct val="75000"/>
              <a:buFont typeface="Symbol" charset="2"/>
              <a:buChar char=""/>
            </a:pPr>
            <a:r>
              <a:rPr lang="ca-ES" sz="2000" b="0" strike="noStrike" spc="-1">
                <a:latin typeface="Arial"/>
              </a:rPr>
              <a:t>Quart nivell d'esquema</a:t>
            </a:r>
          </a:p>
          <a:p>
            <a:pPr marL="2160000" lvl="4" indent="-216000">
              <a:spcBef>
                <a:spcPts val="283"/>
              </a:spcBef>
              <a:buClr>
                <a:srgbClr val="000000"/>
              </a:buClr>
              <a:buSzPct val="45000"/>
              <a:buFont typeface="Wingdings" charset="2"/>
              <a:buChar char=""/>
            </a:pPr>
            <a:r>
              <a:rPr lang="ca-ES" sz="2000" b="0" strike="noStrike" spc="-1">
                <a:latin typeface="Arial"/>
              </a:rPr>
              <a:t>Cinquè nivell d'esquema</a:t>
            </a:r>
          </a:p>
          <a:p>
            <a:pPr marL="2592000" lvl="5" indent="-216000">
              <a:spcBef>
                <a:spcPts val="283"/>
              </a:spcBef>
              <a:buClr>
                <a:srgbClr val="000000"/>
              </a:buClr>
              <a:buSzPct val="45000"/>
              <a:buFont typeface="Wingdings" charset="2"/>
              <a:buChar char=""/>
            </a:pPr>
            <a:r>
              <a:rPr lang="ca-ES" sz="2000" b="0" strike="noStrike" spc="-1">
                <a:latin typeface="Arial"/>
              </a:rPr>
              <a:t>Sisè nivell d'esquema</a:t>
            </a:r>
          </a:p>
          <a:p>
            <a:pPr marL="3024000" lvl="6" indent="-216000">
              <a:spcBef>
                <a:spcPts val="283"/>
              </a:spcBef>
              <a:buClr>
                <a:srgbClr val="000000"/>
              </a:buClr>
              <a:buSzPct val="45000"/>
              <a:buFont typeface="Wingdings" charset="2"/>
              <a:buChar char=""/>
            </a:pPr>
            <a:r>
              <a:rPr lang="ca-ES" sz="2000" b="0" strike="noStrike" spc="-1">
                <a:latin typeface="Arial"/>
              </a:rPr>
              <a:t>Setè nivell d'esquema</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29.png"/></Relationships>
</file>

<file path=ppt/slides/_rels/slide2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31.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slides/_rels/slide32.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13.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Picture 2"/>
          <p:cNvPicPr/>
          <p:nvPr/>
        </p:nvPicPr>
        <p:blipFill>
          <a:blip r:embed="rId3"/>
          <a:stretch/>
        </p:blipFill>
        <p:spPr>
          <a:xfrm>
            <a:off x="360" y="0"/>
            <a:ext cx="9143280" cy="6857280"/>
          </a:xfrm>
          <a:prstGeom prst="rect">
            <a:avLst/>
          </a:prstGeom>
          <a:ln>
            <a:noFill/>
          </a:ln>
        </p:spPr>
      </p:pic>
      <p:sp>
        <p:nvSpPr>
          <p:cNvPr id="83" name="CustomShape 1"/>
          <p:cNvSpPr/>
          <p:nvPr/>
        </p:nvSpPr>
        <p:spPr>
          <a:xfrm>
            <a:off x="685800" y="1122480"/>
            <a:ext cx="77716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lnSpcReduction="10000"/>
          </a:bodyPr>
          <a:lstStyle/>
          <a:p>
            <a:pPr algn="ctr">
              <a:lnSpc>
                <a:spcPct val="90000"/>
              </a:lnSpc>
            </a:pPr>
            <a:r>
              <a:rPr lang="ca-ES" sz="6000" b="0" strike="noStrike" spc="-1">
                <a:solidFill>
                  <a:srgbClr val="000000"/>
                </a:solidFill>
                <a:latin typeface="Bariol Regular"/>
              </a:rPr>
              <a:t>Informe sobre el mercat de treball a les Illes Balears</a:t>
            </a:r>
            <a:endParaRPr lang="ca-ES" sz="6000" b="0" strike="noStrike" spc="-1">
              <a:latin typeface="Arial"/>
            </a:endParaRPr>
          </a:p>
        </p:txBody>
      </p:sp>
      <p:sp>
        <p:nvSpPr>
          <p:cNvPr id="84" name="CustomShape 2"/>
          <p:cNvSpPr/>
          <p:nvPr/>
        </p:nvSpPr>
        <p:spPr>
          <a:xfrm>
            <a:off x="1143000" y="3602160"/>
            <a:ext cx="6857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pPr>
            <a:r>
              <a:rPr lang="ca-ES" sz="2400" b="1" strike="noStrike" spc="-1">
                <a:solidFill>
                  <a:srgbClr val="FFFFFF"/>
                </a:solidFill>
                <a:latin typeface="Bariol Regular"/>
              </a:rPr>
              <a:t>Any 2021</a:t>
            </a:r>
            <a:endParaRPr lang="ca-ES" sz="2400" b="0" strike="noStrike" spc="-1">
              <a:latin typeface="Arial"/>
            </a:endParaRPr>
          </a:p>
          <a:p>
            <a:pPr algn="ctr">
              <a:lnSpc>
                <a:spcPct val="90000"/>
              </a:lnSpc>
              <a:spcBef>
                <a:spcPts val="1001"/>
              </a:spcBef>
            </a:pPr>
            <a:endParaRPr lang="ca-ES" sz="2400" b="0" strike="noStrike" spc="-1">
              <a:latin typeface="Arial"/>
            </a:endParaRPr>
          </a:p>
          <a:p>
            <a:pPr algn="ctr">
              <a:lnSpc>
                <a:spcPct val="90000"/>
              </a:lnSpc>
              <a:spcBef>
                <a:spcPts val="1001"/>
              </a:spcBef>
            </a:pPr>
            <a:r>
              <a:rPr lang="ca-ES" sz="2400" b="1" strike="noStrike" spc="-1">
                <a:solidFill>
                  <a:srgbClr val="FFFFFF"/>
                </a:solidFill>
                <a:latin typeface="Bariol Regular"/>
              </a:rPr>
              <a:t>Observatori del Treball de les Illes Balears</a:t>
            </a:r>
            <a:endParaRPr lang="ca-ES" sz="2400" b="0" strike="noStrike" spc="-1">
              <a:latin typeface="Arial"/>
            </a:endParaRPr>
          </a:p>
        </p:txBody>
      </p:sp>
      <p:pic>
        <p:nvPicPr>
          <p:cNvPr id="85" name="Imagen 7"/>
          <p:cNvPicPr/>
          <p:nvPr/>
        </p:nvPicPr>
        <p:blipFill>
          <a:blip r:embed="rId4"/>
          <a:stretch/>
        </p:blipFill>
        <p:spPr>
          <a:xfrm>
            <a:off x="4127400" y="5354640"/>
            <a:ext cx="888120" cy="4057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Picture 2"/>
          <p:cNvPicPr/>
          <p:nvPr/>
        </p:nvPicPr>
        <p:blipFill>
          <a:blip r:embed="rId2"/>
          <a:stretch/>
        </p:blipFill>
        <p:spPr>
          <a:xfrm>
            <a:off x="0" y="6840"/>
            <a:ext cx="9143280" cy="6857280"/>
          </a:xfrm>
          <a:prstGeom prst="rect">
            <a:avLst/>
          </a:prstGeom>
          <a:ln>
            <a:noFill/>
          </a:ln>
        </p:spPr>
      </p:pic>
      <p:sp>
        <p:nvSpPr>
          <p:cNvPr id="129" name="CustomShape 1"/>
          <p:cNvSpPr/>
          <p:nvPr/>
        </p:nvSpPr>
        <p:spPr>
          <a:xfrm>
            <a:off x="1088640" y="10551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Evolució de l’estructura demogràfica</a:t>
            </a:r>
            <a:endParaRPr lang="ca-ES" sz="2000" b="0" strike="noStrike" spc="-1" dirty="0">
              <a:latin typeface="Arial"/>
            </a:endParaRPr>
          </a:p>
        </p:txBody>
      </p:sp>
      <p:sp>
        <p:nvSpPr>
          <p:cNvPr id="130" name="CustomShape 2"/>
          <p:cNvSpPr/>
          <p:nvPr/>
        </p:nvSpPr>
        <p:spPr>
          <a:xfrm>
            <a:off x="658800" y="2955960"/>
            <a:ext cx="78037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Creixement percentual interanual de la població de les Illes Balears i d’Espanya (2012–2021)</a:t>
            </a:r>
            <a:endParaRPr lang="ca-ES" sz="1500" b="0" strike="noStrike" spc="-1" dirty="0">
              <a:latin typeface="Arial"/>
            </a:endParaRPr>
          </a:p>
        </p:txBody>
      </p:sp>
      <p:sp>
        <p:nvSpPr>
          <p:cNvPr id="131" name="CustomShape 3"/>
          <p:cNvSpPr/>
          <p:nvPr/>
        </p:nvSpPr>
        <p:spPr>
          <a:xfrm>
            <a:off x="1088640" y="1391040"/>
            <a:ext cx="736344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Times New Roman"/>
              </a:rPr>
              <a:t>D’acord amb les dades del padró municipal a 1 de gener de 2021, la població de les Illes Balears és de 1.173.008 persones, i es manté pràcticament amb les mateixes xifres que l’any anterior (+0,1 %). El col·lectiu d’estrangers a les Illes Balears assoleix el 18,8 % de la població el 2021. Eivissa és l’illa que experimenta el major increment de població resident (+0,7 %).</a:t>
            </a:r>
            <a:endParaRPr lang="ca-ES" sz="1600" b="0" strike="noStrike" spc="-1" dirty="0">
              <a:latin typeface="Arial"/>
            </a:endParaRPr>
          </a:p>
        </p:txBody>
      </p:sp>
      <p:sp>
        <p:nvSpPr>
          <p:cNvPr id="132"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Padró Municipal (INE)</a:t>
            </a:r>
            <a:endParaRPr lang="ca-ES" sz="1100" b="0" strike="noStrike" spc="-1">
              <a:latin typeface="Arial"/>
            </a:endParaRPr>
          </a:p>
        </p:txBody>
      </p:sp>
      <p:sp>
        <p:nvSpPr>
          <p:cNvPr id="133" name="CustomShape 5"/>
          <p:cNvSpPr/>
          <p:nvPr/>
        </p:nvSpPr>
        <p:spPr>
          <a:xfrm>
            <a:off x="1088640" y="74268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Part II. El mercat de treball a les Illes Balears</a:t>
            </a:r>
            <a:endParaRPr lang="ca-ES" sz="2000" b="0" strike="noStrike" spc="-1" dirty="0">
              <a:latin typeface="Arial"/>
            </a:endParaRPr>
          </a:p>
        </p:txBody>
      </p:sp>
      <p:pic>
        <p:nvPicPr>
          <p:cNvPr id="134" name="Imagen 1"/>
          <p:cNvPicPr/>
          <p:nvPr/>
        </p:nvPicPr>
        <p:blipFill>
          <a:blip r:embed="rId3"/>
          <a:stretch/>
        </p:blipFill>
        <p:spPr>
          <a:xfrm>
            <a:off x="1493280" y="3328920"/>
            <a:ext cx="6156720" cy="2901240"/>
          </a:xfrm>
          <a:prstGeom prst="rect">
            <a:avLst/>
          </a:prstGeom>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5" name="Picture 2"/>
          <p:cNvPicPr/>
          <p:nvPr/>
        </p:nvPicPr>
        <p:blipFill>
          <a:blip r:embed="rId2"/>
          <a:stretch/>
        </p:blipFill>
        <p:spPr>
          <a:xfrm>
            <a:off x="0" y="-13320"/>
            <a:ext cx="9143280" cy="6857280"/>
          </a:xfrm>
          <a:prstGeom prst="rect">
            <a:avLst/>
          </a:prstGeom>
          <a:ln>
            <a:noFill/>
          </a:ln>
        </p:spPr>
      </p:pic>
      <p:sp>
        <p:nvSpPr>
          <p:cNvPr id="136" name="CustomShape 1"/>
          <p:cNvSpPr/>
          <p:nvPr/>
        </p:nvSpPr>
        <p:spPr>
          <a:xfrm>
            <a:off x="969480" y="8809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La població activa</a:t>
            </a:r>
            <a:endParaRPr lang="ca-ES" sz="2000" b="0" strike="noStrike" spc="-1">
              <a:latin typeface="Arial"/>
            </a:endParaRPr>
          </a:p>
        </p:txBody>
      </p:sp>
      <p:sp>
        <p:nvSpPr>
          <p:cNvPr id="137" name="CustomShape 2"/>
          <p:cNvSpPr/>
          <p:nvPr/>
        </p:nvSpPr>
        <p:spPr>
          <a:xfrm>
            <a:off x="814320" y="2905560"/>
            <a:ext cx="75142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 Evolució de la població activa a les Illes Balears (2011–2021)</a:t>
            </a:r>
            <a:endParaRPr lang="ca-ES" sz="1500" b="0" strike="noStrike" spc="-1">
              <a:latin typeface="Arial"/>
            </a:endParaRPr>
          </a:p>
        </p:txBody>
      </p:sp>
      <p:sp>
        <p:nvSpPr>
          <p:cNvPr id="138" name="CustomShape 3"/>
          <p:cNvSpPr/>
          <p:nvPr/>
        </p:nvSpPr>
        <p:spPr>
          <a:xfrm>
            <a:off x="969480" y="1401480"/>
            <a:ext cx="718308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Times New Roman"/>
              </a:rPr>
              <a:t>La població activa de les Balears experimenta el 2021 un increment en termes interanuals (3,0 %) i recupera, i fins i tot supera, el nivell del 2019. Al mateix temps, cau la població inactiva (-3,8 %), empesa per la gradual recuperació de l’activitat econòmica. El 40 % de la població inactiva són persones jubilades, el 24,7 % es dediquen a les tasques de la llar, i el 20,1 % són estudiants.</a:t>
            </a:r>
            <a:endParaRPr lang="ca-ES" sz="1600" b="0" strike="noStrike" spc="-1" dirty="0">
              <a:latin typeface="Arial"/>
            </a:endParaRPr>
          </a:p>
        </p:txBody>
      </p:sp>
      <p:sp>
        <p:nvSpPr>
          <p:cNvPr id="139"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DIRCE (INE)</a:t>
            </a:r>
            <a:endParaRPr lang="ca-ES" sz="1100" b="0" strike="noStrike" spc="-1">
              <a:latin typeface="Arial"/>
            </a:endParaRPr>
          </a:p>
        </p:txBody>
      </p:sp>
      <p:pic>
        <p:nvPicPr>
          <p:cNvPr id="140" name="Imagen 2"/>
          <p:cNvPicPr/>
          <p:nvPr/>
        </p:nvPicPr>
        <p:blipFill>
          <a:blip r:embed="rId3"/>
          <a:stretch/>
        </p:blipFill>
        <p:spPr>
          <a:xfrm>
            <a:off x="1599840" y="3349440"/>
            <a:ext cx="5943240" cy="2797560"/>
          </a:xfrm>
          <a:prstGeom prst="rect">
            <a:avLst/>
          </a:prstGeom>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Picture 2"/>
          <p:cNvPicPr/>
          <p:nvPr/>
        </p:nvPicPr>
        <p:blipFill>
          <a:blip r:embed="rId2"/>
          <a:stretch/>
        </p:blipFill>
        <p:spPr>
          <a:xfrm>
            <a:off x="0" y="-13320"/>
            <a:ext cx="9143280" cy="6857280"/>
          </a:xfrm>
          <a:prstGeom prst="rect">
            <a:avLst/>
          </a:prstGeom>
          <a:ln>
            <a:noFill/>
          </a:ln>
        </p:spPr>
      </p:pic>
      <p:sp>
        <p:nvSpPr>
          <p:cNvPr id="142" name="CustomShape 1"/>
          <p:cNvSpPr/>
          <p:nvPr/>
        </p:nvSpPr>
        <p:spPr>
          <a:xfrm>
            <a:off x="1088640" y="8550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activa. Nivell d’estudis</a:t>
            </a:r>
            <a:endParaRPr lang="ca-ES" sz="2000" b="0" strike="noStrike" spc="-1" dirty="0">
              <a:latin typeface="Arial"/>
            </a:endParaRPr>
          </a:p>
        </p:txBody>
      </p:sp>
      <p:sp>
        <p:nvSpPr>
          <p:cNvPr id="143" name="CustomShape 2"/>
          <p:cNvSpPr/>
          <p:nvPr/>
        </p:nvSpPr>
        <p:spPr>
          <a:xfrm>
            <a:off x="852120" y="1401480"/>
            <a:ext cx="494964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Distribució percentual de la població activa per nivell d’estudis i comunitat autònoma (2021)</a:t>
            </a:r>
            <a:endParaRPr lang="ca-ES" sz="1500" b="0" strike="noStrike" spc="-1" dirty="0">
              <a:latin typeface="Arial"/>
            </a:endParaRPr>
          </a:p>
        </p:txBody>
      </p:sp>
      <p:sp>
        <p:nvSpPr>
          <p:cNvPr id="144" name="CustomShape 3"/>
          <p:cNvSpPr/>
          <p:nvPr/>
        </p:nvSpPr>
        <p:spPr>
          <a:xfrm>
            <a:off x="5802480" y="1344240"/>
            <a:ext cx="2488680" cy="476908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Calibri"/>
              </a:rPr>
              <a:t>La major part dels actius de les Illes Balears compten amb una qualificació educativa mitjana o baixa i, a més, ho fan en major proporció que en el conjunt nacional. El 2021, el 38,1 % dels actius ha finalitzat l’educació superior, resultat que situa les Balears com la cinquena comunitat autònoma amb el pes més baix. Tanmateix, el nombre d’actius amb educació superior mostra una tendència creixent a les Illes Balears i ha passat del 26,3% en el 2016 al 38,1% en el 2021.</a:t>
            </a:r>
            <a:endParaRPr lang="ca-ES" sz="1600" b="0" strike="noStrike" spc="-1" dirty="0">
              <a:latin typeface="Arial"/>
            </a:endParaRPr>
          </a:p>
        </p:txBody>
      </p:sp>
      <p:sp>
        <p:nvSpPr>
          <p:cNvPr id="145"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 (INE)</a:t>
            </a:r>
            <a:endParaRPr lang="ca-ES" sz="1100" b="0" strike="noStrike" spc="-1">
              <a:latin typeface="Arial"/>
            </a:endParaRPr>
          </a:p>
        </p:txBody>
      </p:sp>
      <p:pic>
        <p:nvPicPr>
          <p:cNvPr id="146" name="Imagen 1"/>
          <p:cNvPicPr/>
          <p:nvPr/>
        </p:nvPicPr>
        <p:blipFill>
          <a:blip r:embed="rId3"/>
          <a:stretch/>
        </p:blipFill>
        <p:spPr>
          <a:xfrm>
            <a:off x="1088640" y="1955520"/>
            <a:ext cx="4278960" cy="3840120"/>
          </a:xfrm>
          <a:prstGeom prst="rect">
            <a:avLst/>
          </a:prstGeom>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 name="Picture 2"/>
          <p:cNvPicPr/>
          <p:nvPr/>
        </p:nvPicPr>
        <p:blipFill>
          <a:blip r:embed="rId2"/>
          <a:stretch/>
        </p:blipFill>
        <p:spPr>
          <a:xfrm>
            <a:off x="0" y="-13320"/>
            <a:ext cx="9143280" cy="6857280"/>
          </a:xfrm>
          <a:prstGeom prst="rect">
            <a:avLst/>
          </a:prstGeom>
          <a:ln>
            <a:noFill/>
          </a:ln>
        </p:spPr>
      </p:pic>
      <p:sp>
        <p:nvSpPr>
          <p:cNvPr id="148" name="CustomShape 1"/>
          <p:cNvSpPr/>
          <p:nvPr/>
        </p:nvSpPr>
        <p:spPr>
          <a:xfrm>
            <a:off x="1088640" y="729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activa. Indicadors educatius</a:t>
            </a:r>
            <a:endParaRPr lang="ca-ES" sz="2000" b="0" strike="noStrike" spc="-1" dirty="0">
              <a:latin typeface="Arial"/>
            </a:endParaRPr>
          </a:p>
        </p:txBody>
      </p:sp>
      <p:sp>
        <p:nvSpPr>
          <p:cNvPr id="149" name="CustomShape 2"/>
          <p:cNvSpPr/>
          <p:nvPr/>
        </p:nvSpPr>
        <p:spPr>
          <a:xfrm>
            <a:off x="648720" y="2799360"/>
            <a:ext cx="78037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Evolució de la taxa d'abandonament escolar prematur. Objectiu Estratègia Europa 2020, Espanya i Illes Balears (2010-2021)</a:t>
            </a:r>
            <a:endParaRPr lang="ca-ES" sz="1500" b="0" strike="noStrike" spc="-1" dirty="0">
              <a:latin typeface="Arial"/>
            </a:endParaRPr>
          </a:p>
        </p:txBody>
      </p:sp>
      <p:sp>
        <p:nvSpPr>
          <p:cNvPr id="150" name="CustomShape 3"/>
          <p:cNvSpPr/>
          <p:nvPr/>
        </p:nvSpPr>
        <p:spPr>
          <a:xfrm>
            <a:off x="1088640" y="1191240"/>
            <a:ext cx="736344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Times New Roman"/>
              </a:rPr>
              <a:t>L’evolució de l’abandonament escolar prematur* mostra una clara tendència a la baixa, tant a les Illes Balears, com en el conjunt d’Espanya. Les Balears deixen de liderar el rànquing d’aquest indicador per comunitats autònomes i passen en el quart lloc en el 2021. Es donen diferències per sexe, i la taxa dels homes (18,6 %) és significativament superior a la de les dones (11,9 %). </a:t>
            </a:r>
            <a:endParaRPr lang="ca-ES" sz="1600" b="0" strike="noStrike" spc="-1" dirty="0">
              <a:latin typeface="Arial"/>
            </a:endParaRPr>
          </a:p>
        </p:txBody>
      </p:sp>
      <p:sp>
        <p:nvSpPr>
          <p:cNvPr id="151" name="CustomShape 4"/>
          <p:cNvSpPr/>
          <p:nvPr/>
        </p:nvSpPr>
        <p:spPr>
          <a:xfrm>
            <a:off x="1182240" y="6267600"/>
            <a:ext cx="7269840" cy="592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dirty="0">
                <a:solidFill>
                  <a:srgbClr val="000000"/>
                </a:solidFill>
                <a:latin typeface="Bariol Regular"/>
                <a:ea typeface="DejaVu Sans"/>
              </a:rPr>
              <a:t>Font: OTIB a partir de les dades del Ministeri d’Educació i Formació Professional</a:t>
            </a:r>
            <a:endParaRPr lang="ca-ES" sz="1100" b="0" strike="noStrike" spc="-1" dirty="0">
              <a:latin typeface="Arial"/>
            </a:endParaRPr>
          </a:p>
          <a:p>
            <a:pPr algn="ctr">
              <a:lnSpc>
                <a:spcPct val="100000"/>
              </a:lnSpc>
            </a:pPr>
            <a:r>
              <a:rPr lang="ca-ES" sz="1100" b="0" strike="noStrike" spc="-1" dirty="0">
                <a:solidFill>
                  <a:srgbClr val="000000"/>
                </a:solidFill>
                <a:latin typeface="Bariol Regular"/>
                <a:ea typeface="DejaVu Sans"/>
              </a:rPr>
              <a:t>Taxa abandonament escolar prematur: població de 18 a 24 anys que no ha completat el grau d’educació secundària de segona etapa i no segueix cap tipus d’educació o formació.</a:t>
            </a:r>
            <a:endParaRPr lang="ca-ES" sz="1100" b="0" strike="noStrike" spc="-1" dirty="0">
              <a:latin typeface="Arial"/>
            </a:endParaRPr>
          </a:p>
        </p:txBody>
      </p:sp>
      <p:pic>
        <p:nvPicPr>
          <p:cNvPr id="152" name="Imagen 1"/>
          <p:cNvPicPr/>
          <p:nvPr/>
        </p:nvPicPr>
        <p:blipFill>
          <a:blip r:embed="rId3"/>
          <a:stretch/>
        </p:blipFill>
        <p:spPr>
          <a:xfrm>
            <a:off x="1182240" y="3190680"/>
            <a:ext cx="7174800" cy="2974320"/>
          </a:xfrm>
          <a:prstGeom prst="rect">
            <a:avLst/>
          </a:prstGeom>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Picture 2"/>
          <p:cNvPicPr/>
          <p:nvPr/>
        </p:nvPicPr>
        <p:blipFill>
          <a:blip r:embed="rId2"/>
          <a:stretch/>
        </p:blipFill>
        <p:spPr>
          <a:xfrm>
            <a:off x="0" y="-13320"/>
            <a:ext cx="9143280" cy="6857280"/>
          </a:xfrm>
          <a:prstGeom prst="rect">
            <a:avLst/>
          </a:prstGeom>
          <a:ln>
            <a:noFill/>
          </a:ln>
        </p:spPr>
      </p:pic>
      <p:sp>
        <p:nvSpPr>
          <p:cNvPr id="154" name="CustomShape 1"/>
          <p:cNvSpPr/>
          <p:nvPr/>
        </p:nvSpPr>
        <p:spPr>
          <a:xfrm>
            <a:off x="1088640" y="729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La població activa. Taxa d’activitat</a:t>
            </a:r>
            <a:endParaRPr lang="ca-ES" sz="2000" b="0" strike="noStrike" spc="-1">
              <a:latin typeface="Arial"/>
            </a:endParaRPr>
          </a:p>
        </p:txBody>
      </p:sp>
      <p:sp>
        <p:nvSpPr>
          <p:cNvPr id="155" name="CustomShape 2"/>
          <p:cNvSpPr/>
          <p:nvPr/>
        </p:nvSpPr>
        <p:spPr>
          <a:xfrm>
            <a:off x="648720" y="1191240"/>
            <a:ext cx="4859640" cy="576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600" b="1" strike="noStrike" spc="-1" dirty="0">
                <a:solidFill>
                  <a:srgbClr val="CC003D"/>
                </a:solidFill>
                <a:latin typeface="Bariol Regular"/>
                <a:ea typeface="DejaVu Sans"/>
              </a:rPr>
              <a:t>Rànquing de la taxa d’activitat 16-64 anys per sexe i comunitat autònoma. Mitjana 2021</a:t>
            </a:r>
            <a:endParaRPr lang="ca-ES" sz="1600" b="0" strike="noStrike" spc="-1" dirty="0">
              <a:latin typeface="Arial"/>
            </a:endParaRPr>
          </a:p>
        </p:txBody>
      </p:sp>
      <p:sp>
        <p:nvSpPr>
          <p:cNvPr id="156" name="CustomShape 3"/>
          <p:cNvSpPr/>
          <p:nvPr/>
        </p:nvSpPr>
        <p:spPr>
          <a:xfrm>
            <a:off x="5551560" y="1460160"/>
            <a:ext cx="2900520" cy="4276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La taxa d’activitat, definida com el pes de la població que treballa o en disposició de fer-ho sobre el total de població de 16 i més anys, es va situar 63,2  % en el 2021 a les Illes Balears. </a:t>
            </a:r>
            <a:r>
              <a:rPr lang="ca-ES" sz="1600" spc="-1" dirty="0">
                <a:solidFill>
                  <a:srgbClr val="000000"/>
                </a:solidFill>
                <a:latin typeface="Bariol Regular"/>
                <a:ea typeface="DejaVu Sans"/>
              </a:rPr>
              <a:t>Se</a:t>
            </a:r>
            <a:r>
              <a:rPr lang="ca-ES" sz="1600" b="0" strike="noStrike" spc="-1" dirty="0">
                <a:solidFill>
                  <a:srgbClr val="000000"/>
                </a:solidFill>
                <a:latin typeface="Bariol Regular"/>
                <a:ea typeface="DejaVu Sans"/>
              </a:rPr>
              <a:t> supera amb escreix la mitjana nacional (58,5 %). Les Balears són la segona comunitat autònoma amb la taxa més alta, per darrere de Madrid (63,4  %). La taxa d’activitat femenina se situa en el 59,1 % i mostra un valor 8,4 punts percentuals per sota de la masculina (67,4 %), però 5,3 punts per sobre de la mitjana nacional (53,7 %). </a:t>
            </a:r>
            <a:endParaRPr lang="ca-ES" sz="1600" b="0" strike="noStrike" spc="-1" dirty="0">
              <a:latin typeface="Arial"/>
            </a:endParaRPr>
          </a:p>
        </p:txBody>
      </p:sp>
      <p:sp>
        <p:nvSpPr>
          <p:cNvPr id="157"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l’EPA-INE</a:t>
            </a:r>
            <a:endParaRPr lang="ca-ES" sz="1100" b="0" strike="noStrike" spc="-1">
              <a:latin typeface="Arial"/>
            </a:endParaRPr>
          </a:p>
        </p:txBody>
      </p:sp>
      <p:pic>
        <p:nvPicPr>
          <p:cNvPr id="158" name="Imagen 1"/>
          <p:cNvPicPr/>
          <p:nvPr/>
        </p:nvPicPr>
        <p:blipFill>
          <a:blip r:embed="rId3"/>
          <a:stretch/>
        </p:blipFill>
        <p:spPr>
          <a:xfrm>
            <a:off x="648720" y="1562040"/>
            <a:ext cx="5157000" cy="4175280"/>
          </a:xfrm>
          <a:prstGeom prst="rect">
            <a:avLst/>
          </a:prstGeom>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9" name="Picture 2"/>
          <p:cNvPicPr/>
          <p:nvPr/>
        </p:nvPicPr>
        <p:blipFill>
          <a:blip r:embed="rId2"/>
          <a:stretch/>
        </p:blipFill>
        <p:spPr>
          <a:xfrm>
            <a:off x="0" y="6840"/>
            <a:ext cx="9143280" cy="6857280"/>
          </a:xfrm>
          <a:prstGeom prst="rect">
            <a:avLst/>
          </a:prstGeom>
          <a:ln>
            <a:noFill/>
          </a:ln>
        </p:spPr>
      </p:pic>
      <p:sp>
        <p:nvSpPr>
          <p:cNvPr id="160" name="CustomShape 1"/>
          <p:cNvSpPr/>
          <p:nvPr/>
        </p:nvSpPr>
        <p:spPr>
          <a:xfrm>
            <a:off x="1088640" y="10551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a:t>
            </a:r>
            <a:endParaRPr lang="ca-ES" sz="2000" b="0" strike="noStrike" spc="-1" dirty="0">
              <a:latin typeface="Arial"/>
            </a:endParaRPr>
          </a:p>
        </p:txBody>
      </p:sp>
      <p:sp>
        <p:nvSpPr>
          <p:cNvPr id="161" name="CustomShape 2"/>
          <p:cNvSpPr/>
          <p:nvPr/>
        </p:nvSpPr>
        <p:spPr>
          <a:xfrm>
            <a:off x="880560" y="2710800"/>
            <a:ext cx="75715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Taxes de creixement interanual de </a:t>
            </a:r>
            <a:r>
              <a:rPr lang="ca-ES" sz="1500" b="1" strike="noStrike" spc="-1" dirty="0" err="1">
                <a:solidFill>
                  <a:srgbClr val="CC003D"/>
                </a:solidFill>
                <a:latin typeface="Bariol Regular"/>
                <a:ea typeface="DejaVu Sans"/>
              </a:rPr>
              <a:t>l’afiliació</a:t>
            </a:r>
            <a:r>
              <a:rPr lang="ca-ES" sz="1500" b="1" strike="noStrike" spc="-1" dirty="0">
                <a:solidFill>
                  <a:srgbClr val="CC003D"/>
                </a:solidFill>
                <a:latin typeface="Bariol Regular"/>
                <a:ea typeface="DejaVu Sans"/>
              </a:rPr>
              <a:t> a la Seguretat Social i la població ocupada segons l'EPA a les Balears (2011–2021)</a:t>
            </a:r>
            <a:endParaRPr lang="ca-ES" sz="1500" b="0" strike="noStrike" spc="-1" dirty="0">
              <a:latin typeface="Arial"/>
            </a:endParaRPr>
          </a:p>
        </p:txBody>
      </p:sp>
      <p:sp>
        <p:nvSpPr>
          <p:cNvPr id="162" name="CustomShape 3"/>
          <p:cNvSpPr/>
          <p:nvPr/>
        </p:nvSpPr>
        <p:spPr>
          <a:xfrm>
            <a:off x="1088640" y="1440000"/>
            <a:ext cx="7363440" cy="10757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Times New Roman"/>
              </a:rPr>
              <a:t>La població ocupada, segons les dues fonts analitzades, reflecteix la represa de l’activitat, i mostra un augment del nombre de treballadors en termes interanuals. Per una banda, segons l’Enquesta de Població Activa (EPA), l’increment respecte del 2020 és d’un 4,7%. Per l’altra, els registres de la TGSS mostren també un augment interanual (2,4 %). </a:t>
            </a:r>
            <a:endParaRPr lang="ca-ES" sz="1600" b="0" strike="noStrike" spc="-1" dirty="0">
              <a:latin typeface="Arial"/>
            </a:endParaRPr>
          </a:p>
        </p:txBody>
      </p:sp>
      <p:sp>
        <p:nvSpPr>
          <p:cNvPr id="163"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TGSS i EPA (INE)</a:t>
            </a:r>
            <a:endParaRPr lang="ca-ES" sz="1100" b="0" strike="noStrike" spc="-1">
              <a:latin typeface="Arial"/>
            </a:endParaRPr>
          </a:p>
        </p:txBody>
      </p:sp>
      <p:sp>
        <p:nvSpPr>
          <p:cNvPr id="164" name="CustomShape 5"/>
          <p:cNvSpPr/>
          <p:nvPr/>
        </p:nvSpPr>
        <p:spPr>
          <a:xfrm>
            <a:off x="1088640" y="74268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Part II. El mercat de treball a les Illes Balears</a:t>
            </a:r>
            <a:endParaRPr lang="ca-ES" sz="2000" b="0" strike="noStrike" spc="-1" dirty="0">
              <a:latin typeface="Arial"/>
            </a:endParaRPr>
          </a:p>
        </p:txBody>
      </p:sp>
      <p:pic>
        <p:nvPicPr>
          <p:cNvPr id="165" name="Imagen 1"/>
          <p:cNvPicPr/>
          <p:nvPr/>
        </p:nvPicPr>
        <p:blipFill>
          <a:blip r:embed="rId3"/>
          <a:stretch/>
        </p:blipFill>
        <p:spPr>
          <a:xfrm>
            <a:off x="1079280" y="3314880"/>
            <a:ext cx="7174080" cy="2951640"/>
          </a:xfrm>
          <a:prstGeom prst="rect">
            <a:avLst/>
          </a:prstGeom>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Picture 2"/>
          <p:cNvPicPr/>
          <p:nvPr/>
        </p:nvPicPr>
        <p:blipFill>
          <a:blip r:embed="rId2"/>
          <a:stretch/>
        </p:blipFill>
        <p:spPr>
          <a:xfrm>
            <a:off x="0" y="6840"/>
            <a:ext cx="9143280" cy="6857280"/>
          </a:xfrm>
          <a:prstGeom prst="rect">
            <a:avLst/>
          </a:prstGeom>
          <a:ln>
            <a:noFill/>
          </a:ln>
        </p:spPr>
      </p:pic>
      <p:sp>
        <p:nvSpPr>
          <p:cNvPr id="167" name="CustomShape 1"/>
          <p:cNvSpPr/>
          <p:nvPr/>
        </p:nvSpPr>
        <p:spPr>
          <a:xfrm>
            <a:off x="978120" y="7848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Afiliació a la TGSS</a:t>
            </a:r>
            <a:endParaRPr lang="ca-ES" sz="2000" b="0" strike="noStrike" spc="-1" dirty="0">
              <a:latin typeface="Arial"/>
            </a:endParaRPr>
          </a:p>
        </p:txBody>
      </p:sp>
      <p:sp>
        <p:nvSpPr>
          <p:cNvPr id="168" name="CustomShape 2"/>
          <p:cNvSpPr/>
          <p:nvPr/>
        </p:nvSpPr>
        <p:spPr>
          <a:xfrm>
            <a:off x="775080" y="1473120"/>
            <a:ext cx="359316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l’afiliació a la Seguretat Social per illes (2012-2021)</a:t>
            </a:r>
            <a:endParaRPr lang="ca-ES" sz="1500" b="0" strike="noStrike" spc="-1">
              <a:latin typeface="Arial"/>
            </a:endParaRPr>
          </a:p>
        </p:txBody>
      </p:sp>
      <p:sp>
        <p:nvSpPr>
          <p:cNvPr id="169" name="CustomShape 3"/>
          <p:cNvSpPr/>
          <p:nvPr/>
        </p:nvSpPr>
        <p:spPr>
          <a:xfrm>
            <a:off x="4368960" y="1340280"/>
            <a:ext cx="4149720" cy="268133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1001"/>
              </a:spcAft>
            </a:pPr>
            <a:r>
              <a:rPr lang="ca-ES" sz="1600" b="0" strike="noStrike" spc="-1" dirty="0">
                <a:solidFill>
                  <a:srgbClr val="000000"/>
                </a:solidFill>
                <a:latin typeface="Bariol Regular"/>
                <a:ea typeface="Arial"/>
              </a:rPr>
              <a:t>L’any 2021 es tanca amb una mitjana de 473.763 treballadors d’alta a la Seguretat Social a les Illes Balears. Després de la forta caiguda de l’ocupació durant l’any 2020 arran de la pandèmia, es dona un increment de l’ocupació (2,4 %), similar al del conjunt d’Espanya (2,6  %).</a:t>
            </a:r>
            <a:endParaRPr lang="ca-ES" sz="1600" b="0" strike="noStrike" spc="-1" dirty="0">
              <a:latin typeface="Arial"/>
            </a:endParaRPr>
          </a:p>
          <a:p>
            <a:pPr>
              <a:lnSpc>
                <a:spcPct val="100000"/>
              </a:lnSpc>
              <a:spcAft>
                <a:spcPts val="1001"/>
              </a:spcAft>
            </a:pPr>
            <a:r>
              <a:rPr lang="ca-ES" sz="1600" b="0" strike="noStrike" spc="-1" dirty="0">
                <a:solidFill>
                  <a:srgbClr val="000000"/>
                </a:solidFill>
                <a:latin typeface="Bariol Regular"/>
                <a:ea typeface="Arial"/>
              </a:rPr>
              <a:t>Augmenta sobretot </a:t>
            </a:r>
            <a:r>
              <a:rPr lang="ca-ES" sz="1600" b="0" strike="noStrike" spc="-1" dirty="0" err="1">
                <a:solidFill>
                  <a:srgbClr val="000000"/>
                </a:solidFill>
                <a:latin typeface="Bariol Regular"/>
                <a:ea typeface="Arial"/>
              </a:rPr>
              <a:t>l’afiliació</a:t>
            </a:r>
            <a:r>
              <a:rPr lang="ca-ES" sz="1600" b="0" strike="noStrike" spc="-1" dirty="0">
                <a:solidFill>
                  <a:srgbClr val="000000"/>
                </a:solidFill>
                <a:latin typeface="Bariol Regular"/>
                <a:ea typeface="Arial"/>
              </a:rPr>
              <a:t> a les </a:t>
            </a:r>
            <a:r>
              <a:rPr lang="ca-ES" sz="1600" b="0" strike="noStrike" spc="-1" dirty="0" err="1">
                <a:solidFill>
                  <a:srgbClr val="000000"/>
                </a:solidFill>
                <a:latin typeface="Bariol Regular"/>
                <a:ea typeface="Arial"/>
              </a:rPr>
              <a:t>Pitiüses</a:t>
            </a:r>
            <a:r>
              <a:rPr lang="ca-ES" sz="1600" b="0" strike="noStrike" spc="-1" dirty="0">
                <a:solidFill>
                  <a:srgbClr val="000000"/>
                </a:solidFill>
                <a:latin typeface="Bariol Regular"/>
                <a:ea typeface="Arial"/>
              </a:rPr>
              <a:t> (+6,5%) que varen ser les illes on més va caure l’ocupació arran de la pandèmia. Per règims, són els règims especials on creix més </a:t>
            </a:r>
            <a:r>
              <a:rPr lang="ca-ES" sz="1600" b="0" strike="noStrike" spc="-1" dirty="0" err="1">
                <a:solidFill>
                  <a:srgbClr val="000000"/>
                </a:solidFill>
                <a:latin typeface="Bariol Regular"/>
                <a:ea typeface="Arial"/>
              </a:rPr>
              <a:t>l’afiliació</a:t>
            </a:r>
            <a:r>
              <a:rPr lang="ca-ES" sz="1600" b="0" strike="noStrike" spc="-1" dirty="0">
                <a:solidFill>
                  <a:srgbClr val="000000"/>
                </a:solidFill>
                <a:latin typeface="Bariol Regular"/>
                <a:ea typeface="Arial"/>
              </a:rPr>
              <a:t>.  </a:t>
            </a:r>
            <a:endParaRPr lang="ca-ES" sz="1600" b="0" strike="noStrike" spc="-1" dirty="0">
              <a:latin typeface="Arial"/>
            </a:endParaRPr>
          </a:p>
        </p:txBody>
      </p:sp>
      <p:sp>
        <p:nvSpPr>
          <p:cNvPr id="170" name="CustomShape 4"/>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la TGSS</a:t>
            </a:r>
            <a:endParaRPr lang="ca-ES" sz="1100" b="0" strike="noStrike" spc="-1">
              <a:latin typeface="Arial"/>
            </a:endParaRPr>
          </a:p>
        </p:txBody>
      </p:sp>
      <p:sp>
        <p:nvSpPr>
          <p:cNvPr id="171" name="CustomShape 5"/>
          <p:cNvSpPr/>
          <p:nvPr/>
        </p:nvSpPr>
        <p:spPr>
          <a:xfrm>
            <a:off x="978120" y="4137480"/>
            <a:ext cx="554904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a:t>
            </a:r>
            <a:r>
              <a:rPr lang="ca-ES" sz="1500" b="1" strike="noStrike" spc="-1" dirty="0" err="1">
                <a:solidFill>
                  <a:srgbClr val="CC003D"/>
                </a:solidFill>
                <a:latin typeface="Bariol Regular"/>
                <a:ea typeface="DejaVu Sans"/>
              </a:rPr>
              <a:t>l’afiliació</a:t>
            </a:r>
            <a:r>
              <a:rPr lang="ca-ES" sz="1500" b="1" strike="noStrike" spc="-1" dirty="0">
                <a:solidFill>
                  <a:srgbClr val="CC003D"/>
                </a:solidFill>
                <a:latin typeface="Bariol Regular"/>
                <a:ea typeface="DejaVu Sans"/>
              </a:rPr>
              <a:t> a la Seguretat Social per règim (2014-2021)</a:t>
            </a:r>
            <a:endParaRPr lang="ca-ES" sz="1500" b="0" strike="noStrike" spc="-1" dirty="0">
              <a:latin typeface="Arial"/>
            </a:endParaRPr>
          </a:p>
        </p:txBody>
      </p:sp>
      <p:pic>
        <p:nvPicPr>
          <p:cNvPr id="172" name="Imagen 2"/>
          <p:cNvPicPr/>
          <p:nvPr/>
        </p:nvPicPr>
        <p:blipFill>
          <a:blip r:embed="rId3"/>
          <a:stretch/>
        </p:blipFill>
        <p:spPr>
          <a:xfrm>
            <a:off x="1069560" y="4417560"/>
            <a:ext cx="5565240" cy="1614960"/>
          </a:xfrm>
          <a:prstGeom prst="rect">
            <a:avLst/>
          </a:prstGeom>
          <a:ln>
            <a:noFill/>
          </a:ln>
        </p:spPr>
      </p:pic>
      <p:pic>
        <p:nvPicPr>
          <p:cNvPr id="173" name="Imagen 7"/>
          <p:cNvPicPr/>
          <p:nvPr/>
        </p:nvPicPr>
        <p:blipFill>
          <a:blip r:embed="rId4"/>
          <a:stretch/>
        </p:blipFill>
        <p:spPr>
          <a:xfrm>
            <a:off x="1069560" y="2151720"/>
            <a:ext cx="2773080" cy="1870920"/>
          </a:xfrm>
          <a:prstGeom prst="rect">
            <a:avLst/>
          </a:prstGeom>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 name="Picture 2"/>
          <p:cNvPicPr/>
          <p:nvPr/>
        </p:nvPicPr>
        <p:blipFill>
          <a:blip r:embed="rId2"/>
          <a:stretch/>
        </p:blipFill>
        <p:spPr>
          <a:xfrm>
            <a:off x="0" y="-13320"/>
            <a:ext cx="9143280" cy="6857280"/>
          </a:xfrm>
          <a:prstGeom prst="rect">
            <a:avLst/>
          </a:prstGeom>
          <a:ln>
            <a:noFill/>
          </a:ln>
        </p:spPr>
      </p:pic>
      <p:sp>
        <p:nvSpPr>
          <p:cNvPr id="175" name="CustomShape 1"/>
          <p:cNvSpPr/>
          <p:nvPr/>
        </p:nvSpPr>
        <p:spPr>
          <a:xfrm>
            <a:off x="1088640" y="1191240"/>
            <a:ext cx="7363440" cy="30840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Per sectors econòmics, el 2021 el sector dels serveis, i atesa la recuperació de la mobilitat i de bona part de la temporada turística, el sector dels serveis han experimentat el major increment de </a:t>
            </a:r>
            <a:r>
              <a:rPr lang="ca-ES" sz="1600" b="0" strike="noStrike" spc="-1" dirty="0" err="1">
                <a:solidFill>
                  <a:srgbClr val="000000"/>
                </a:solidFill>
                <a:latin typeface="Bariol Regular"/>
                <a:ea typeface="DejaVu Sans"/>
              </a:rPr>
              <a:t>l’afiliació</a:t>
            </a:r>
            <a:r>
              <a:rPr lang="ca-ES" sz="1600" b="0" strike="noStrike" spc="-1" dirty="0">
                <a:solidFill>
                  <a:srgbClr val="000000"/>
                </a:solidFill>
                <a:latin typeface="Bariol Regular"/>
                <a:ea typeface="DejaVu Sans"/>
              </a:rPr>
              <a:t> (2,7 %). El segueixen l’agricultura (2,3 %) i la construcció (2,1 %). En canvi, hi ha un lleuger descens de </a:t>
            </a:r>
            <a:r>
              <a:rPr lang="ca-ES" sz="1600" b="0" strike="noStrike" spc="-1" dirty="0" err="1">
                <a:solidFill>
                  <a:srgbClr val="000000"/>
                </a:solidFill>
                <a:latin typeface="Bariol Regular"/>
                <a:ea typeface="DejaVu Sans"/>
              </a:rPr>
              <a:t>l’afiliació</a:t>
            </a:r>
            <a:r>
              <a:rPr lang="ca-ES" sz="1600" b="0" strike="noStrike" spc="-1" dirty="0">
                <a:solidFill>
                  <a:srgbClr val="000000"/>
                </a:solidFill>
                <a:latin typeface="Bariol Regular"/>
                <a:ea typeface="DejaVu Sans"/>
              </a:rPr>
              <a:t> en el sector industrial (-0,3 %).</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DejaVu Sans"/>
              </a:rPr>
              <a:t>Dins el sector dels serveis, si bé l’hostaleria presenta creixements positius (1,7 %), les activitats econòmiques que experimenten un major increment de </a:t>
            </a:r>
            <a:r>
              <a:rPr lang="ca-ES" sz="1600" b="0" strike="noStrike" spc="-1" dirty="0" err="1">
                <a:solidFill>
                  <a:srgbClr val="000000"/>
                </a:solidFill>
                <a:latin typeface="Bariol Regular"/>
                <a:ea typeface="DejaVu Sans"/>
              </a:rPr>
              <a:t>l’afiliació</a:t>
            </a:r>
            <a:r>
              <a:rPr lang="ca-ES" sz="1600" b="0" strike="noStrike" spc="-1" dirty="0">
                <a:solidFill>
                  <a:srgbClr val="000000"/>
                </a:solidFill>
                <a:latin typeface="Bariol Regular"/>
                <a:ea typeface="DejaVu Sans"/>
              </a:rPr>
              <a:t> són les activitats relacionades amb l’ocupació (+36,7 %), altres activitats professionals, científiques i tècniques (+12,6 %), així com també el transport marítim (+10,3 %), la investigació i el desenvolupament (+9,1  %) i les activitats sanitàries (+8,2 %). En canvi, perden afiliació els serveis d’informació (-14,1 %), les activitats de biblioteques, arxius, museus i altres activitats culturals (-7,6 %) i les d'agències de viatges, operadors turístics, serveis de reserves i activitats relacionades (-7,4 %). </a:t>
            </a:r>
            <a:endParaRPr lang="ca-ES" sz="1600" b="0" strike="noStrike" spc="-1" dirty="0">
              <a:latin typeface="Arial"/>
            </a:endParaRPr>
          </a:p>
        </p:txBody>
      </p:sp>
      <p:sp>
        <p:nvSpPr>
          <p:cNvPr id="176"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Afiliació a la TGSS</a:t>
            </a:r>
            <a:endParaRPr lang="ca-ES" sz="2000" b="0" strike="noStrike" spc="-1" dirty="0">
              <a:latin typeface="Arial"/>
            </a:endParaRPr>
          </a:p>
        </p:txBody>
      </p:sp>
      <p:sp>
        <p:nvSpPr>
          <p:cNvPr id="177"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la TGSS</a:t>
            </a:r>
            <a:endParaRPr lang="ca-ES" sz="1100" b="0" strike="noStrike" spc="-1">
              <a:latin typeface="Arial"/>
            </a:endParaRPr>
          </a:p>
        </p:txBody>
      </p:sp>
      <p:sp>
        <p:nvSpPr>
          <p:cNvPr id="178" name="CustomShape 4"/>
          <p:cNvSpPr/>
          <p:nvPr/>
        </p:nvSpPr>
        <p:spPr>
          <a:xfrm>
            <a:off x="1277640" y="4209480"/>
            <a:ext cx="64054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l’afiliació a la Seguretat Social per sector econòmic (2014-2021)</a:t>
            </a:r>
            <a:endParaRPr lang="ca-ES" sz="1500" b="0" strike="noStrike" spc="-1">
              <a:latin typeface="Arial"/>
            </a:endParaRPr>
          </a:p>
        </p:txBody>
      </p:sp>
      <p:pic>
        <p:nvPicPr>
          <p:cNvPr id="179" name="Imagen 2"/>
          <p:cNvPicPr/>
          <p:nvPr/>
        </p:nvPicPr>
        <p:blipFill>
          <a:blip r:embed="rId3"/>
          <a:stretch/>
        </p:blipFill>
        <p:spPr>
          <a:xfrm>
            <a:off x="1460160" y="4532760"/>
            <a:ext cx="6315120" cy="1657440"/>
          </a:xfrm>
          <a:prstGeom prst="rect">
            <a:avLst/>
          </a:prstGeom>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0" name="Picture 2"/>
          <p:cNvPicPr/>
          <p:nvPr/>
        </p:nvPicPr>
        <p:blipFill>
          <a:blip r:embed="rId2"/>
          <a:stretch/>
        </p:blipFill>
        <p:spPr>
          <a:xfrm>
            <a:off x="0" y="-13320"/>
            <a:ext cx="9143280" cy="6857280"/>
          </a:xfrm>
          <a:prstGeom prst="rect">
            <a:avLst/>
          </a:prstGeom>
          <a:ln>
            <a:noFill/>
          </a:ln>
        </p:spPr>
      </p:pic>
      <p:sp>
        <p:nvSpPr>
          <p:cNvPr id="181" name="CustomShape 1"/>
          <p:cNvSpPr/>
          <p:nvPr/>
        </p:nvSpPr>
        <p:spPr>
          <a:xfrm>
            <a:off x="1088640" y="1191240"/>
            <a:ext cx="7207920" cy="23453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El perfil majoritari dels afiliats és un home (53,5 %), de 25 a 54 anys (75,4 %) i de nacionalitat espanyola (81,2 %). Respecte al 2020, es dona un major increment de </a:t>
            </a:r>
            <a:r>
              <a:rPr lang="ca-ES" sz="1600" b="0" strike="noStrike" spc="-1" dirty="0" err="1">
                <a:solidFill>
                  <a:srgbClr val="000000"/>
                </a:solidFill>
                <a:latin typeface="Bariol Regular"/>
                <a:ea typeface="DejaVu Sans"/>
              </a:rPr>
              <a:t>l’afiliació</a:t>
            </a:r>
            <a:r>
              <a:rPr lang="ca-ES" sz="1600" b="0" strike="noStrike" spc="-1" dirty="0">
                <a:solidFill>
                  <a:srgbClr val="000000"/>
                </a:solidFill>
                <a:latin typeface="Bariol Regular"/>
                <a:ea typeface="DejaVu Sans"/>
              </a:rPr>
              <a:t> entre el col·lectiu femení (+2,8 %), i entre el grup d’edat d’entre 16 i 25 anys (+13,9 %), que va ser el col·lectiu més afectat per la destrucció de l’ocupació durant la pandèmia.</a:t>
            </a:r>
            <a:endParaRPr lang="ca-ES" sz="1600" b="0" strike="noStrike" spc="-1" dirty="0">
              <a:latin typeface="Arial"/>
            </a:endParaRPr>
          </a:p>
          <a:p>
            <a:pPr>
              <a:lnSpc>
                <a:spcPct val="100000"/>
              </a:lnSpc>
            </a:pPr>
            <a:r>
              <a:rPr lang="ca-ES" sz="1600" b="0" strike="noStrike" spc="-1" dirty="0">
                <a:solidFill>
                  <a:srgbClr val="000000"/>
                </a:solidFill>
                <a:latin typeface="Bariol Regular"/>
                <a:ea typeface="Calibri"/>
              </a:rPr>
              <a:t>Per nacionalitat, el 81,2 % dels afiliats són espanyols i el 18,8 % restant estrangers, dels quals el 8,3 % són persones de la Unió Europea i el 10,4 % són no comunitaris. Respecte del 2020, els estrangers no comunitaris són els que experimenten el major increment (+9,6 %), per damunt dels comunitaris (+2,5 %) i sobretot dels espanyols (+1,6 %). </a:t>
            </a:r>
            <a:endParaRPr lang="ca-ES" sz="1600" b="0" strike="noStrike" spc="-1" dirty="0">
              <a:latin typeface="Arial"/>
            </a:endParaRPr>
          </a:p>
        </p:txBody>
      </p:sp>
      <p:sp>
        <p:nvSpPr>
          <p:cNvPr id="182"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Afiliació a la TGSS</a:t>
            </a:r>
            <a:endParaRPr lang="ca-ES" sz="2000" b="0" strike="noStrike" spc="-1" dirty="0">
              <a:latin typeface="Arial"/>
            </a:endParaRPr>
          </a:p>
        </p:txBody>
      </p:sp>
      <p:sp>
        <p:nvSpPr>
          <p:cNvPr id="183"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la TGSS</a:t>
            </a:r>
            <a:endParaRPr lang="ca-ES" sz="1100" b="0" strike="noStrike" spc="-1">
              <a:latin typeface="Arial"/>
            </a:endParaRPr>
          </a:p>
        </p:txBody>
      </p:sp>
      <p:sp>
        <p:nvSpPr>
          <p:cNvPr id="184" name="CustomShape 4"/>
          <p:cNvSpPr/>
          <p:nvPr/>
        </p:nvSpPr>
        <p:spPr>
          <a:xfrm>
            <a:off x="1277640" y="3749400"/>
            <a:ext cx="64054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la població d'alta a la Seguretat Social per sexe, edat i nacionalitat a les Illes Balears (2014–2021)</a:t>
            </a:r>
            <a:endParaRPr lang="ca-ES" sz="1500" b="0" strike="noStrike" spc="-1" dirty="0">
              <a:latin typeface="Arial"/>
            </a:endParaRPr>
          </a:p>
        </p:txBody>
      </p:sp>
      <p:pic>
        <p:nvPicPr>
          <p:cNvPr id="185" name="Imagen 1"/>
          <p:cNvPicPr/>
          <p:nvPr/>
        </p:nvPicPr>
        <p:blipFill>
          <a:blip r:embed="rId3"/>
          <a:stretch/>
        </p:blipFill>
        <p:spPr>
          <a:xfrm>
            <a:off x="1532880" y="4333680"/>
            <a:ext cx="6077520" cy="1688040"/>
          </a:xfrm>
          <a:prstGeom prst="rect">
            <a:avLst/>
          </a:prstGeom>
          <a:ln>
            <a:noFill/>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 name="Picture 2"/>
          <p:cNvPicPr/>
          <p:nvPr/>
        </p:nvPicPr>
        <p:blipFill>
          <a:blip r:embed="rId2"/>
          <a:stretch/>
        </p:blipFill>
        <p:spPr>
          <a:xfrm>
            <a:off x="0" y="6840"/>
            <a:ext cx="9143280" cy="6857280"/>
          </a:xfrm>
          <a:prstGeom prst="rect">
            <a:avLst/>
          </a:prstGeom>
          <a:ln>
            <a:noFill/>
          </a:ln>
        </p:spPr>
      </p:pic>
      <p:sp>
        <p:nvSpPr>
          <p:cNvPr id="187" name="CustomShape 1"/>
          <p:cNvSpPr/>
          <p:nvPr/>
        </p:nvSpPr>
        <p:spPr>
          <a:xfrm>
            <a:off x="984600" y="9043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Enquesta de població activa</a:t>
            </a:r>
            <a:endParaRPr lang="ca-ES" sz="2000" b="0" strike="noStrike" spc="-1" dirty="0">
              <a:latin typeface="Arial"/>
            </a:endParaRPr>
          </a:p>
        </p:txBody>
      </p:sp>
      <p:sp>
        <p:nvSpPr>
          <p:cNvPr id="188" name="CustomShape 2"/>
          <p:cNvSpPr/>
          <p:nvPr/>
        </p:nvSpPr>
        <p:spPr>
          <a:xfrm>
            <a:off x="880560" y="2941560"/>
            <a:ext cx="75715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 taxa d’ocupació (16 i més) a Espanya i les Illes Balears (2011-2021)</a:t>
            </a:r>
            <a:endParaRPr lang="ca-ES" sz="1500" b="0" strike="noStrike" spc="-1">
              <a:latin typeface="Arial"/>
            </a:endParaRPr>
          </a:p>
        </p:txBody>
      </p:sp>
      <p:sp>
        <p:nvSpPr>
          <p:cNvPr id="189" name="CustomShape 3"/>
          <p:cNvSpPr/>
          <p:nvPr/>
        </p:nvSpPr>
        <p:spPr>
          <a:xfrm>
            <a:off x="984600" y="1320480"/>
            <a:ext cx="7363440" cy="18529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Les Illes Balears presenten una taxa d’ocupació del 53,9 % en el 2021. Vuit comunitats autònomes registren taxes per damunt del 50  % i les Balears se situen com la tercera comunitat autònoma amb la taxa d’ocupació més alta, 4 punts per sobre de la taxa del conjunt nacional (49,9  %). En termes interanuals, la taxa de les Balears experimenten un augment de 2,2 punts. Malgrat l’increment, es tracta de la taxa d’ocupació més baixa a les Illes Balears des del 2014.</a:t>
            </a:r>
            <a:endParaRPr lang="ca-ES" sz="1600" b="0" strike="noStrike" spc="-1" dirty="0">
              <a:latin typeface="Arial"/>
            </a:endParaRPr>
          </a:p>
          <a:p>
            <a:pPr>
              <a:lnSpc>
                <a:spcPct val="100000"/>
              </a:lnSpc>
              <a:spcAft>
                <a:spcPts val="300"/>
              </a:spcAft>
            </a:pPr>
            <a:endParaRPr lang="ca-ES" sz="1600" b="0" strike="noStrike" spc="-1" dirty="0">
              <a:latin typeface="Arial"/>
            </a:endParaRPr>
          </a:p>
        </p:txBody>
      </p:sp>
      <p:sp>
        <p:nvSpPr>
          <p:cNvPr id="190"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 (INE)</a:t>
            </a:r>
            <a:endParaRPr lang="ca-ES" sz="1100" b="0" strike="noStrike" spc="-1">
              <a:latin typeface="Arial"/>
            </a:endParaRPr>
          </a:p>
        </p:txBody>
      </p:sp>
      <p:pic>
        <p:nvPicPr>
          <p:cNvPr id="191" name="Imagen 1"/>
          <p:cNvPicPr/>
          <p:nvPr/>
        </p:nvPicPr>
        <p:blipFill>
          <a:blip r:embed="rId3"/>
          <a:stretch/>
        </p:blipFill>
        <p:spPr>
          <a:xfrm>
            <a:off x="1592280" y="3388680"/>
            <a:ext cx="5461920" cy="2809800"/>
          </a:xfrm>
          <a:prstGeom prst="rect">
            <a:avLst/>
          </a:prstGeom>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 name="Picture 2"/>
          <p:cNvPicPr/>
          <p:nvPr/>
        </p:nvPicPr>
        <p:blipFill>
          <a:blip r:embed="rId2"/>
          <a:stretch/>
        </p:blipFill>
        <p:spPr>
          <a:xfrm>
            <a:off x="0" y="0"/>
            <a:ext cx="9143280" cy="6857280"/>
          </a:xfrm>
          <a:prstGeom prst="rect">
            <a:avLst/>
          </a:prstGeom>
          <a:ln>
            <a:noFill/>
          </a:ln>
        </p:spPr>
      </p:pic>
      <p:sp>
        <p:nvSpPr>
          <p:cNvPr id="87" name="CustomShape 1"/>
          <p:cNvSpPr/>
          <p:nvPr/>
        </p:nvSpPr>
        <p:spPr>
          <a:xfrm>
            <a:off x="1110240" y="123984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Índex</a:t>
            </a:r>
            <a:endParaRPr lang="ca-ES" sz="2000" b="0" strike="noStrike" spc="-1">
              <a:latin typeface="Arial"/>
            </a:endParaRPr>
          </a:p>
        </p:txBody>
      </p:sp>
      <p:sp>
        <p:nvSpPr>
          <p:cNvPr id="88" name="CustomShape 2"/>
          <p:cNvSpPr/>
          <p:nvPr/>
        </p:nvSpPr>
        <p:spPr>
          <a:xfrm>
            <a:off x="893160" y="1791360"/>
            <a:ext cx="7644240" cy="4016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Resum executiu</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1" strike="noStrike" spc="-1">
                <a:solidFill>
                  <a:srgbClr val="000000"/>
                </a:solidFill>
                <a:latin typeface="Bariol Regular"/>
                <a:ea typeface="DejaVu Sans"/>
              </a:rPr>
              <a:t>PART I. Context econòmic</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Panorama econòmic internacional i espanyol.</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Context econòmic a les Illes Balears: evolució econòmica i del teixit empresarial.</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 </a:t>
            </a:r>
            <a:r>
              <a:rPr lang="ca-ES" sz="1600" b="1" strike="noStrike" spc="-1">
                <a:solidFill>
                  <a:srgbClr val="000000"/>
                </a:solidFill>
                <a:latin typeface="Bariol Regular"/>
                <a:ea typeface="DejaVu Sans"/>
              </a:rPr>
              <a:t>PART II. El mercat de treball a les Illes Balears</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Evolució de l’estructura demogràfica.</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La població activa: evolució, taxes d’activitat, població inactiva, per nivell d’estudis.</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La població ocupada: evolució, afiliació a la TGSS, hores treballades, perfil dels ocupats (sexe, edat, nacionalitat, règim, nivell d’estudis), tipus de contracte i de jornada, ERTO.</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La població en atur: evolució, taxes d’atur, perfil dels aturats (sexe, edat, nacionalitat, durada de la demanda), cobertura de les prestacions.</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Condicions de treball i relacions laborals: convenis, costs laborals, sinistralitat laboral.</a:t>
            </a:r>
            <a:endParaRPr lang="ca-ES" sz="1600" b="0" strike="noStrike" spc="-1">
              <a:latin typeface="Arial"/>
            </a:endParaRPr>
          </a:p>
          <a:p>
            <a:pPr>
              <a:lnSpc>
                <a:spcPct val="100000"/>
              </a:lnSpc>
              <a:spcBef>
                <a:spcPts val="601"/>
              </a:spcBef>
            </a:pPr>
            <a:endParaRPr lang="ca-ES" sz="1600" b="0" strike="noStrike" spc="-1">
              <a:latin typeface="Arial"/>
            </a:endParaRPr>
          </a:p>
        </p:txBody>
      </p:sp>
      <p:sp>
        <p:nvSpPr>
          <p:cNvPr id="89" name="CustomShape 3"/>
          <p:cNvSpPr/>
          <p:nvPr/>
        </p:nvSpPr>
        <p:spPr>
          <a:xfrm>
            <a:off x="1088640" y="775800"/>
            <a:ext cx="694440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400" b="1" strike="noStrike" spc="-1">
                <a:solidFill>
                  <a:srgbClr val="CC003D"/>
                </a:solidFill>
                <a:latin typeface="Bariol Regular"/>
                <a:ea typeface="DejaVu Sans"/>
              </a:rPr>
              <a:t>Informe sobre el mercat de treball a les Illes Balears </a:t>
            </a:r>
            <a:endParaRPr lang="ca-E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2" name="Picture 2"/>
          <p:cNvPicPr/>
          <p:nvPr/>
        </p:nvPicPr>
        <p:blipFill>
          <a:blip r:embed="rId2"/>
          <a:stretch/>
        </p:blipFill>
        <p:spPr>
          <a:xfrm>
            <a:off x="0" y="6840"/>
            <a:ext cx="9143280" cy="6857280"/>
          </a:xfrm>
          <a:prstGeom prst="rect">
            <a:avLst/>
          </a:prstGeom>
          <a:ln>
            <a:noFill/>
          </a:ln>
        </p:spPr>
      </p:pic>
      <p:sp>
        <p:nvSpPr>
          <p:cNvPr id="193" name="CustomShape 1"/>
          <p:cNvSpPr/>
          <p:nvPr/>
        </p:nvSpPr>
        <p:spPr>
          <a:xfrm>
            <a:off x="1088640" y="855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contractació registrada</a:t>
            </a:r>
            <a:endParaRPr lang="ca-ES" sz="2000" b="0" strike="noStrike" spc="-1" dirty="0">
              <a:latin typeface="Arial"/>
            </a:endParaRPr>
          </a:p>
        </p:txBody>
      </p:sp>
      <p:sp>
        <p:nvSpPr>
          <p:cNvPr id="194" name="CustomShape 2"/>
          <p:cNvSpPr/>
          <p:nvPr/>
        </p:nvSpPr>
        <p:spPr>
          <a:xfrm>
            <a:off x="1088640" y="3117960"/>
            <a:ext cx="71866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Variació relativa interanual de la contractació a les Balears segons tipus de contracte (2011-2021)</a:t>
            </a:r>
            <a:endParaRPr lang="ca-ES" sz="1500" b="0" strike="noStrike" spc="-1" dirty="0">
              <a:latin typeface="Arial"/>
            </a:endParaRPr>
          </a:p>
        </p:txBody>
      </p:sp>
      <p:sp>
        <p:nvSpPr>
          <p:cNvPr id="195" name="CustomShape 3"/>
          <p:cNvSpPr/>
          <p:nvPr/>
        </p:nvSpPr>
        <p:spPr>
          <a:xfrm>
            <a:off x="1088640" y="1255320"/>
            <a:ext cx="7363440" cy="181442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601"/>
              </a:spcAft>
            </a:pPr>
            <a:r>
              <a:rPr lang="ca-ES" sz="1600" b="0" strike="noStrike" spc="-1" dirty="0">
                <a:solidFill>
                  <a:srgbClr val="000000"/>
                </a:solidFill>
                <a:latin typeface="Bariol Regular"/>
                <a:ea typeface="Arial"/>
              </a:rPr>
              <a:t>La reactivació de l’activitat econòmica també s’ha fet notar en la contractació registrada durant el 2021. Així, es registraren 357.365 nous contractes a les Illes Balears, fet que suposa un 42,3  % per sobre de la dada del 2020. Es tracta d’un increment molt accentuat, ara bé, la contractació se situa encara un 31,3 % per sota de la xifra del 2019. El 17,8  % dels nous contractes registrats varen ser indefinits i el 82,2  % restants foren temporals. Respecte al 2020, la contractació indefinida ha crescut un 39,0  %, mentre que la temporal ho ha fet en un 43,0  %. </a:t>
            </a:r>
            <a:endParaRPr lang="ca-ES" sz="1600" b="0" strike="noStrike" spc="-1" dirty="0">
              <a:latin typeface="Arial"/>
            </a:endParaRPr>
          </a:p>
        </p:txBody>
      </p:sp>
      <p:sp>
        <p:nvSpPr>
          <p:cNvPr id="196"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pic>
        <p:nvPicPr>
          <p:cNvPr id="197" name="Imagen 1"/>
          <p:cNvPicPr/>
          <p:nvPr/>
        </p:nvPicPr>
        <p:blipFill>
          <a:blip r:embed="rId3"/>
          <a:stretch/>
        </p:blipFill>
        <p:spPr>
          <a:xfrm>
            <a:off x="1082160" y="3429000"/>
            <a:ext cx="7193160" cy="3047400"/>
          </a:xfrm>
          <a:prstGeom prst="rect">
            <a:avLst/>
          </a:prstGeom>
          <a:ln>
            <a:noFill/>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8" name="Picture 2"/>
          <p:cNvPicPr/>
          <p:nvPr/>
        </p:nvPicPr>
        <p:blipFill>
          <a:blip r:embed="rId2"/>
          <a:stretch/>
        </p:blipFill>
        <p:spPr>
          <a:xfrm>
            <a:off x="0" y="-13320"/>
            <a:ext cx="9143280" cy="6857280"/>
          </a:xfrm>
          <a:prstGeom prst="rect">
            <a:avLst/>
          </a:prstGeom>
          <a:ln>
            <a:noFill/>
          </a:ln>
        </p:spPr>
      </p:pic>
      <p:sp>
        <p:nvSpPr>
          <p:cNvPr id="199" name="CustomShape 1"/>
          <p:cNvSpPr/>
          <p:nvPr/>
        </p:nvSpPr>
        <p:spPr>
          <a:xfrm>
            <a:off x="993240" y="1167120"/>
            <a:ext cx="7207920" cy="19426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1001"/>
              </a:spcAft>
            </a:pPr>
            <a:r>
              <a:rPr lang="ca-ES" sz="1600" b="0" strike="noStrike" spc="-1" dirty="0">
                <a:solidFill>
                  <a:srgbClr val="000000"/>
                </a:solidFill>
                <a:latin typeface="Bariol Regular"/>
                <a:ea typeface="DejaVu Sans"/>
              </a:rPr>
              <a:t>La distribució de població ocupada per nivell d’estudis entre els anys 2017 i 2021 mostra un notable increment de població amb estudis superiors, que passa del 34 % al 40,3 %, si bé es continua situant per sota de les xifres del conjunt d’Espanya (46,2 %).</a:t>
            </a:r>
            <a:endParaRPr lang="ca-ES" sz="1600" b="0" strike="noStrike" spc="-1" dirty="0">
              <a:latin typeface="Arial"/>
            </a:endParaRPr>
          </a:p>
          <a:p>
            <a:pPr>
              <a:lnSpc>
                <a:spcPct val="100000"/>
              </a:lnSpc>
              <a:spcAft>
                <a:spcPts val="1001"/>
              </a:spcAft>
            </a:pPr>
            <a:r>
              <a:rPr lang="ca-ES" sz="1600" b="0" strike="noStrike" spc="-1" dirty="0">
                <a:solidFill>
                  <a:srgbClr val="000000"/>
                </a:solidFill>
                <a:latin typeface="Bariol Regular"/>
                <a:ea typeface="Calibri"/>
              </a:rPr>
              <a:t>El nivell educatiu assolit per les dones supera el dels homes. El total d’ocupades amb un títol d’educació superior és del 47,5 %, davant el 341 % dels homes, és a dir, els superen en 13,4 punts. En el conjunt d’Espanya més de la meitat de les dones ocupades (el 52,6 %) han assolit estudis superiors.</a:t>
            </a:r>
            <a:endParaRPr lang="ca-ES" sz="1600" b="0" strike="noStrike" spc="-1" dirty="0">
              <a:latin typeface="Arial"/>
            </a:endParaRPr>
          </a:p>
        </p:txBody>
      </p:sp>
      <p:sp>
        <p:nvSpPr>
          <p:cNvPr id="200"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Nivell d’estudis </a:t>
            </a:r>
            <a:endParaRPr lang="ca-ES" sz="2000" b="0" strike="noStrike" spc="-1" dirty="0">
              <a:latin typeface="Arial"/>
            </a:endParaRPr>
          </a:p>
        </p:txBody>
      </p:sp>
      <p:sp>
        <p:nvSpPr>
          <p:cNvPr id="201"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 (INE)</a:t>
            </a:r>
            <a:endParaRPr lang="ca-ES" sz="1100" b="0" strike="noStrike" spc="-1">
              <a:latin typeface="Arial"/>
            </a:endParaRPr>
          </a:p>
        </p:txBody>
      </p:sp>
      <p:sp>
        <p:nvSpPr>
          <p:cNvPr id="202" name="CustomShape 4"/>
          <p:cNvSpPr/>
          <p:nvPr/>
        </p:nvSpPr>
        <p:spPr>
          <a:xfrm>
            <a:off x="1394640" y="3188880"/>
            <a:ext cx="64054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Distribució percentual de la població ocupada per nivell d’estudis i sexe a Espanya i les Illes Balears (2017-2019-2021)</a:t>
            </a:r>
            <a:endParaRPr lang="ca-ES" sz="1500" b="0" strike="noStrike" spc="-1" dirty="0">
              <a:latin typeface="Arial"/>
            </a:endParaRPr>
          </a:p>
        </p:txBody>
      </p:sp>
      <p:pic>
        <p:nvPicPr>
          <p:cNvPr id="203" name="Imagen 2"/>
          <p:cNvPicPr/>
          <p:nvPr/>
        </p:nvPicPr>
        <p:blipFill>
          <a:blip r:embed="rId3"/>
          <a:stretch/>
        </p:blipFill>
        <p:spPr>
          <a:xfrm>
            <a:off x="1323360" y="3777480"/>
            <a:ext cx="6449400" cy="2346480"/>
          </a:xfrm>
          <a:prstGeom prst="rect">
            <a:avLst/>
          </a:prstGeom>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 name="Picture 2"/>
          <p:cNvPicPr/>
          <p:nvPr/>
        </p:nvPicPr>
        <p:blipFill>
          <a:blip r:embed="rId2"/>
          <a:stretch/>
        </p:blipFill>
        <p:spPr>
          <a:xfrm>
            <a:off x="0" y="-13320"/>
            <a:ext cx="9143280" cy="6857280"/>
          </a:xfrm>
          <a:prstGeom prst="rect">
            <a:avLst/>
          </a:prstGeom>
          <a:ln>
            <a:noFill/>
          </a:ln>
        </p:spPr>
      </p:pic>
      <p:sp>
        <p:nvSpPr>
          <p:cNvPr id="205" name="CustomShape 1"/>
          <p:cNvSpPr/>
          <p:nvPr/>
        </p:nvSpPr>
        <p:spPr>
          <a:xfrm>
            <a:off x="945360" y="7711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Ocupacions</a:t>
            </a:r>
            <a:endParaRPr lang="ca-ES" sz="2000" b="0" strike="noStrike" spc="-1" dirty="0">
              <a:latin typeface="Arial"/>
            </a:endParaRPr>
          </a:p>
        </p:txBody>
      </p:sp>
      <p:sp>
        <p:nvSpPr>
          <p:cNvPr id="206" name="CustomShape 2"/>
          <p:cNvSpPr/>
          <p:nvPr/>
        </p:nvSpPr>
        <p:spPr>
          <a:xfrm>
            <a:off x="762480" y="1265040"/>
            <a:ext cx="494964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Distribució percentual de la població ocupada per ocupació i sexe a Espanya i les Illes Balears (2017-2019-2021)</a:t>
            </a:r>
            <a:endParaRPr lang="ca-ES" sz="1500" b="0" strike="noStrike" spc="-1" dirty="0">
              <a:latin typeface="Arial"/>
            </a:endParaRPr>
          </a:p>
        </p:txBody>
      </p:sp>
      <p:sp>
        <p:nvSpPr>
          <p:cNvPr id="207" name="CustomShape 3"/>
          <p:cNvSpPr/>
          <p:nvPr/>
        </p:nvSpPr>
        <p:spPr>
          <a:xfrm>
            <a:off x="5892480" y="1456560"/>
            <a:ext cx="2488680" cy="403041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DejaVu Sans"/>
              </a:rPr>
              <a:t>L’increment del nivell d’estudis de la població ocupada es tradueix en una millora de l’ocupació. D’aquesta manera, en el 2021 el 34,1 % de les dones i el 28,5 % dels homes ocupats de les Illes Balears es troben en els grups d’1 a 3, corresponents a la més alta qualificació. Suposa un increment de més de 5 punts percentuals respecte al 2019. Paral·lelament es dona un descens en els grups menys qualificats.</a:t>
            </a:r>
            <a:endParaRPr lang="ca-ES" sz="1600" b="0" strike="noStrike" spc="-1" dirty="0">
              <a:latin typeface="Arial"/>
            </a:endParaRPr>
          </a:p>
        </p:txBody>
      </p:sp>
      <p:sp>
        <p:nvSpPr>
          <p:cNvPr id="208"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 (INE)</a:t>
            </a:r>
            <a:endParaRPr lang="ca-ES" sz="1100" b="0" strike="noStrike" spc="-1">
              <a:latin typeface="Arial"/>
            </a:endParaRPr>
          </a:p>
        </p:txBody>
      </p:sp>
      <p:pic>
        <p:nvPicPr>
          <p:cNvPr id="209" name="Imagen 2"/>
          <p:cNvPicPr/>
          <p:nvPr/>
        </p:nvPicPr>
        <p:blipFill>
          <a:blip r:embed="rId3"/>
          <a:stretch/>
        </p:blipFill>
        <p:spPr>
          <a:xfrm>
            <a:off x="945360" y="1801440"/>
            <a:ext cx="4766760" cy="4443480"/>
          </a:xfrm>
          <a:prstGeom prst="rect">
            <a:avLst/>
          </a:prstGeom>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0" name="Picture 2"/>
          <p:cNvPicPr/>
          <p:nvPr/>
        </p:nvPicPr>
        <p:blipFill>
          <a:blip r:embed="rId2"/>
          <a:stretch/>
        </p:blipFill>
        <p:spPr>
          <a:xfrm>
            <a:off x="0" y="-13320"/>
            <a:ext cx="9143280" cy="6857280"/>
          </a:xfrm>
          <a:prstGeom prst="rect">
            <a:avLst/>
          </a:prstGeom>
          <a:ln>
            <a:noFill/>
          </a:ln>
        </p:spPr>
      </p:pic>
      <p:sp>
        <p:nvSpPr>
          <p:cNvPr id="211" name="CustomShape 1"/>
          <p:cNvSpPr/>
          <p:nvPr/>
        </p:nvSpPr>
        <p:spPr>
          <a:xfrm>
            <a:off x="993240" y="1167120"/>
            <a:ext cx="7207920" cy="19426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1001"/>
              </a:spcAft>
            </a:pPr>
            <a:r>
              <a:rPr lang="ca-ES" sz="1600" b="0" strike="noStrike" spc="-1" dirty="0">
                <a:solidFill>
                  <a:srgbClr val="000000"/>
                </a:solidFill>
                <a:latin typeface="Bariol Regular"/>
                <a:ea typeface="Calibri"/>
              </a:rPr>
              <a:t>Segons les dades de la TGSS per tipus de contracte i jornada, s’observa que del conjunt de treballadors d’alta al règim general (350.651 persones) en el 2021, 237.374 tenen un contracte indefinit, el 67,7 % del total. Alhora, els afiliats amb un contracte temporal sumen 97.070 treballadors (el 27,7 %). El 4,6 % restant són contractes dels quals no ens consta informació per poder integrar-los en cap dels grups.</a:t>
            </a:r>
            <a:endParaRPr lang="ca-ES" sz="1600" b="0" strike="noStrike" spc="-1" dirty="0">
              <a:latin typeface="Arial"/>
            </a:endParaRPr>
          </a:p>
          <a:p>
            <a:pPr>
              <a:lnSpc>
                <a:spcPct val="100000"/>
              </a:lnSpc>
              <a:spcAft>
                <a:spcPts val="1001"/>
              </a:spcAft>
            </a:pPr>
            <a:r>
              <a:rPr lang="ca-ES" sz="1600" b="0" strike="noStrike" spc="-1" dirty="0">
                <a:solidFill>
                  <a:srgbClr val="000000"/>
                </a:solidFill>
                <a:latin typeface="Bariol Regular"/>
                <a:ea typeface="Calibri"/>
              </a:rPr>
              <a:t>Respecte al 2019 baixa la taxa de temporalitat del 33,8 % al 29,0 % i es manté la taxa de parcialitat. Els fixos discontinus se situen per sota de la xifra del 2017 i del 2019.</a:t>
            </a:r>
            <a:endParaRPr lang="ca-ES" sz="1600" b="0" strike="noStrike" spc="-1" dirty="0">
              <a:latin typeface="Arial"/>
            </a:endParaRPr>
          </a:p>
        </p:txBody>
      </p:sp>
      <p:sp>
        <p:nvSpPr>
          <p:cNvPr id="212"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ocupada. Tipus de contracte </a:t>
            </a:r>
            <a:endParaRPr lang="ca-ES" sz="2000" b="0" strike="noStrike" spc="-1" dirty="0">
              <a:latin typeface="Arial"/>
            </a:endParaRPr>
          </a:p>
        </p:txBody>
      </p:sp>
      <p:sp>
        <p:nvSpPr>
          <p:cNvPr id="213"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la TGSS</a:t>
            </a:r>
            <a:endParaRPr lang="ca-ES" sz="1100" b="0" strike="noStrike" spc="-1">
              <a:latin typeface="Arial"/>
            </a:endParaRPr>
          </a:p>
        </p:txBody>
      </p:sp>
      <p:sp>
        <p:nvSpPr>
          <p:cNvPr id="214" name="CustomShape 4"/>
          <p:cNvSpPr/>
          <p:nvPr/>
        </p:nvSpPr>
        <p:spPr>
          <a:xfrm>
            <a:off x="1176840" y="3188880"/>
            <a:ext cx="64054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a:t>
            </a:r>
            <a:r>
              <a:rPr lang="ca-ES" sz="1500" b="1" strike="noStrike" spc="-1" dirty="0" err="1">
                <a:solidFill>
                  <a:srgbClr val="CC003D"/>
                </a:solidFill>
                <a:latin typeface="Bariol Regular"/>
                <a:ea typeface="DejaVu Sans"/>
              </a:rPr>
              <a:t>l'afiliació</a:t>
            </a:r>
            <a:r>
              <a:rPr lang="ca-ES" sz="1500" b="1" strike="noStrike" spc="-1" dirty="0">
                <a:solidFill>
                  <a:srgbClr val="CC003D"/>
                </a:solidFill>
                <a:latin typeface="Bariol Regular"/>
                <a:ea typeface="DejaVu Sans"/>
              </a:rPr>
              <a:t> al règim general de la Seguretat Social per tipus de contracte i de jornada (2015-2021)</a:t>
            </a:r>
            <a:endParaRPr lang="ca-ES" sz="1500" b="0" strike="noStrike" spc="-1" dirty="0">
              <a:latin typeface="Arial"/>
            </a:endParaRPr>
          </a:p>
        </p:txBody>
      </p:sp>
      <p:pic>
        <p:nvPicPr>
          <p:cNvPr id="215" name="Imagen 1"/>
          <p:cNvPicPr/>
          <p:nvPr/>
        </p:nvPicPr>
        <p:blipFill>
          <a:blip r:embed="rId3"/>
          <a:stretch/>
        </p:blipFill>
        <p:spPr>
          <a:xfrm>
            <a:off x="1996200" y="3850920"/>
            <a:ext cx="4766760" cy="1913760"/>
          </a:xfrm>
          <a:prstGeom prst="rect">
            <a:avLst/>
          </a:prstGeom>
          <a:ln>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6" name="Picture 2"/>
          <p:cNvPicPr/>
          <p:nvPr/>
        </p:nvPicPr>
        <p:blipFill>
          <a:blip r:embed="rId2"/>
          <a:stretch/>
        </p:blipFill>
        <p:spPr>
          <a:xfrm>
            <a:off x="0" y="-13320"/>
            <a:ext cx="9143280" cy="6857280"/>
          </a:xfrm>
          <a:prstGeom prst="rect">
            <a:avLst/>
          </a:prstGeom>
          <a:ln>
            <a:noFill/>
          </a:ln>
        </p:spPr>
      </p:pic>
      <p:sp>
        <p:nvSpPr>
          <p:cNvPr id="217" name="CustomShape 1"/>
          <p:cNvSpPr/>
          <p:nvPr/>
        </p:nvSpPr>
        <p:spPr>
          <a:xfrm>
            <a:off x="993240" y="1259280"/>
            <a:ext cx="7207920" cy="2876257"/>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Arial"/>
              </a:rPr>
              <a:t>Arran de la reactivació econòmica iniciada el 2021, el nombre de demandants d’ocupació registrats al SOIB cau en un 23,6 % respecte el 2020 i se situa en les 143.129 persones. Tanmateix, es tracta de la segona xifra més alta de tota la sèrie estadística.</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Arial"/>
              </a:rPr>
              <a:t>Respecte al 2020 cau amb més intensitat el col·lectiu de demandants ocupats (-36,8 %), i especialment la categoria altres (-60,1 %) on es classifiquen els treballadors en ERTO, que durant el 2021 s’ha retallat significativament per la represa de l’activitat econòmica.</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Arial"/>
              </a:rPr>
              <a:t>Pel que fa a les xifres d’atur registrat, l’any 2021 les Illes Balears tanca amb una mitjana anual de 65.618 persones aturades, la qual cosa representa un descens interanual del 10,2 %. Es tracta d’una reducció important de la xifra d’atur, si bé encara se situa significativament per sobre de les xifres prèvies a la pandèmia, concretament un 34,9 % per sobre de la dada del 2019. </a:t>
            </a:r>
            <a:endParaRPr lang="ca-ES" sz="1600" b="0" strike="noStrike" spc="-1" dirty="0">
              <a:latin typeface="Arial"/>
            </a:endParaRPr>
          </a:p>
        </p:txBody>
      </p:sp>
      <p:sp>
        <p:nvSpPr>
          <p:cNvPr id="218" name="CustomShape 2"/>
          <p:cNvSpPr/>
          <p:nvPr/>
        </p:nvSpPr>
        <p:spPr>
          <a:xfrm>
            <a:off x="993240" y="9061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aturada </a:t>
            </a:r>
            <a:endParaRPr lang="ca-ES" sz="2000" b="0" strike="noStrike" spc="-1" dirty="0">
              <a:latin typeface="Arial"/>
            </a:endParaRPr>
          </a:p>
        </p:txBody>
      </p:sp>
      <p:sp>
        <p:nvSpPr>
          <p:cNvPr id="219" name="CustomShape 3"/>
          <p:cNvSpPr/>
          <p:nvPr/>
        </p:nvSpPr>
        <p:spPr>
          <a:xfrm>
            <a:off x="1505160" y="634248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sp>
        <p:nvSpPr>
          <p:cNvPr id="220" name="CustomShape 4"/>
          <p:cNvSpPr/>
          <p:nvPr/>
        </p:nvSpPr>
        <p:spPr>
          <a:xfrm>
            <a:off x="1323360" y="4089960"/>
            <a:ext cx="64054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dels demandants d'ocupació segons el col·lectiu (2014-2021)</a:t>
            </a:r>
            <a:endParaRPr lang="ca-ES" sz="1500" b="0" strike="noStrike" spc="-1">
              <a:latin typeface="Arial"/>
            </a:endParaRPr>
          </a:p>
        </p:txBody>
      </p:sp>
      <p:pic>
        <p:nvPicPr>
          <p:cNvPr id="221" name="Imagen 2"/>
          <p:cNvPicPr/>
          <p:nvPr/>
        </p:nvPicPr>
        <p:blipFill>
          <a:blip r:embed="rId3"/>
          <a:stretch/>
        </p:blipFill>
        <p:spPr>
          <a:xfrm>
            <a:off x="1505160" y="4413240"/>
            <a:ext cx="6223680" cy="1688040"/>
          </a:xfrm>
          <a:prstGeom prst="rect">
            <a:avLst/>
          </a:prstGeom>
          <a:ln>
            <a:noFill/>
          </a:ln>
        </p:spPr>
      </p:pic>
      <p:sp>
        <p:nvSpPr>
          <p:cNvPr id="222" name="CustomShape 5"/>
          <p:cNvSpPr/>
          <p:nvPr/>
        </p:nvSpPr>
        <p:spPr>
          <a:xfrm>
            <a:off x="993240" y="62244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Part II. El mercat de treball a les Illes Balears</a:t>
            </a:r>
            <a:endParaRPr lang="ca-ES" sz="2000" b="0" strike="noStrike" spc="-1" dirty="0">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3" name="Picture 2"/>
          <p:cNvPicPr/>
          <p:nvPr/>
        </p:nvPicPr>
        <p:blipFill>
          <a:blip r:embed="rId2"/>
          <a:stretch/>
        </p:blipFill>
        <p:spPr>
          <a:xfrm>
            <a:off x="0" y="6840"/>
            <a:ext cx="9143280" cy="6857280"/>
          </a:xfrm>
          <a:prstGeom prst="rect">
            <a:avLst/>
          </a:prstGeom>
          <a:ln>
            <a:noFill/>
          </a:ln>
        </p:spPr>
      </p:pic>
      <p:sp>
        <p:nvSpPr>
          <p:cNvPr id="224" name="CustomShape 1"/>
          <p:cNvSpPr/>
          <p:nvPr/>
        </p:nvSpPr>
        <p:spPr>
          <a:xfrm>
            <a:off x="1088640" y="7639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La població aturada</a:t>
            </a:r>
            <a:endParaRPr lang="ca-ES" sz="2000" b="0" strike="noStrike" spc="-1">
              <a:latin typeface="Arial"/>
            </a:endParaRPr>
          </a:p>
        </p:txBody>
      </p:sp>
      <p:sp>
        <p:nvSpPr>
          <p:cNvPr id="225" name="CustomShape 2"/>
          <p:cNvSpPr/>
          <p:nvPr/>
        </p:nvSpPr>
        <p:spPr>
          <a:xfrm>
            <a:off x="880560" y="2609280"/>
            <a:ext cx="757152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Taxes de creixement interanual de l'atur registrat al SOIB i la població aturada segons l'EPA a les Balears (2011–2021)</a:t>
            </a:r>
            <a:endParaRPr lang="ca-ES" sz="1500" b="0" strike="noStrike" spc="-1">
              <a:latin typeface="Arial"/>
            </a:endParaRPr>
          </a:p>
        </p:txBody>
      </p:sp>
      <p:sp>
        <p:nvSpPr>
          <p:cNvPr id="226" name="CustomShape 3"/>
          <p:cNvSpPr/>
          <p:nvPr/>
        </p:nvSpPr>
        <p:spPr>
          <a:xfrm>
            <a:off x="1088640" y="1215000"/>
            <a:ext cx="736344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Segons el SOIB, com s’ha dit, el nombre de persones en atur a les Balears el 2021 ha estat de 65.618 i, segons l’EPA, la xifra d’aturats és de 95.875. En termes interanuals, ambdues fonts mostren descensos de l’atur: un -5,7 % per l’EPA i d’un -10,2 % pels registres del SOIB. En ambdós casos el 2021 marca un punt d’inflexió que reflecteix l’inici de la represa de l’activitat econòmica, però encara lluny de les xifres dels anys </a:t>
            </a:r>
            <a:r>
              <a:rPr lang="ca-ES" sz="1600" b="0" strike="noStrike" spc="-1" dirty="0" err="1">
                <a:solidFill>
                  <a:srgbClr val="000000"/>
                </a:solidFill>
                <a:latin typeface="Bariol Regular"/>
                <a:ea typeface="DejaVu Sans"/>
              </a:rPr>
              <a:t>prepandèmia</a:t>
            </a:r>
            <a:r>
              <a:rPr lang="ca-ES" sz="1600" b="0" strike="noStrike" spc="-1" dirty="0">
                <a:solidFill>
                  <a:srgbClr val="000000"/>
                </a:solidFill>
                <a:latin typeface="Bariol Regular"/>
                <a:ea typeface="DejaVu Sans"/>
              </a:rPr>
              <a:t>.</a:t>
            </a:r>
            <a:endParaRPr lang="ca-ES" sz="1600" b="0" strike="noStrike" spc="-1" dirty="0">
              <a:latin typeface="Arial"/>
            </a:endParaRPr>
          </a:p>
        </p:txBody>
      </p:sp>
      <p:sp>
        <p:nvSpPr>
          <p:cNvPr id="227"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 i l’EPA (INE)</a:t>
            </a:r>
            <a:endParaRPr lang="ca-ES" sz="1100" b="0" strike="noStrike" spc="-1">
              <a:latin typeface="Arial"/>
            </a:endParaRPr>
          </a:p>
        </p:txBody>
      </p:sp>
      <p:pic>
        <p:nvPicPr>
          <p:cNvPr id="228" name="Imagen 1"/>
          <p:cNvPicPr/>
          <p:nvPr/>
        </p:nvPicPr>
        <p:blipFill>
          <a:blip r:embed="rId3"/>
          <a:stretch/>
        </p:blipFill>
        <p:spPr>
          <a:xfrm>
            <a:off x="691200" y="2987640"/>
            <a:ext cx="7851600" cy="3230280"/>
          </a:xfrm>
          <a:prstGeom prst="rect">
            <a:avLst/>
          </a:prstGeom>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9" name="Picture 2"/>
          <p:cNvPicPr/>
          <p:nvPr/>
        </p:nvPicPr>
        <p:blipFill>
          <a:blip r:embed="rId2"/>
          <a:stretch/>
        </p:blipFill>
        <p:spPr>
          <a:xfrm>
            <a:off x="0" y="6840"/>
            <a:ext cx="9143280" cy="6857280"/>
          </a:xfrm>
          <a:prstGeom prst="rect">
            <a:avLst/>
          </a:prstGeom>
          <a:ln>
            <a:noFill/>
          </a:ln>
        </p:spPr>
      </p:pic>
      <p:sp>
        <p:nvSpPr>
          <p:cNvPr id="230" name="CustomShape 1"/>
          <p:cNvSpPr/>
          <p:nvPr/>
        </p:nvSpPr>
        <p:spPr>
          <a:xfrm>
            <a:off x="1088640" y="7639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aturada. Taxa atur EPA</a:t>
            </a:r>
            <a:endParaRPr lang="ca-ES" sz="2000" b="0" strike="noStrike" spc="-1" dirty="0">
              <a:latin typeface="Arial"/>
            </a:endParaRPr>
          </a:p>
        </p:txBody>
      </p:sp>
      <p:sp>
        <p:nvSpPr>
          <p:cNvPr id="231" name="CustomShape 2"/>
          <p:cNvSpPr/>
          <p:nvPr/>
        </p:nvSpPr>
        <p:spPr>
          <a:xfrm>
            <a:off x="785880" y="2689200"/>
            <a:ext cx="75715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la taxa d'atur a Espanya i les Balears (2009–2021)</a:t>
            </a:r>
            <a:endParaRPr lang="ca-ES" sz="1500" b="0" strike="noStrike" spc="-1" dirty="0">
              <a:latin typeface="Arial"/>
            </a:endParaRPr>
          </a:p>
        </p:txBody>
      </p:sp>
      <p:sp>
        <p:nvSpPr>
          <p:cNvPr id="232" name="CustomShape 3"/>
          <p:cNvSpPr/>
          <p:nvPr/>
        </p:nvSpPr>
        <p:spPr>
          <a:xfrm>
            <a:off x="1088640" y="1215000"/>
            <a:ext cx="7363440" cy="107576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Les Illes Balears tanquen el 2021 amb una taxa d’atur del 14,9 %, similar a la del conjunt d’Espanya (14,8 %), després que en el 2020 s’assolís el 16,2 %. Des del 2012 l’atur queia de manera més intensa a les Balears i el diferencial amb la taxa d’atur espanyola es veia accentuat, fins arribar la pandèmia de la COVID-19.</a:t>
            </a:r>
            <a:endParaRPr lang="ca-ES" sz="1600" b="0" strike="noStrike" spc="-1" dirty="0">
              <a:latin typeface="Arial"/>
            </a:endParaRPr>
          </a:p>
        </p:txBody>
      </p:sp>
      <p:sp>
        <p:nvSpPr>
          <p:cNvPr id="233"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l’EPA (INE)</a:t>
            </a:r>
            <a:endParaRPr lang="ca-ES" sz="1100" b="0" strike="noStrike" spc="-1">
              <a:latin typeface="Arial"/>
            </a:endParaRPr>
          </a:p>
        </p:txBody>
      </p:sp>
      <p:pic>
        <p:nvPicPr>
          <p:cNvPr id="234" name="Imagen 1"/>
          <p:cNvPicPr/>
          <p:nvPr/>
        </p:nvPicPr>
        <p:blipFill>
          <a:blip r:embed="rId3"/>
          <a:stretch/>
        </p:blipFill>
        <p:spPr>
          <a:xfrm>
            <a:off x="1354320" y="3034800"/>
            <a:ext cx="6412680" cy="3090240"/>
          </a:xfrm>
          <a:prstGeom prst="rect">
            <a:avLst/>
          </a:prstGeom>
          <a:ln>
            <a:noFill/>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 name="Picture 2"/>
          <p:cNvPicPr/>
          <p:nvPr/>
        </p:nvPicPr>
        <p:blipFill>
          <a:blip r:embed="rId2"/>
          <a:stretch/>
        </p:blipFill>
        <p:spPr>
          <a:xfrm>
            <a:off x="0" y="-13320"/>
            <a:ext cx="9143280" cy="6857280"/>
          </a:xfrm>
          <a:prstGeom prst="rect">
            <a:avLst/>
          </a:prstGeom>
          <a:ln>
            <a:noFill/>
          </a:ln>
        </p:spPr>
      </p:pic>
      <p:sp>
        <p:nvSpPr>
          <p:cNvPr id="236" name="CustomShape 1"/>
          <p:cNvSpPr/>
          <p:nvPr/>
        </p:nvSpPr>
        <p:spPr>
          <a:xfrm>
            <a:off x="993240" y="1179000"/>
            <a:ext cx="7207920" cy="263003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Arial"/>
              </a:rPr>
              <a:t>Per sectors econòmics, i respecte el 2020, es dona la reducció més significativa de l’atur en l’hostaleria (-22,6 %), que havia estat, per mor de les restriccions de mobilitat, el sector més afectat per l’increment de l’atur. El segueixen, però per sota de la mitjana, el sector industrial (-8,4 %) i el comerç (-7,5 %).</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Arial"/>
              </a:rPr>
              <a:t>Més en detall, les activitats econòmiques amb un major descens de l’atur són els serveis d’allotjament (-29,2 %), emmagatzematge i activitats afins al transport (-24,6 %) i el transport terrestre (-24,2 %). En canvi, puja l’atur en activitats com l’assistència en establiments residencials (+11,7 %), les activitats de les llars que donen ocupació a personal domèstic (+11,4 %), o en les activitats sanitàries (+8,1 %).</a:t>
            </a:r>
            <a:endParaRPr lang="ca-ES" sz="1600" b="0" strike="noStrike" spc="-1" dirty="0">
              <a:latin typeface="Arial"/>
            </a:endParaRPr>
          </a:p>
          <a:p>
            <a:pPr>
              <a:lnSpc>
                <a:spcPct val="100000"/>
              </a:lnSpc>
              <a:spcAft>
                <a:spcPts val="300"/>
              </a:spcAft>
            </a:pPr>
            <a:endParaRPr lang="ca-ES" sz="1600" b="0" strike="noStrike" spc="-1" dirty="0">
              <a:latin typeface="Arial"/>
            </a:endParaRPr>
          </a:p>
        </p:txBody>
      </p:sp>
      <p:sp>
        <p:nvSpPr>
          <p:cNvPr id="237" name="CustomShape 2"/>
          <p:cNvSpPr/>
          <p:nvPr/>
        </p:nvSpPr>
        <p:spPr>
          <a:xfrm>
            <a:off x="993240" y="74844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aturada. Sectors econòmics </a:t>
            </a:r>
            <a:endParaRPr lang="ca-ES" sz="2000" b="0" strike="noStrike" spc="-1" dirty="0">
              <a:latin typeface="Arial"/>
            </a:endParaRPr>
          </a:p>
        </p:txBody>
      </p:sp>
      <p:sp>
        <p:nvSpPr>
          <p:cNvPr id="238"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sp>
        <p:nvSpPr>
          <p:cNvPr id="239" name="CustomShape 4"/>
          <p:cNvSpPr/>
          <p:nvPr/>
        </p:nvSpPr>
        <p:spPr>
          <a:xfrm>
            <a:off x="1347480" y="3683520"/>
            <a:ext cx="64054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l'atur registrat per sectors econòmics a les Balears (2014-2021)</a:t>
            </a:r>
            <a:endParaRPr lang="ca-ES" sz="1500" b="0" strike="noStrike" spc="-1">
              <a:latin typeface="Arial"/>
            </a:endParaRPr>
          </a:p>
        </p:txBody>
      </p:sp>
      <p:pic>
        <p:nvPicPr>
          <p:cNvPr id="240" name="Imagen 1"/>
          <p:cNvPicPr/>
          <p:nvPr/>
        </p:nvPicPr>
        <p:blipFill>
          <a:blip r:embed="rId3"/>
          <a:stretch/>
        </p:blipFill>
        <p:spPr>
          <a:xfrm>
            <a:off x="2508480" y="4013280"/>
            <a:ext cx="4083840" cy="1901520"/>
          </a:xfrm>
          <a:prstGeom prst="rect">
            <a:avLst/>
          </a:prstGeom>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1" name="Picture 2"/>
          <p:cNvPicPr/>
          <p:nvPr/>
        </p:nvPicPr>
        <p:blipFill>
          <a:blip r:embed="rId2"/>
          <a:stretch/>
        </p:blipFill>
        <p:spPr>
          <a:xfrm>
            <a:off x="0" y="6840"/>
            <a:ext cx="9143280" cy="6857280"/>
          </a:xfrm>
          <a:prstGeom prst="rect">
            <a:avLst/>
          </a:prstGeom>
          <a:ln>
            <a:noFill/>
          </a:ln>
        </p:spPr>
      </p:pic>
      <p:sp>
        <p:nvSpPr>
          <p:cNvPr id="242" name="CustomShape 1"/>
          <p:cNvSpPr/>
          <p:nvPr/>
        </p:nvSpPr>
        <p:spPr>
          <a:xfrm>
            <a:off x="978120" y="7848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aturada. Per illes i perfil sociodemogràfic</a:t>
            </a:r>
            <a:endParaRPr lang="ca-ES" sz="2000" b="0" strike="noStrike" spc="-1" dirty="0">
              <a:latin typeface="Arial"/>
            </a:endParaRPr>
          </a:p>
        </p:txBody>
      </p:sp>
      <p:sp>
        <p:nvSpPr>
          <p:cNvPr id="243" name="CustomShape 2"/>
          <p:cNvSpPr/>
          <p:nvPr/>
        </p:nvSpPr>
        <p:spPr>
          <a:xfrm>
            <a:off x="775080" y="1473120"/>
            <a:ext cx="345996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l'atur registrat per illes (2014-2021)</a:t>
            </a:r>
            <a:endParaRPr lang="ca-ES" sz="1500" b="0" strike="noStrike" spc="-1">
              <a:latin typeface="Arial"/>
            </a:endParaRPr>
          </a:p>
        </p:txBody>
      </p:sp>
      <p:sp>
        <p:nvSpPr>
          <p:cNvPr id="244" name="CustomShape 3"/>
          <p:cNvSpPr/>
          <p:nvPr/>
        </p:nvSpPr>
        <p:spPr>
          <a:xfrm>
            <a:off x="4330800" y="1150560"/>
            <a:ext cx="4270320" cy="3173774"/>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1001"/>
              </a:spcAft>
            </a:pPr>
            <a:r>
              <a:rPr lang="ca-ES" sz="1600" b="0" strike="noStrike" spc="-1" dirty="0">
                <a:solidFill>
                  <a:srgbClr val="000000"/>
                </a:solidFill>
                <a:latin typeface="Bariol Regular"/>
                <a:ea typeface="DejaVu Sans"/>
              </a:rPr>
              <a:t>En relació amb el 2020, es produeix un descens generalitzat a totes les illes, i de forma més significativa a Eivissa (–16,7 %), seguida de Menorca (–13,6 %), Mallorca (–8,8 %) i Formentera (–6,3 %).</a:t>
            </a:r>
            <a:endParaRPr lang="ca-ES" sz="1600" b="0" strike="noStrike" spc="-1" dirty="0">
              <a:latin typeface="Arial"/>
            </a:endParaRPr>
          </a:p>
          <a:p>
            <a:pPr>
              <a:lnSpc>
                <a:spcPct val="100000"/>
              </a:lnSpc>
              <a:spcAft>
                <a:spcPts val="1001"/>
              </a:spcAft>
            </a:pPr>
            <a:r>
              <a:rPr lang="ca-ES" sz="1600" b="0" strike="noStrike" spc="-1" dirty="0">
                <a:solidFill>
                  <a:srgbClr val="000000"/>
                </a:solidFill>
                <a:latin typeface="Bariol Regular"/>
                <a:ea typeface="Arial"/>
              </a:rPr>
              <a:t>Per sexe, l’atur cau més entre els homes (-12,1%) que entre les dones (-8,5 %). I, per grup d’edat, són el més joves els que experimenten el major descens (-26,2 %). Els aturats estrangers representen el 25,1 % del total de l’atur registrat i cauen un 11,7 % respecte el 2020, per sobre els nacionals (-9,6 %).</a:t>
            </a:r>
            <a:endParaRPr lang="ca-ES" sz="1600" b="0" strike="noStrike" spc="-1" dirty="0">
              <a:latin typeface="Arial"/>
            </a:endParaRPr>
          </a:p>
        </p:txBody>
      </p:sp>
      <p:sp>
        <p:nvSpPr>
          <p:cNvPr id="245" name="CustomShape 4"/>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sp>
        <p:nvSpPr>
          <p:cNvPr id="246" name="CustomShape 5"/>
          <p:cNvSpPr/>
          <p:nvPr/>
        </p:nvSpPr>
        <p:spPr>
          <a:xfrm>
            <a:off x="897211" y="4208033"/>
            <a:ext cx="74383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la població aturada, per sexe, edat i nacionalitat a les Illes Balears (2014-2021)</a:t>
            </a:r>
            <a:endParaRPr lang="ca-ES" sz="1500" b="0" strike="noStrike" spc="-1" dirty="0">
              <a:latin typeface="Arial"/>
            </a:endParaRPr>
          </a:p>
        </p:txBody>
      </p:sp>
      <p:pic>
        <p:nvPicPr>
          <p:cNvPr id="247" name="Imagen 2"/>
          <p:cNvPicPr/>
          <p:nvPr/>
        </p:nvPicPr>
        <p:blipFill>
          <a:blip r:embed="rId3"/>
          <a:stretch/>
        </p:blipFill>
        <p:spPr>
          <a:xfrm>
            <a:off x="936360" y="2147040"/>
            <a:ext cx="3346200" cy="1175760"/>
          </a:xfrm>
          <a:prstGeom prst="rect">
            <a:avLst/>
          </a:prstGeom>
          <a:ln>
            <a:noFill/>
          </a:ln>
        </p:spPr>
      </p:pic>
      <p:pic>
        <p:nvPicPr>
          <p:cNvPr id="248" name="Imagen 8"/>
          <p:cNvPicPr/>
          <p:nvPr/>
        </p:nvPicPr>
        <p:blipFill>
          <a:blip r:embed="rId4"/>
          <a:stretch/>
        </p:blipFill>
        <p:spPr>
          <a:xfrm>
            <a:off x="1485000" y="4540860"/>
            <a:ext cx="6284880" cy="1688040"/>
          </a:xfrm>
          <a:prstGeom prst="rect">
            <a:avLst/>
          </a:prstGeom>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9" name="Picture 2"/>
          <p:cNvPicPr/>
          <p:nvPr/>
        </p:nvPicPr>
        <p:blipFill>
          <a:blip r:embed="rId2"/>
          <a:stretch/>
        </p:blipFill>
        <p:spPr>
          <a:xfrm>
            <a:off x="0" y="6840"/>
            <a:ext cx="9143280" cy="6857280"/>
          </a:xfrm>
          <a:prstGeom prst="rect">
            <a:avLst/>
          </a:prstGeom>
          <a:ln>
            <a:noFill/>
          </a:ln>
        </p:spPr>
      </p:pic>
      <p:sp>
        <p:nvSpPr>
          <p:cNvPr id="250" name="CustomShape 1"/>
          <p:cNvSpPr/>
          <p:nvPr/>
        </p:nvSpPr>
        <p:spPr>
          <a:xfrm>
            <a:off x="978120" y="7848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La població aturada</a:t>
            </a:r>
            <a:endParaRPr lang="ca-ES" sz="2000" b="0" strike="noStrike" spc="-1">
              <a:latin typeface="Arial"/>
            </a:endParaRPr>
          </a:p>
        </p:txBody>
      </p:sp>
      <p:sp>
        <p:nvSpPr>
          <p:cNvPr id="251" name="CustomShape 2"/>
          <p:cNvSpPr/>
          <p:nvPr/>
        </p:nvSpPr>
        <p:spPr>
          <a:xfrm>
            <a:off x="775080" y="1224360"/>
            <a:ext cx="379620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l'atur registrat per nivell d’estudis (2014-2021)</a:t>
            </a:r>
            <a:endParaRPr lang="ca-ES" sz="1500" b="0" strike="noStrike" spc="-1">
              <a:latin typeface="Arial"/>
            </a:endParaRPr>
          </a:p>
        </p:txBody>
      </p:sp>
      <p:sp>
        <p:nvSpPr>
          <p:cNvPr id="252" name="CustomShape 3"/>
          <p:cNvSpPr/>
          <p:nvPr/>
        </p:nvSpPr>
        <p:spPr>
          <a:xfrm>
            <a:off x="5212080" y="917640"/>
            <a:ext cx="3387600" cy="243511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1001"/>
              </a:spcAft>
            </a:pPr>
            <a:r>
              <a:rPr lang="ca-ES" sz="1600" b="0" strike="noStrike" spc="-1" dirty="0">
                <a:solidFill>
                  <a:srgbClr val="000000"/>
                </a:solidFill>
                <a:latin typeface="Bariol Regular"/>
                <a:ea typeface="Calibri"/>
              </a:rPr>
              <a:t>Les persones aturades que just han assolit estudis primaris és del 35,0 %, i si </a:t>
            </a:r>
            <a:r>
              <a:rPr lang="ca-ES" sz="1600" spc="-1" dirty="0">
                <a:solidFill>
                  <a:srgbClr val="000000"/>
                </a:solidFill>
                <a:latin typeface="Bariol Regular"/>
                <a:ea typeface="Calibri"/>
              </a:rPr>
              <a:t>se</a:t>
            </a:r>
            <a:r>
              <a:rPr lang="ca-ES" sz="1600" b="0" strike="noStrike" spc="-1" dirty="0">
                <a:solidFill>
                  <a:srgbClr val="000000"/>
                </a:solidFill>
                <a:latin typeface="Bariol Regular"/>
                <a:ea typeface="Calibri"/>
              </a:rPr>
              <a:t> suma fins a la primera etapa d’ESO el percentatge se situa en el 77,0 %, mentre que el pes dels desocupats amb estudis superiors és del 6,4%.</a:t>
            </a:r>
            <a:endParaRPr lang="ca-ES" sz="1600" b="0" strike="noStrike" spc="-1" dirty="0">
              <a:latin typeface="Arial"/>
            </a:endParaRPr>
          </a:p>
          <a:p>
            <a:pPr>
              <a:lnSpc>
                <a:spcPct val="100000"/>
              </a:lnSpc>
              <a:spcAft>
                <a:spcPts val="1001"/>
              </a:spcAft>
            </a:pPr>
            <a:r>
              <a:rPr lang="ca-ES" sz="1600" b="0" strike="noStrike" spc="-1" dirty="0">
                <a:solidFill>
                  <a:srgbClr val="000000"/>
                </a:solidFill>
                <a:latin typeface="Bariol Regular"/>
                <a:ea typeface="Calibri"/>
              </a:rPr>
              <a:t>Els aturats es concentren en ocupacions dels serveis de restauració (34,2%) i en les ocupacions elementals (24,1 %).</a:t>
            </a:r>
            <a:endParaRPr lang="ca-ES" sz="1600" b="0" strike="noStrike" spc="-1" dirty="0">
              <a:latin typeface="Arial"/>
            </a:endParaRPr>
          </a:p>
        </p:txBody>
      </p:sp>
      <p:sp>
        <p:nvSpPr>
          <p:cNvPr id="253" name="CustomShape 4"/>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sp>
        <p:nvSpPr>
          <p:cNvPr id="254" name="CustomShape 5"/>
          <p:cNvSpPr/>
          <p:nvPr/>
        </p:nvSpPr>
        <p:spPr>
          <a:xfrm>
            <a:off x="852480" y="3470040"/>
            <a:ext cx="74383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a:solidFill>
                  <a:srgbClr val="CC003D"/>
                </a:solidFill>
                <a:latin typeface="Bariol Regular"/>
                <a:ea typeface="DejaVu Sans"/>
              </a:rPr>
              <a:t>Evolució de la població aturada, per grups d’ocupació a les Illes Balears (2014-2021)</a:t>
            </a:r>
            <a:endParaRPr lang="ca-ES" sz="1500" b="0" strike="noStrike" spc="-1">
              <a:latin typeface="Arial"/>
            </a:endParaRPr>
          </a:p>
        </p:txBody>
      </p:sp>
      <p:pic>
        <p:nvPicPr>
          <p:cNvPr id="255" name="Imagen 1"/>
          <p:cNvPicPr/>
          <p:nvPr/>
        </p:nvPicPr>
        <p:blipFill>
          <a:blip r:embed="rId3"/>
          <a:stretch/>
        </p:blipFill>
        <p:spPr>
          <a:xfrm>
            <a:off x="775080" y="1894320"/>
            <a:ext cx="4376520" cy="1358640"/>
          </a:xfrm>
          <a:prstGeom prst="rect">
            <a:avLst/>
          </a:prstGeom>
          <a:ln>
            <a:noFill/>
          </a:ln>
        </p:spPr>
      </p:pic>
      <p:pic>
        <p:nvPicPr>
          <p:cNvPr id="256" name="Imagen 7"/>
          <p:cNvPicPr/>
          <p:nvPr/>
        </p:nvPicPr>
        <p:blipFill>
          <a:blip r:embed="rId4"/>
          <a:stretch/>
        </p:blipFill>
        <p:spPr>
          <a:xfrm>
            <a:off x="1057320" y="3793320"/>
            <a:ext cx="7028640" cy="251100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0" name="Picture 2"/>
          <p:cNvPicPr/>
          <p:nvPr/>
        </p:nvPicPr>
        <p:blipFill>
          <a:blip r:embed="rId2"/>
          <a:stretch/>
        </p:blipFill>
        <p:spPr>
          <a:xfrm>
            <a:off x="0" y="0"/>
            <a:ext cx="9143280" cy="6857280"/>
          </a:xfrm>
          <a:prstGeom prst="rect">
            <a:avLst/>
          </a:prstGeom>
          <a:ln>
            <a:noFill/>
          </a:ln>
        </p:spPr>
      </p:pic>
      <p:sp>
        <p:nvSpPr>
          <p:cNvPr id="91" name="CustomShape 1"/>
          <p:cNvSpPr/>
          <p:nvPr/>
        </p:nvSpPr>
        <p:spPr>
          <a:xfrm>
            <a:off x="1009440" y="12924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Resum executiu (I)</a:t>
            </a:r>
            <a:endParaRPr lang="ca-ES" sz="2000" b="0" strike="noStrike" spc="-1">
              <a:latin typeface="Arial"/>
            </a:endParaRPr>
          </a:p>
        </p:txBody>
      </p:sp>
      <p:sp>
        <p:nvSpPr>
          <p:cNvPr id="92" name="CustomShape 2"/>
          <p:cNvSpPr/>
          <p:nvPr/>
        </p:nvSpPr>
        <p:spPr>
          <a:xfrm>
            <a:off x="749520" y="1810080"/>
            <a:ext cx="7644240" cy="4289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L’any 2021 està marcat per la gradual reactivació econòmica després de les fortes restriccions a l’activitat viscudes en el 2020. A finals del 2021 el mercat de treball de les Illes Balears recupera els nivell d’ocupació prepandèmics.</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Creix la població activa i recupera, i fins i tot supera, el nivell del 2019. De la mateixa manera creix la taxa d’activitat fins al 63,2 %, la segona més alta per comunitats autònomes. El pes dels actius amb estudis de nivell superior ha passat del 26,3 % en el 2016 al 38,1 % en el 2021.  </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La població ocupada reflecteix la represa de l’activitat econòmica i presenta en el 2021 un increment del 2,4 % segons la TGSS i del 4,7 % segons l’EPA. Augmenta sobretot l’afiliació a les Pitiüses (6,5 %), en el sector serveis (2,7 %), entre el col·lectiu femení (2,8 %), els joves menors de 25 anys (13,9 %) i els estrangers no comunitaris (18,8 %). </a:t>
            </a:r>
            <a:endParaRPr lang="ca-ES" sz="1600" b="0" strike="noStrike" spc="-1">
              <a:latin typeface="Arial"/>
            </a:endParaRPr>
          </a:p>
          <a:p>
            <a:pPr marL="285840" indent="-285120">
              <a:lnSpc>
                <a:spcPct val="100000"/>
              </a:lnSpc>
              <a:spcBef>
                <a:spcPts val="601"/>
              </a:spcBef>
              <a:buClr>
                <a:srgbClr val="000000"/>
              </a:buClr>
              <a:buFont typeface="Arial"/>
              <a:buChar char="•"/>
            </a:pPr>
            <a:r>
              <a:rPr lang="ca-ES" sz="1600" b="0" strike="noStrike" spc="-1">
                <a:solidFill>
                  <a:srgbClr val="000000"/>
                </a:solidFill>
                <a:latin typeface="Bariol Regular"/>
                <a:ea typeface="DejaVu Sans"/>
              </a:rPr>
              <a:t>Tot i l’increment de l’ocupació durant el 2021, l’afiliació se situa encara un 6,5 % per sota les xifres del 2019. De la mateixa manera, la taxa d’ocupació de la població de 16 i més anys se situa en el 53,9 % i creix 2,2 punts respecte al 2020. Tanmateix, es tracta de la taxa d’ocupació més baixa a les Illes Balears des del 2014.</a:t>
            </a:r>
            <a:endParaRPr lang="ca-ES" sz="1600" b="0" strike="noStrike" spc="-1">
              <a:latin typeface="Arial"/>
            </a:endParaRPr>
          </a:p>
          <a:p>
            <a:pPr>
              <a:lnSpc>
                <a:spcPct val="100000"/>
              </a:lnSpc>
              <a:spcBef>
                <a:spcPts val="601"/>
              </a:spcBef>
            </a:pPr>
            <a:endParaRPr lang="ca-ES" sz="1600" b="0" strike="noStrike" spc="-1">
              <a:latin typeface="Arial"/>
            </a:endParaRPr>
          </a:p>
        </p:txBody>
      </p:sp>
      <p:sp>
        <p:nvSpPr>
          <p:cNvPr id="93" name="CustomShape 3"/>
          <p:cNvSpPr/>
          <p:nvPr/>
        </p:nvSpPr>
        <p:spPr>
          <a:xfrm>
            <a:off x="1009440" y="781560"/>
            <a:ext cx="694440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400" b="1" strike="noStrike" spc="-1">
                <a:solidFill>
                  <a:srgbClr val="CC003D"/>
                </a:solidFill>
                <a:latin typeface="Bariol Regular"/>
                <a:ea typeface="DejaVu Sans"/>
              </a:rPr>
              <a:t>Informe sobre el mercat de treball a les Illes Balears </a:t>
            </a:r>
            <a:endParaRPr lang="ca-E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7" name="Picture 2"/>
          <p:cNvPicPr/>
          <p:nvPr/>
        </p:nvPicPr>
        <p:blipFill>
          <a:blip r:embed="rId2"/>
          <a:stretch/>
        </p:blipFill>
        <p:spPr>
          <a:xfrm>
            <a:off x="0" y="-13320"/>
            <a:ext cx="9143280" cy="6857280"/>
          </a:xfrm>
          <a:prstGeom prst="rect">
            <a:avLst/>
          </a:prstGeom>
          <a:ln>
            <a:noFill/>
          </a:ln>
        </p:spPr>
      </p:pic>
      <p:sp>
        <p:nvSpPr>
          <p:cNvPr id="258" name="CustomShape 1"/>
          <p:cNvSpPr/>
          <p:nvPr/>
        </p:nvSpPr>
        <p:spPr>
          <a:xfrm>
            <a:off x="1032840" y="1167120"/>
            <a:ext cx="7207920" cy="234534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Calibri"/>
              </a:rPr>
              <a:t>Les Illes Balears es caracteritzen per un major dinamisme del mercat de treball, en comparació amb el conjunt d’Espanya, amb un flux important d’entrades i sortides dels registres del SOIB. Així, el major nombre d’aturats es concentra en les demandes de curta durada, és a dir, inferior a tres mesos (el 24,3 %), a diferència d’Espanya on es concentra el 20,4 %. </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Calibri"/>
              </a:rPr>
              <a:t>Ara bé, els efectes de la COVID-19 s’han traduït en situacions més llargues d’atur i en més dificultats de retorn al mercat de treball. Respecte al 2020, l’atur de llarga durada s’ha més que duplicat, amb un increment del 67,5 %, i arriba a representar el 43,0 % del total de l’atur registrat.</a:t>
            </a:r>
            <a:endParaRPr lang="ca-ES" sz="1600" b="0" strike="noStrike" spc="-1" dirty="0">
              <a:latin typeface="Arial"/>
            </a:endParaRPr>
          </a:p>
        </p:txBody>
      </p:sp>
      <p:sp>
        <p:nvSpPr>
          <p:cNvPr id="259"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La població aturada. Durada de la demanda </a:t>
            </a:r>
            <a:endParaRPr lang="ca-ES" sz="2000" b="0" strike="noStrike" spc="-1" dirty="0">
              <a:latin typeface="Arial"/>
            </a:endParaRPr>
          </a:p>
        </p:txBody>
      </p:sp>
      <p:sp>
        <p:nvSpPr>
          <p:cNvPr id="260"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SOIB</a:t>
            </a:r>
            <a:endParaRPr lang="ca-ES" sz="1100" b="0" strike="noStrike" spc="-1">
              <a:latin typeface="Arial"/>
            </a:endParaRPr>
          </a:p>
        </p:txBody>
      </p:sp>
      <p:sp>
        <p:nvSpPr>
          <p:cNvPr id="261" name="CustomShape 4"/>
          <p:cNvSpPr/>
          <p:nvPr/>
        </p:nvSpPr>
        <p:spPr>
          <a:xfrm>
            <a:off x="1165680" y="3651480"/>
            <a:ext cx="64054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Distribució de la mitjana d’atur registrat segons la durada de la demanda a les Illes Balears i Espanya (2021)</a:t>
            </a:r>
            <a:endParaRPr lang="ca-ES" sz="1500" b="0" strike="noStrike" spc="-1" dirty="0">
              <a:latin typeface="Arial"/>
            </a:endParaRPr>
          </a:p>
        </p:txBody>
      </p:sp>
      <p:pic>
        <p:nvPicPr>
          <p:cNvPr id="262" name="Imagen 2"/>
          <p:cNvPicPr/>
          <p:nvPr/>
        </p:nvPicPr>
        <p:blipFill>
          <a:blip r:embed="rId3"/>
          <a:stretch/>
        </p:blipFill>
        <p:spPr>
          <a:xfrm>
            <a:off x="2508120" y="4225320"/>
            <a:ext cx="3900960" cy="1907640"/>
          </a:xfrm>
          <a:prstGeom prst="rect">
            <a:avLst/>
          </a:prstGeom>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3" name="Picture 2"/>
          <p:cNvPicPr/>
          <p:nvPr/>
        </p:nvPicPr>
        <p:blipFill>
          <a:blip r:embed="rId2"/>
          <a:stretch/>
        </p:blipFill>
        <p:spPr>
          <a:xfrm>
            <a:off x="0" y="-13320"/>
            <a:ext cx="9143280" cy="6857280"/>
          </a:xfrm>
          <a:prstGeom prst="rect">
            <a:avLst/>
          </a:prstGeom>
          <a:ln>
            <a:noFill/>
          </a:ln>
        </p:spPr>
      </p:pic>
      <p:sp>
        <p:nvSpPr>
          <p:cNvPr id="264" name="CustomShape 1"/>
          <p:cNvSpPr/>
          <p:nvPr/>
        </p:nvSpPr>
        <p:spPr>
          <a:xfrm>
            <a:off x="891720" y="1260360"/>
            <a:ext cx="3035880" cy="5338469"/>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7" dirty="0">
                <a:solidFill>
                  <a:srgbClr val="000000"/>
                </a:solidFill>
                <a:latin typeface="Bariol Regular"/>
                <a:ea typeface="Calibri"/>
              </a:rPr>
              <a:t>Segons les dades de l’Enquesta trimestral del cost laboral publicada per l’INE, el salari mensual mitjà a les Illes Balears és de 1.831,2 € el 2021, un 9,5 % per sota de la mitjana nacional (2.022,6 €). En relació amb el 2020 hi ha un increment generalitzat arreu del territori, en què a les Balears és del 10,8 %, el més alt, després que el 2020 experimentés un descens de l’11,8%.</a:t>
            </a:r>
            <a:endParaRPr lang="ca-ES" sz="1600" b="0" strike="noStrike" spc="-1" dirty="0">
              <a:latin typeface="Arial"/>
            </a:endParaRPr>
          </a:p>
          <a:p>
            <a:pPr>
              <a:lnSpc>
                <a:spcPct val="100000"/>
              </a:lnSpc>
              <a:spcAft>
                <a:spcPts val="300"/>
              </a:spcAft>
            </a:pPr>
            <a:r>
              <a:rPr lang="ca-ES" sz="1600" b="0" strike="noStrike" spc="7" dirty="0">
                <a:solidFill>
                  <a:srgbClr val="000000"/>
                </a:solidFill>
                <a:latin typeface="Bariol Regular"/>
                <a:ea typeface="Calibri"/>
              </a:rPr>
              <a:t>Pel que fa les hores efectivament treballades, les Illes Balears es caracteritzen per ser la comunitat autònoma amb el major nombre d’hores, però les restriccions a les activitats econòmiques les varen fer caure en picat.</a:t>
            </a:r>
            <a:endParaRPr lang="ca-ES" sz="1600" b="0" strike="noStrike" spc="-1" dirty="0">
              <a:latin typeface="Arial"/>
            </a:endParaRPr>
          </a:p>
          <a:p>
            <a:pPr>
              <a:lnSpc>
                <a:spcPct val="100000"/>
              </a:lnSpc>
              <a:spcAft>
                <a:spcPts val="300"/>
              </a:spcAft>
            </a:pPr>
            <a:endParaRPr lang="ca-ES" sz="1600" b="0" strike="noStrike" spc="-1" dirty="0">
              <a:latin typeface="Arial"/>
            </a:endParaRPr>
          </a:p>
        </p:txBody>
      </p:sp>
      <p:sp>
        <p:nvSpPr>
          <p:cNvPr id="265" name="CustomShape 2"/>
          <p:cNvSpPr/>
          <p:nvPr/>
        </p:nvSpPr>
        <p:spPr>
          <a:xfrm>
            <a:off x="899640" y="8730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Condicions de treball i relacions laborals</a:t>
            </a:r>
            <a:endParaRPr lang="ca-ES" sz="2000" b="0" strike="noStrike" spc="-1">
              <a:latin typeface="Arial"/>
            </a:endParaRPr>
          </a:p>
        </p:txBody>
      </p:sp>
      <p:sp>
        <p:nvSpPr>
          <p:cNvPr id="266" name="CustomShape 3"/>
          <p:cNvSpPr/>
          <p:nvPr/>
        </p:nvSpPr>
        <p:spPr>
          <a:xfrm>
            <a:off x="1323360" y="633852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l’ETCL (INE)</a:t>
            </a:r>
            <a:endParaRPr lang="ca-ES" sz="1100" b="0" strike="noStrike" spc="-1">
              <a:latin typeface="Arial"/>
            </a:endParaRPr>
          </a:p>
        </p:txBody>
      </p:sp>
      <p:sp>
        <p:nvSpPr>
          <p:cNvPr id="267" name="CustomShape 4"/>
          <p:cNvSpPr/>
          <p:nvPr/>
        </p:nvSpPr>
        <p:spPr>
          <a:xfrm>
            <a:off x="3928680" y="1194120"/>
            <a:ext cx="4630320" cy="774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del cost salarial total per treballador* i hores efectivament treballades per treballador al mes per comunitat autònoma (2017–2019-2021)</a:t>
            </a:r>
            <a:endParaRPr lang="ca-ES" sz="1500" b="0" strike="noStrike" spc="-1" dirty="0">
              <a:latin typeface="Arial"/>
            </a:endParaRPr>
          </a:p>
        </p:txBody>
      </p:sp>
      <p:pic>
        <p:nvPicPr>
          <p:cNvPr id="268" name="Picture 12"/>
          <p:cNvPicPr/>
          <p:nvPr/>
        </p:nvPicPr>
        <p:blipFill>
          <a:blip r:embed="rId3"/>
          <a:stretch/>
        </p:blipFill>
        <p:spPr>
          <a:xfrm>
            <a:off x="3346560" y="3096720"/>
            <a:ext cx="913680" cy="199440"/>
          </a:xfrm>
          <a:prstGeom prst="rect">
            <a:avLst/>
          </a:prstGeom>
          <a:ln w="9360">
            <a:noFill/>
          </a:ln>
        </p:spPr>
      </p:pic>
      <p:pic>
        <p:nvPicPr>
          <p:cNvPr id="269" name="Picture 13"/>
          <p:cNvPicPr/>
          <p:nvPr/>
        </p:nvPicPr>
        <p:blipFill>
          <a:blip r:embed="rId4"/>
          <a:stretch/>
        </p:blipFill>
        <p:spPr>
          <a:xfrm>
            <a:off x="2584440" y="3296880"/>
            <a:ext cx="913680" cy="37440"/>
          </a:xfrm>
          <a:prstGeom prst="rect">
            <a:avLst/>
          </a:prstGeom>
          <a:ln w="9360">
            <a:noFill/>
          </a:ln>
        </p:spPr>
      </p:pic>
      <p:pic>
        <p:nvPicPr>
          <p:cNvPr id="270" name="Picture 14"/>
          <p:cNvPicPr/>
          <p:nvPr/>
        </p:nvPicPr>
        <p:blipFill>
          <a:blip r:embed="rId3"/>
          <a:stretch/>
        </p:blipFill>
        <p:spPr>
          <a:xfrm>
            <a:off x="2584440" y="3296880"/>
            <a:ext cx="913680" cy="37440"/>
          </a:xfrm>
          <a:prstGeom prst="rect">
            <a:avLst/>
          </a:prstGeom>
          <a:ln w="9360">
            <a:noFill/>
          </a:ln>
        </p:spPr>
      </p:pic>
      <p:pic>
        <p:nvPicPr>
          <p:cNvPr id="271" name="Picture 15"/>
          <p:cNvPicPr/>
          <p:nvPr/>
        </p:nvPicPr>
        <p:blipFill>
          <a:blip r:embed="rId3"/>
          <a:stretch/>
        </p:blipFill>
        <p:spPr>
          <a:xfrm>
            <a:off x="2584440" y="3296880"/>
            <a:ext cx="913680" cy="37440"/>
          </a:xfrm>
          <a:prstGeom prst="rect">
            <a:avLst/>
          </a:prstGeom>
          <a:ln w="9360">
            <a:noFill/>
          </a:ln>
        </p:spPr>
      </p:pic>
      <p:pic>
        <p:nvPicPr>
          <p:cNvPr id="272" name="Picture 16"/>
          <p:cNvPicPr/>
          <p:nvPr/>
        </p:nvPicPr>
        <p:blipFill>
          <a:blip r:embed="rId5"/>
          <a:stretch/>
        </p:blipFill>
        <p:spPr>
          <a:xfrm>
            <a:off x="2584440" y="3296880"/>
            <a:ext cx="913680" cy="37440"/>
          </a:xfrm>
          <a:prstGeom prst="rect">
            <a:avLst/>
          </a:prstGeom>
          <a:ln w="9360">
            <a:noFill/>
          </a:ln>
        </p:spPr>
      </p:pic>
      <p:pic>
        <p:nvPicPr>
          <p:cNvPr id="273" name="Picture 17"/>
          <p:cNvPicPr/>
          <p:nvPr/>
        </p:nvPicPr>
        <p:blipFill>
          <a:blip r:embed="rId6"/>
          <a:stretch/>
        </p:blipFill>
        <p:spPr>
          <a:xfrm>
            <a:off x="2584440" y="3296880"/>
            <a:ext cx="913680" cy="37440"/>
          </a:xfrm>
          <a:prstGeom prst="rect">
            <a:avLst/>
          </a:prstGeom>
          <a:ln w="9360">
            <a:noFill/>
          </a:ln>
        </p:spPr>
      </p:pic>
      <p:pic>
        <p:nvPicPr>
          <p:cNvPr id="274" name="Picture 18"/>
          <p:cNvPicPr/>
          <p:nvPr/>
        </p:nvPicPr>
        <p:blipFill>
          <a:blip r:embed="rId7"/>
          <a:stretch/>
        </p:blipFill>
        <p:spPr>
          <a:xfrm>
            <a:off x="2584440" y="3296880"/>
            <a:ext cx="913680" cy="37440"/>
          </a:xfrm>
          <a:prstGeom prst="rect">
            <a:avLst/>
          </a:prstGeom>
          <a:ln w="9360">
            <a:noFill/>
          </a:ln>
        </p:spPr>
      </p:pic>
      <p:pic>
        <p:nvPicPr>
          <p:cNvPr id="276" name="Picture 13"/>
          <p:cNvPicPr/>
          <p:nvPr/>
        </p:nvPicPr>
        <p:blipFill>
          <a:blip r:embed="rId4"/>
          <a:stretch/>
        </p:blipFill>
        <p:spPr>
          <a:xfrm>
            <a:off x="2584440" y="3296880"/>
            <a:ext cx="913680" cy="37440"/>
          </a:xfrm>
          <a:prstGeom prst="rect">
            <a:avLst/>
          </a:prstGeom>
          <a:ln w="9360">
            <a:noFill/>
          </a:ln>
        </p:spPr>
      </p:pic>
      <p:pic>
        <p:nvPicPr>
          <p:cNvPr id="277" name="Picture 14"/>
          <p:cNvPicPr/>
          <p:nvPr/>
        </p:nvPicPr>
        <p:blipFill>
          <a:blip r:embed="rId3"/>
          <a:stretch/>
        </p:blipFill>
        <p:spPr>
          <a:xfrm>
            <a:off x="2584440" y="3296880"/>
            <a:ext cx="913680" cy="37440"/>
          </a:xfrm>
          <a:prstGeom prst="rect">
            <a:avLst/>
          </a:prstGeom>
          <a:ln w="9360">
            <a:noFill/>
          </a:ln>
        </p:spPr>
      </p:pic>
      <p:pic>
        <p:nvPicPr>
          <p:cNvPr id="278" name="Picture 15"/>
          <p:cNvPicPr/>
          <p:nvPr/>
        </p:nvPicPr>
        <p:blipFill>
          <a:blip r:embed="rId3"/>
          <a:stretch/>
        </p:blipFill>
        <p:spPr>
          <a:xfrm>
            <a:off x="2584440" y="3296880"/>
            <a:ext cx="913680" cy="37440"/>
          </a:xfrm>
          <a:prstGeom prst="rect">
            <a:avLst/>
          </a:prstGeom>
          <a:ln w="9360">
            <a:noFill/>
          </a:ln>
        </p:spPr>
      </p:pic>
      <p:pic>
        <p:nvPicPr>
          <p:cNvPr id="279" name="Picture 16"/>
          <p:cNvPicPr/>
          <p:nvPr/>
        </p:nvPicPr>
        <p:blipFill>
          <a:blip r:embed="rId5"/>
          <a:stretch/>
        </p:blipFill>
        <p:spPr>
          <a:xfrm>
            <a:off x="2584440" y="3296880"/>
            <a:ext cx="913680" cy="37440"/>
          </a:xfrm>
          <a:prstGeom prst="rect">
            <a:avLst/>
          </a:prstGeom>
          <a:ln w="9360">
            <a:noFill/>
          </a:ln>
        </p:spPr>
      </p:pic>
      <p:pic>
        <p:nvPicPr>
          <p:cNvPr id="280" name="Picture 17"/>
          <p:cNvPicPr/>
          <p:nvPr/>
        </p:nvPicPr>
        <p:blipFill>
          <a:blip r:embed="rId6"/>
          <a:stretch/>
        </p:blipFill>
        <p:spPr>
          <a:xfrm>
            <a:off x="2584440" y="3296880"/>
            <a:ext cx="913680" cy="37440"/>
          </a:xfrm>
          <a:prstGeom prst="rect">
            <a:avLst/>
          </a:prstGeom>
          <a:ln w="9360">
            <a:noFill/>
          </a:ln>
        </p:spPr>
      </p:pic>
      <p:pic>
        <p:nvPicPr>
          <p:cNvPr id="281" name="Picture 18"/>
          <p:cNvPicPr/>
          <p:nvPr/>
        </p:nvPicPr>
        <p:blipFill>
          <a:blip r:embed="rId7"/>
          <a:stretch/>
        </p:blipFill>
        <p:spPr>
          <a:xfrm>
            <a:off x="2584440" y="3296880"/>
            <a:ext cx="913680" cy="37440"/>
          </a:xfrm>
          <a:prstGeom prst="rect">
            <a:avLst/>
          </a:prstGeom>
          <a:ln w="9360">
            <a:noFill/>
          </a:ln>
        </p:spPr>
      </p:pic>
      <p:pic>
        <p:nvPicPr>
          <p:cNvPr id="282" name="Picture 12"/>
          <p:cNvPicPr/>
          <p:nvPr/>
        </p:nvPicPr>
        <p:blipFill>
          <a:blip r:embed="rId3"/>
          <a:stretch/>
        </p:blipFill>
        <p:spPr>
          <a:xfrm>
            <a:off x="5064120" y="3424320"/>
            <a:ext cx="913680" cy="199440"/>
          </a:xfrm>
          <a:prstGeom prst="rect">
            <a:avLst/>
          </a:prstGeom>
          <a:ln w="9360">
            <a:noFill/>
          </a:ln>
        </p:spPr>
      </p:pic>
      <p:pic>
        <p:nvPicPr>
          <p:cNvPr id="283" name="Picture 13"/>
          <p:cNvPicPr/>
          <p:nvPr/>
        </p:nvPicPr>
        <p:blipFill>
          <a:blip r:embed="rId4"/>
          <a:stretch/>
        </p:blipFill>
        <p:spPr>
          <a:xfrm>
            <a:off x="4302000" y="3624480"/>
            <a:ext cx="913680" cy="37440"/>
          </a:xfrm>
          <a:prstGeom prst="rect">
            <a:avLst/>
          </a:prstGeom>
          <a:ln w="9360">
            <a:noFill/>
          </a:ln>
        </p:spPr>
      </p:pic>
      <p:pic>
        <p:nvPicPr>
          <p:cNvPr id="284" name="Picture 14"/>
          <p:cNvPicPr/>
          <p:nvPr/>
        </p:nvPicPr>
        <p:blipFill>
          <a:blip r:embed="rId3"/>
          <a:stretch/>
        </p:blipFill>
        <p:spPr>
          <a:xfrm>
            <a:off x="4302000" y="3624480"/>
            <a:ext cx="913680" cy="37440"/>
          </a:xfrm>
          <a:prstGeom prst="rect">
            <a:avLst/>
          </a:prstGeom>
          <a:ln w="9360">
            <a:noFill/>
          </a:ln>
        </p:spPr>
      </p:pic>
      <p:pic>
        <p:nvPicPr>
          <p:cNvPr id="285" name="Picture 15"/>
          <p:cNvPicPr/>
          <p:nvPr/>
        </p:nvPicPr>
        <p:blipFill>
          <a:blip r:embed="rId3"/>
          <a:stretch/>
        </p:blipFill>
        <p:spPr>
          <a:xfrm>
            <a:off x="4302000" y="3624480"/>
            <a:ext cx="913680" cy="37440"/>
          </a:xfrm>
          <a:prstGeom prst="rect">
            <a:avLst/>
          </a:prstGeom>
          <a:ln w="9360">
            <a:noFill/>
          </a:ln>
        </p:spPr>
      </p:pic>
      <p:pic>
        <p:nvPicPr>
          <p:cNvPr id="286" name="Picture 16"/>
          <p:cNvPicPr/>
          <p:nvPr/>
        </p:nvPicPr>
        <p:blipFill>
          <a:blip r:embed="rId5"/>
          <a:stretch/>
        </p:blipFill>
        <p:spPr>
          <a:xfrm>
            <a:off x="4302000" y="3624480"/>
            <a:ext cx="913680" cy="37440"/>
          </a:xfrm>
          <a:prstGeom prst="rect">
            <a:avLst/>
          </a:prstGeom>
          <a:ln w="9360">
            <a:noFill/>
          </a:ln>
        </p:spPr>
      </p:pic>
      <p:pic>
        <p:nvPicPr>
          <p:cNvPr id="287" name="Picture 17"/>
          <p:cNvPicPr/>
          <p:nvPr/>
        </p:nvPicPr>
        <p:blipFill>
          <a:blip r:embed="rId6"/>
          <a:stretch/>
        </p:blipFill>
        <p:spPr>
          <a:xfrm>
            <a:off x="4302000" y="3624480"/>
            <a:ext cx="913680" cy="37440"/>
          </a:xfrm>
          <a:prstGeom prst="rect">
            <a:avLst/>
          </a:prstGeom>
          <a:ln w="9360">
            <a:noFill/>
          </a:ln>
        </p:spPr>
      </p:pic>
      <p:pic>
        <p:nvPicPr>
          <p:cNvPr id="288" name="Picture 18"/>
          <p:cNvPicPr/>
          <p:nvPr/>
        </p:nvPicPr>
        <p:blipFill>
          <a:blip r:embed="rId7"/>
          <a:stretch/>
        </p:blipFill>
        <p:spPr>
          <a:xfrm>
            <a:off x="4302000" y="3624480"/>
            <a:ext cx="913680" cy="37440"/>
          </a:xfrm>
          <a:prstGeom prst="rect">
            <a:avLst/>
          </a:prstGeom>
          <a:ln w="9360">
            <a:noFill/>
          </a:ln>
        </p:spPr>
      </p:pic>
      <p:pic>
        <p:nvPicPr>
          <p:cNvPr id="289" name="Picture 12"/>
          <p:cNvPicPr/>
          <p:nvPr/>
        </p:nvPicPr>
        <p:blipFill>
          <a:blip r:embed="rId3"/>
          <a:stretch/>
        </p:blipFill>
        <p:spPr>
          <a:xfrm>
            <a:off x="5064120" y="3424320"/>
            <a:ext cx="913680" cy="199440"/>
          </a:xfrm>
          <a:prstGeom prst="rect">
            <a:avLst/>
          </a:prstGeom>
          <a:ln w="9360">
            <a:noFill/>
          </a:ln>
        </p:spPr>
      </p:pic>
      <p:pic>
        <p:nvPicPr>
          <p:cNvPr id="290" name="Picture 13"/>
          <p:cNvPicPr/>
          <p:nvPr/>
        </p:nvPicPr>
        <p:blipFill>
          <a:blip r:embed="rId4"/>
          <a:stretch/>
        </p:blipFill>
        <p:spPr>
          <a:xfrm>
            <a:off x="4302000" y="3624480"/>
            <a:ext cx="913680" cy="37440"/>
          </a:xfrm>
          <a:prstGeom prst="rect">
            <a:avLst/>
          </a:prstGeom>
          <a:ln w="9360">
            <a:noFill/>
          </a:ln>
        </p:spPr>
      </p:pic>
      <p:pic>
        <p:nvPicPr>
          <p:cNvPr id="291" name="Picture 14"/>
          <p:cNvPicPr/>
          <p:nvPr/>
        </p:nvPicPr>
        <p:blipFill>
          <a:blip r:embed="rId3"/>
          <a:stretch/>
        </p:blipFill>
        <p:spPr>
          <a:xfrm>
            <a:off x="4302000" y="3624480"/>
            <a:ext cx="913680" cy="37440"/>
          </a:xfrm>
          <a:prstGeom prst="rect">
            <a:avLst/>
          </a:prstGeom>
          <a:ln w="9360">
            <a:noFill/>
          </a:ln>
        </p:spPr>
      </p:pic>
      <p:pic>
        <p:nvPicPr>
          <p:cNvPr id="292" name="Picture 15"/>
          <p:cNvPicPr/>
          <p:nvPr/>
        </p:nvPicPr>
        <p:blipFill>
          <a:blip r:embed="rId3"/>
          <a:stretch/>
        </p:blipFill>
        <p:spPr>
          <a:xfrm>
            <a:off x="4302000" y="3624480"/>
            <a:ext cx="913680" cy="37440"/>
          </a:xfrm>
          <a:prstGeom prst="rect">
            <a:avLst/>
          </a:prstGeom>
          <a:ln w="9360">
            <a:noFill/>
          </a:ln>
        </p:spPr>
      </p:pic>
      <p:pic>
        <p:nvPicPr>
          <p:cNvPr id="293" name="Picture 16"/>
          <p:cNvPicPr/>
          <p:nvPr/>
        </p:nvPicPr>
        <p:blipFill>
          <a:blip r:embed="rId5"/>
          <a:stretch/>
        </p:blipFill>
        <p:spPr>
          <a:xfrm>
            <a:off x="4302000" y="3624480"/>
            <a:ext cx="913680" cy="37440"/>
          </a:xfrm>
          <a:prstGeom prst="rect">
            <a:avLst/>
          </a:prstGeom>
          <a:ln w="9360">
            <a:noFill/>
          </a:ln>
        </p:spPr>
      </p:pic>
      <p:pic>
        <p:nvPicPr>
          <p:cNvPr id="294" name="Picture 17"/>
          <p:cNvPicPr/>
          <p:nvPr/>
        </p:nvPicPr>
        <p:blipFill>
          <a:blip r:embed="rId6"/>
          <a:stretch/>
        </p:blipFill>
        <p:spPr>
          <a:xfrm>
            <a:off x="4302000" y="3624480"/>
            <a:ext cx="913680" cy="37440"/>
          </a:xfrm>
          <a:prstGeom prst="rect">
            <a:avLst/>
          </a:prstGeom>
          <a:ln w="9360">
            <a:noFill/>
          </a:ln>
        </p:spPr>
      </p:pic>
      <p:pic>
        <p:nvPicPr>
          <p:cNvPr id="295" name="Picture 18"/>
          <p:cNvPicPr/>
          <p:nvPr/>
        </p:nvPicPr>
        <p:blipFill>
          <a:blip r:embed="rId7"/>
          <a:stretch/>
        </p:blipFill>
        <p:spPr>
          <a:xfrm>
            <a:off x="4302000" y="3624480"/>
            <a:ext cx="913680" cy="37440"/>
          </a:xfrm>
          <a:prstGeom prst="rect">
            <a:avLst/>
          </a:prstGeom>
          <a:ln w="9360">
            <a:noFill/>
          </a:ln>
        </p:spPr>
      </p:pic>
      <p:pic>
        <p:nvPicPr>
          <p:cNvPr id="296" name="Imagen 1"/>
          <p:cNvPicPr/>
          <p:nvPr/>
        </p:nvPicPr>
        <p:blipFill>
          <a:blip r:embed="rId8"/>
          <a:stretch/>
        </p:blipFill>
        <p:spPr>
          <a:xfrm>
            <a:off x="4372200" y="1945800"/>
            <a:ext cx="3742560" cy="4278960"/>
          </a:xfrm>
          <a:prstGeom prst="rect">
            <a:avLst/>
          </a:prstGeom>
          <a:ln>
            <a:noFill/>
          </a:ln>
        </p:spPr>
      </p:pic>
      <p:sp>
        <p:nvSpPr>
          <p:cNvPr id="297" name="CustomShape 5"/>
          <p:cNvSpPr/>
          <p:nvPr/>
        </p:nvSpPr>
        <p:spPr>
          <a:xfrm>
            <a:off x="907920" y="54648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Part II. El mercat de treball a les Illes Balears</a:t>
            </a:r>
            <a:endParaRPr lang="ca-ES" sz="2000" b="0" strike="noStrike" spc="-1">
              <a:latin typeface="Aria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8" name="Picture 2"/>
          <p:cNvPicPr/>
          <p:nvPr/>
        </p:nvPicPr>
        <p:blipFill>
          <a:blip r:embed="rId2"/>
          <a:stretch/>
        </p:blipFill>
        <p:spPr>
          <a:xfrm>
            <a:off x="0" y="-13320"/>
            <a:ext cx="9143280" cy="6857280"/>
          </a:xfrm>
          <a:prstGeom prst="rect">
            <a:avLst/>
          </a:prstGeom>
          <a:ln>
            <a:noFill/>
          </a:ln>
        </p:spPr>
      </p:pic>
      <p:sp>
        <p:nvSpPr>
          <p:cNvPr id="299" name="CustomShape 1"/>
          <p:cNvSpPr/>
          <p:nvPr/>
        </p:nvSpPr>
        <p:spPr>
          <a:xfrm>
            <a:off x="1032840" y="1167120"/>
            <a:ext cx="7207920" cy="259156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Calibri"/>
              </a:rPr>
              <a:t>L’anàlisi del cost salarial en relació amb l’augment pactat en conveni i amb la taxa d’inflació ens mostra l’evolució que ha experimentat el poder adquisitiu dels treballadors de les Balears. Així, durant el 2020 la caiguda de l’activitat i dels salaris, va anar acompanyat d’una taxa d’inflació negativa. </a:t>
            </a:r>
            <a:endParaRPr lang="ca-ES" sz="1600" b="0" strike="noStrike" spc="-1" dirty="0">
              <a:latin typeface="Arial"/>
            </a:endParaRPr>
          </a:p>
          <a:p>
            <a:pPr>
              <a:lnSpc>
                <a:spcPct val="100000"/>
              </a:lnSpc>
              <a:spcAft>
                <a:spcPts val="300"/>
              </a:spcAft>
            </a:pPr>
            <a:r>
              <a:rPr lang="ca-ES" sz="1600" b="0" strike="noStrike" spc="-1" dirty="0">
                <a:solidFill>
                  <a:srgbClr val="000000"/>
                </a:solidFill>
                <a:latin typeface="Bariol Regular"/>
                <a:ea typeface="Calibri"/>
              </a:rPr>
              <a:t>Segons les dades provisionals del Ministeri, en el 2021 es varen signar 55 convenis col·lectius a les Illes Balears, 44 d’empresa i 11 d’àmbit superior. Aquests convenis afecten 223.013 treballadors i suposen un increment salarial del 2,65 %, superior al pactat en el conjunt d’Espanya (1,69 %). Ara bé, la inflació es va situar de mitjana per sobre d’aquest increment salarial pactat, la qual cosa provoca una pèrdua de poder adquisitiu.</a:t>
            </a:r>
            <a:endParaRPr lang="ca-ES" sz="1600" b="0" strike="noStrike" spc="-1" dirty="0">
              <a:latin typeface="Arial"/>
            </a:endParaRPr>
          </a:p>
        </p:txBody>
      </p:sp>
      <p:sp>
        <p:nvSpPr>
          <p:cNvPr id="300" name="CustomShape 2"/>
          <p:cNvSpPr/>
          <p:nvPr/>
        </p:nvSpPr>
        <p:spPr>
          <a:xfrm>
            <a:off x="1078200" y="74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Condicions de treball i relacions laborals </a:t>
            </a:r>
            <a:endParaRPr lang="ca-ES" sz="2000" b="0" strike="noStrike" spc="-1" dirty="0">
              <a:latin typeface="Arial"/>
            </a:endParaRPr>
          </a:p>
        </p:txBody>
      </p:sp>
      <p:sp>
        <p:nvSpPr>
          <p:cNvPr id="301" name="CustomShape 3"/>
          <p:cNvSpPr/>
          <p:nvPr/>
        </p:nvSpPr>
        <p:spPr>
          <a:xfrm>
            <a:off x="1562040" y="6338520"/>
            <a:ext cx="577080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Nota: (*) IPC base 2021=100. Font: OTIB a partir de dades del Ministeri de Treball i Economia Social, ETCL i IPC (INE)</a:t>
            </a:r>
            <a:endParaRPr lang="ca-ES" sz="1100" b="0" strike="noStrike" spc="-1">
              <a:latin typeface="Arial"/>
            </a:endParaRPr>
          </a:p>
        </p:txBody>
      </p:sp>
      <p:sp>
        <p:nvSpPr>
          <p:cNvPr id="302" name="CustomShape 4"/>
          <p:cNvSpPr/>
          <p:nvPr/>
        </p:nvSpPr>
        <p:spPr>
          <a:xfrm>
            <a:off x="1165680" y="3533400"/>
            <a:ext cx="640548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l’augment salarial pactat, l’augment del cost salarial i la taxa d’inflació* a les Balears i Espanya (2012–2021)</a:t>
            </a:r>
            <a:endParaRPr lang="ca-ES" sz="1500" b="0" strike="noStrike" spc="-1" dirty="0">
              <a:latin typeface="Arial"/>
            </a:endParaRPr>
          </a:p>
        </p:txBody>
      </p:sp>
      <p:pic>
        <p:nvPicPr>
          <p:cNvPr id="303" name="Imagen 1"/>
          <p:cNvPicPr/>
          <p:nvPr/>
        </p:nvPicPr>
        <p:blipFill>
          <a:blip r:embed="rId3"/>
          <a:stretch/>
        </p:blipFill>
        <p:spPr>
          <a:xfrm>
            <a:off x="2085480" y="4087440"/>
            <a:ext cx="4723920" cy="2102760"/>
          </a:xfrm>
          <a:prstGeom prst="rect">
            <a:avLst/>
          </a:prstGeom>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4" name="Picture 2"/>
          <p:cNvPicPr/>
          <p:nvPr/>
        </p:nvPicPr>
        <p:blipFill>
          <a:blip r:embed="rId2"/>
          <a:stretch/>
        </p:blipFill>
        <p:spPr>
          <a:xfrm>
            <a:off x="0" y="6840"/>
            <a:ext cx="9143280" cy="6857280"/>
          </a:xfrm>
          <a:prstGeom prst="rect">
            <a:avLst/>
          </a:prstGeom>
          <a:ln>
            <a:noFill/>
          </a:ln>
        </p:spPr>
      </p:pic>
      <p:sp>
        <p:nvSpPr>
          <p:cNvPr id="305" name="CustomShape 1"/>
          <p:cNvSpPr/>
          <p:nvPr/>
        </p:nvSpPr>
        <p:spPr>
          <a:xfrm>
            <a:off x="1088640" y="7639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Condicions de treball i relacions laborals</a:t>
            </a:r>
            <a:endParaRPr lang="ca-ES" sz="2000" b="0" strike="noStrike" spc="-1">
              <a:latin typeface="Arial"/>
            </a:endParaRPr>
          </a:p>
        </p:txBody>
      </p:sp>
      <p:sp>
        <p:nvSpPr>
          <p:cNvPr id="306" name="CustomShape 2"/>
          <p:cNvSpPr/>
          <p:nvPr/>
        </p:nvSpPr>
        <p:spPr>
          <a:xfrm>
            <a:off x="880560" y="2881080"/>
            <a:ext cx="757152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Evolució de l’índex d’incidència de la sinistralitat laboral a les Illes Balears (2011–2021)</a:t>
            </a:r>
            <a:endParaRPr lang="ca-ES" sz="1500" b="0" strike="noStrike" spc="-1" dirty="0">
              <a:latin typeface="Arial"/>
            </a:endParaRPr>
          </a:p>
        </p:txBody>
      </p:sp>
      <p:sp>
        <p:nvSpPr>
          <p:cNvPr id="307" name="CustomShape 3"/>
          <p:cNvSpPr/>
          <p:nvPr/>
        </p:nvSpPr>
        <p:spPr>
          <a:xfrm>
            <a:off x="1088640" y="1215000"/>
            <a:ext cx="7363440" cy="15682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spcAft>
                <a:spcPts val="300"/>
              </a:spcAft>
            </a:pPr>
            <a:r>
              <a:rPr lang="ca-ES" sz="1600" b="0" strike="noStrike" spc="-1" dirty="0">
                <a:solidFill>
                  <a:srgbClr val="000000"/>
                </a:solidFill>
                <a:latin typeface="Bariol Regular"/>
                <a:ea typeface="DejaVu Sans"/>
              </a:rPr>
              <a:t>L’any 2021 es registren 17.817 accidents en jornada de treball, amb baixa, a les Illes Balears, segons les dades de la Direcció General de Treball i Salut Laboral. D’altra banda, l’índex d’incidència se situa en 3.785,6 incidències per cada 100.000 treballadors amb les contingències cobertes a les Illes Balears en el 2021, segons les dades del Ministeri de Treball i Economia Social. Aquesta dada representa un increment del 24,2  % respecte del 2020, any excepcional i que va suposar una caiguda de la sinistralitat sense precedents.</a:t>
            </a:r>
            <a:endParaRPr lang="ca-ES" sz="1600" b="0" strike="noStrike" spc="-1" dirty="0">
              <a:latin typeface="Arial"/>
            </a:endParaRPr>
          </a:p>
        </p:txBody>
      </p:sp>
      <p:sp>
        <p:nvSpPr>
          <p:cNvPr id="308"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dirty="0">
                <a:solidFill>
                  <a:srgbClr val="000000"/>
                </a:solidFill>
                <a:latin typeface="Bariol Regular"/>
                <a:ea typeface="DejaVu Sans"/>
              </a:rPr>
              <a:t>Font: OTIB a partir de les dades del Ministeri de Treball i Economia Social</a:t>
            </a:r>
            <a:endParaRPr lang="ca-ES" sz="1100" b="0" strike="noStrike" spc="-1" dirty="0">
              <a:latin typeface="Arial"/>
            </a:endParaRPr>
          </a:p>
        </p:txBody>
      </p:sp>
      <p:pic>
        <p:nvPicPr>
          <p:cNvPr id="309" name="Imagen 2"/>
          <p:cNvPicPr/>
          <p:nvPr/>
        </p:nvPicPr>
        <p:blipFill>
          <a:blip r:embed="rId3"/>
          <a:stretch/>
        </p:blipFill>
        <p:spPr>
          <a:xfrm>
            <a:off x="1572480" y="3172320"/>
            <a:ext cx="5998320" cy="3065760"/>
          </a:xfrm>
          <a:prstGeom prst="rect">
            <a:avLst/>
          </a:prstGeom>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 name="Picture 2"/>
          <p:cNvPicPr/>
          <p:nvPr/>
        </p:nvPicPr>
        <p:blipFill>
          <a:blip r:embed="rId2"/>
          <a:stretch/>
        </p:blipFill>
        <p:spPr>
          <a:xfrm>
            <a:off x="0" y="0"/>
            <a:ext cx="9143280" cy="6857280"/>
          </a:xfrm>
          <a:prstGeom prst="rect">
            <a:avLst/>
          </a:prstGeom>
          <a:ln>
            <a:noFill/>
          </a:ln>
        </p:spPr>
      </p:pic>
      <p:sp>
        <p:nvSpPr>
          <p:cNvPr id="95" name="CustomShape 1"/>
          <p:cNvSpPr/>
          <p:nvPr/>
        </p:nvSpPr>
        <p:spPr>
          <a:xfrm>
            <a:off x="1009440" y="12924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Resum executiu (II)</a:t>
            </a:r>
            <a:endParaRPr lang="ca-ES" sz="2000" b="0" strike="noStrike" spc="-1">
              <a:latin typeface="Arial"/>
            </a:endParaRPr>
          </a:p>
        </p:txBody>
      </p:sp>
      <p:sp>
        <p:nvSpPr>
          <p:cNvPr id="96" name="CustomShape 2"/>
          <p:cNvSpPr/>
          <p:nvPr/>
        </p:nvSpPr>
        <p:spPr>
          <a:xfrm>
            <a:off x="749520" y="1810080"/>
            <a:ext cx="7644240" cy="426125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5120">
              <a:lnSpc>
                <a:spcPct val="100000"/>
              </a:lnSpc>
              <a:spcBef>
                <a:spcPts val="601"/>
              </a:spcBef>
              <a:buClr>
                <a:srgbClr val="000000"/>
              </a:buClr>
              <a:buFont typeface="Arial"/>
              <a:buChar char="•"/>
            </a:pPr>
            <a:r>
              <a:rPr lang="ca-ES" sz="1600" b="0" strike="noStrike" spc="-1" dirty="0">
                <a:solidFill>
                  <a:srgbClr val="000000"/>
                </a:solidFill>
                <a:latin typeface="Bariol Regular"/>
                <a:ea typeface="DejaVu Sans"/>
              </a:rPr>
              <a:t>En termes interanuals, i dins un context de recuperació de l’activitat econòmica, els treballadors amb un contracte temporal són els que han experimentat més increment, concretament del 10,1 %. En canvi, el personal treballador de caire indefinit, que havia aguantat millor l’envestida de la crisi derivada de la pandèmica, es manté o fins i tot cau lleugerament, un -1,0 %, respecte a les xifres del 2020.</a:t>
            </a:r>
            <a:endParaRPr lang="ca-ES" sz="1600" b="0" strike="noStrike" spc="-1" dirty="0">
              <a:latin typeface="Arial"/>
            </a:endParaRPr>
          </a:p>
          <a:p>
            <a:pPr marL="285840" indent="-285120">
              <a:lnSpc>
                <a:spcPct val="100000"/>
              </a:lnSpc>
              <a:spcBef>
                <a:spcPts val="601"/>
              </a:spcBef>
              <a:buClr>
                <a:srgbClr val="000000"/>
              </a:buClr>
              <a:buFont typeface="Arial"/>
              <a:buChar char="•"/>
            </a:pPr>
            <a:r>
              <a:rPr lang="ca-ES" sz="1600" b="0" strike="noStrike" spc="-1" dirty="0">
                <a:solidFill>
                  <a:srgbClr val="000000"/>
                </a:solidFill>
                <a:latin typeface="Bariol Regular"/>
                <a:ea typeface="DejaVu Sans"/>
              </a:rPr>
              <a:t>Pel que fa a l’atur registrat, l’any 2021 les Illes Balears tanca amb una mitjana anual de 65.618 persones aturades, fet que suposa una caiguda interanual del 10,2 %. Es tracta d’una reducció important de la xifra d’atur, si bé encara se situa significativament per sobre de les xifres prèvies a la pandèmia, concretament un 34,9 % per sobre de la dada del 2019. </a:t>
            </a:r>
            <a:endParaRPr lang="ca-ES" sz="1600" b="0" strike="noStrike" spc="-1" dirty="0">
              <a:latin typeface="Arial"/>
            </a:endParaRPr>
          </a:p>
          <a:p>
            <a:pPr marL="285840" indent="-285120">
              <a:lnSpc>
                <a:spcPct val="100000"/>
              </a:lnSpc>
              <a:spcBef>
                <a:spcPts val="601"/>
              </a:spcBef>
              <a:buClr>
                <a:srgbClr val="000000"/>
              </a:buClr>
              <a:buFont typeface="Arial"/>
              <a:buChar char="•"/>
            </a:pPr>
            <a:r>
              <a:rPr lang="ca-ES" sz="1600" b="0" strike="noStrike" spc="-1" dirty="0">
                <a:solidFill>
                  <a:srgbClr val="000000"/>
                </a:solidFill>
                <a:latin typeface="Bariol Regular"/>
                <a:ea typeface="DejaVu Sans"/>
              </a:rPr>
              <a:t>Cau l’atur registrat de forma més significativa a Eivissa (-16,7 %), entre el col·lectiu masculí (-12,1 %), i els menors de 25 anys (-26,2 %). Ara bé, els efectes de la COVID-19 s’han traduït en situacions més llargues d’atur i en més dificultats de retorn al mercat de treball. Respecte al 2020, l’atur de llarga durada s’ha més que duplicat, amb un increment del 67,5%, en què ha arribat a representar el 43,0 % del total de l’atur registrat.</a:t>
            </a:r>
            <a:endParaRPr lang="ca-ES" sz="1600" b="0" strike="noStrike" spc="-1" dirty="0">
              <a:latin typeface="Arial"/>
            </a:endParaRPr>
          </a:p>
          <a:p>
            <a:pPr>
              <a:lnSpc>
                <a:spcPct val="100000"/>
              </a:lnSpc>
              <a:spcBef>
                <a:spcPts val="601"/>
              </a:spcBef>
            </a:pPr>
            <a:endParaRPr lang="ca-ES" sz="1600" b="0" strike="noStrike" spc="-1" dirty="0">
              <a:latin typeface="Arial"/>
            </a:endParaRPr>
          </a:p>
        </p:txBody>
      </p:sp>
      <p:sp>
        <p:nvSpPr>
          <p:cNvPr id="97" name="CustomShape 3"/>
          <p:cNvSpPr/>
          <p:nvPr/>
        </p:nvSpPr>
        <p:spPr>
          <a:xfrm>
            <a:off x="1009440" y="781560"/>
            <a:ext cx="694440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400" b="1" strike="noStrike" spc="-1">
                <a:solidFill>
                  <a:srgbClr val="CC003D"/>
                </a:solidFill>
                <a:latin typeface="Bariol Regular"/>
                <a:ea typeface="DejaVu Sans"/>
              </a:rPr>
              <a:t>Informe sobre el mercat de treball a les Illes Balears </a:t>
            </a:r>
            <a:endParaRPr lang="ca-E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 name="Picture 2"/>
          <p:cNvPicPr/>
          <p:nvPr/>
        </p:nvPicPr>
        <p:blipFill>
          <a:blip r:embed="rId2"/>
          <a:stretch/>
        </p:blipFill>
        <p:spPr>
          <a:xfrm>
            <a:off x="0" y="0"/>
            <a:ext cx="9143280" cy="6857280"/>
          </a:xfrm>
          <a:prstGeom prst="rect">
            <a:avLst/>
          </a:prstGeom>
          <a:ln>
            <a:noFill/>
          </a:ln>
        </p:spPr>
      </p:pic>
      <p:sp>
        <p:nvSpPr>
          <p:cNvPr id="99" name="CustomShape 1"/>
          <p:cNvSpPr/>
          <p:nvPr/>
        </p:nvSpPr>
        <p:spPr>
          <a:xfrm>
            <a:off x="1009440" y="129240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Resum executiu (III)</a:t>
            </a:r>
            <a:endParaRPr lang="ca-ES" sz="2000" b="0" strike="noStrike" spc="-1">
              <a:latin typeface="Arial"/>
            </a:endParaRPr>
          </a:p>
        </p:txBody>
      </p:sp>
      <p:sp>
        <p:nvSpPr>
          <p:cNvPr id="100" name="CustomShape 2"/>
          <p:cNvSpPr/>
          <p:nvPr/>
        </p:nvSpPr>
        <p:spPr>
          <a:xfrm>
            <a:off x="749520" y="1810080"/>
            <a:ext cx="7644240" cy="246075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285840" indent="-285120">
              <a:lnSpc>
                <a:spcPct val="100000"/>
              </a:lnSpc>
              <a:spcBef>
                <a:spcPts val="601"/>
              </a:spcBef>
              <a:buClr>
                <a:srgbClr val="000000"/>
              </a:buClr>
              <a:buFont typeface="Arial"/>
              <a:buChar char="•"/>
            </a:pPr>
            <a:r>
              <a:rPr lang="ca-ES" sz="1600" b="0" strike="noStrike" spc="-1" dirty="0">
                <a:solidFill>
                  <a:srgbClr val="000000"/>
                </a:solidFill>
                <a:latin typeface="Bariol Regular"/>
                <a:ea typeface="DejaVu Sans"/>
              </a:rPr>
              <a:t>Segons les dades provisionals del Ministeri de Treball i Economia Social, s’han signat 55 convenis col·lectius a les Illes Balears el 2021, que afecten 223.013 treballadors, amb un increment salarial pactat del 2,7 %. Quant als costs laborals, el 2021 hi ha</a:t>
            </a:r>
            <a:r>
              <a:rPr lang="ca-ES" sz="1600" b="0" strike="noStrike" spc="7" dirty="0">
                <a:solidFill>
                  <a:srgbClr val="000000"/>
                </a:solidFill>
                <a:latin typeface="Bariol Regular"/>
                <a:ea typeface="Calibri"/>
              </a:rPr>
              <a:t> un increment generalitzat arreu del territori,  en què a les Balears és del 10,8 %, el més alt, després de que el 2020 experimentés un descens de l’11,8 %.</a:t>
            </a:r>
            <a:r>
              <a:rPr lang="ca-ES" sz="1600" b="0" strike="noStrike" spc="-1" dirty="0">
                <a:solidFill>
                  <a:srgbClr val="000000"/>
                </a:solidFill>
                <a:latin typeface="Bariol Regular"/>
                <a:ea typeface="Calibri"/>
              </a:rPr>
              <a:t> </a:t>
            </a:r>
            <a:endParaRPr lang="ca-ES" sz="1600" b="0" strike="noStrike" spc="-1" dirty="0">
              <a:latin typeface="Arial"/>
            </a:endParaRPr>
          </a:p>
          <a:p>
            <a:pPr marL="285840" indent="-285120">
              <a:lnSpc>
                <a:spcPct val="100000"/>
              </a:lnSpc>
              <a:spcBef>
                <a:spcPts val="601"/>
              </a:spcBef>
              <a:buClr>
                <a:srgbClr val="000000"/>
              </a:buClr>
              <a:buFont typeface="Arial"/>
              <a:buChar char="•"/>
            </a:pPr>
            <a:r>
              <a:rPr lang="ca-ES" sz="1600" b="0" strike="noStrike" spc="-1" dirty="0">
                <a:solidFill>
                  <a:srgbClr val="000000"/>
                </a:solidFill>
                <a:latin typeface="Bariol Regular"/>
                <a:ea typeface="Calibri"/>
              </a:rPr>
              <a:t>L’índex d’incidència se situa en 3.785,6 accidents per cada cent mil treballadors amb les contingències cobertes. Aquesta dada representa un increment del 24,2  % respecte del 2020, any excepcional, i que va suposar una caiguda de la sinistralitat sense precedents.</a:t>
            </a:r>
            <a:endParaRPr lang="ca-ES" sz="1600" b="0" strike="noStrike" spc="-1" dirty="0">
              <a:latin typeface="Arial"/>
            </a:endParaRPr>
          </a:p>
          <a:p>
            <a:pPr>
              <a:lnSpc>
                <a:spcPct val="100000"/>
              </a:lnSpc>
              <a:spcBef>
                <a:spcPts val="601"/>
              </a:spcBef>
            </a:pPr>
            <a:endParaRPr lang="ca-ES" sz="1600" b="0" strike="noStrike" spc="-1" dirty="0">
              <a:latin typeface="Arial"/>
            </a:endParaRPr>
          </a:p>
        </p:txBody>
      </p:sp>
      <p:sp>
        <p:nvSpPr>
          <p:cNvPr id="101" name="CustomShape 3"/>
          <p:cNvSpPr/>
          <p:nvPr/>
        </p:nvSpPr>
        <p:spPr>
          <a:xfrm>
            <a:off x="1009440" y="781560"/>
            <a:ext cx="694440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400" b="1" strike="noStrike" spc="-1">
                <a:solidFill>
                  <a:srgbClr val="CC003D"/>
                </a:solidFill>
                <a:latin typeface="Bariol Regular"/>
                <a:ea typeface="DejaVu Sans"/>
              </a:rPr>
              <a:t>Informe sobre el mercat de treball a les Illes Balears </a:t>
            </a:r>
            <a:endParaRPr lang="ca-ES"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Picture 2"/>
          <p:cNvPicPr/>
          <p:nvPr/>
        </p:nvPicPr>
        <p:blipFill>
          <a:blip r:embed="rId2"/>
          <a:stretch/>
        </p:blipFill>
        <p:spPr>
          <a:xfrm>
            <a:off x="0" y="-13320"/>
            <a:ext cx="9143280" cy="6857280"/>
          </a:xfrm>
          <a:prstGeom prst="rect">
            <a:avLst/>
          </a:prstGeom>
          <a:ln>
            <a:noFill/>
          </a:ln>
        </p:spPr>
      </p:pic>
      <p:sp>
        <p:nvSpPr>
          <p:cNvPr id="103" name="CustomShape 1"/>
          <p:cNvSpPr/>
          <p:nvPr/>
        </p:nvSpPr>
        <p:spPr>
          <a:xfrm>
            <a:off x="1088640" y="9601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Part I. Context econòmic</a:t>
            </a:r>
            <a:endParaRPr lang="ca-ES" sz="2000" b="0" strike="noStrike" spc="-1">
              <a:latin typeface="Arial"/>
            </a:endParaRPr>
          </a:p>
        </p:txBody>
      </p:sp>
      <p:sp>
        <p:nvSpPr>
          <p:cNvPr id="104" name="CustomShape 2"/>
          <p:cNvSpPr/>
          <p:nvPr/>
        </p:nvSpPr>
        <p:spPr>
          <a:xfrm>
            <a:off x="814320" y="3079800"/>
            <a:ext cx="75142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Taxa de creixement anual del VAB a preus constants a Espanya i les Balears (2012-2021)</a:t>
            </a:r>
            <a:endParaRPr lang="ca-ES" sz="1500" b="0" strike="noStrike" spc="-1" dirty="0">
              <a:latin typeface="Arial"/>
            </a:endParaRPr>
          </a:p>
        </p:txBody>
      </p:sp>
      <p:sp>
        <p:nvSpPr>
          <p:cNvPr id="105" name="CustomShape 3"/>
          <p:cNvSpPr/>
          <p:nvPr/>
        </p:nvSpPr>
        <p:spPr>
          <a:xfrm>
            <a:off x="1110240" y="1440720"/>
            <a:ext cx="7183080" cy="1568206"/>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DejaVu Sans"/>
              </a:rPr>
              <a:t>L’economia de les Illes Balears augmenta un 14,5 % en el darrer trimestre del 2021, la qual cosa deixa el còmput anual en una variació del 10,4 %, quasi més del doble del creixement experimentat a Espanya (5,1 %) i a la Zona Euro (5,3 %). Al llarg del 2021, la majoria d’indicadors econòmics es van recuperant i s’acosten als nivells </a:t>
            </a:r>
            <a:r>
              <a:rPr lang="ca-ES" sz="1600" b="0" strike="noStrike" spc="-1" dirty="0" err="1">
                <a:solidFill>
                  <a:srgbClr val="000000"/>
                </a:solidFill>
                <a:latin typeface="Bariol Regular"/>
                <a:ea typeface="DejaVu Sans"/>
              </a:rPr>
              <a:t>prepandèmics</a:t>
            </a:r>
            <a:r>
              <a:rPr lang="ca-ES" sz="1600" b="0" strike="noStrike" spc="-1" dirty="0">
                <a:solidFill>
                  <a:srgbClr val="000000"/>
                </a:solidFill>
                <a:latin typeface="Bariol Regular"/>
                <a:ea typeface="DejaVu Sans"/>
              </a:rPr>
              <a:t>, però la inflació i el conflicte a Ucraïna poden suposar un fre temporal. </a:t>
            </a:r>
            <a:endParaRPr lang="ca-ES" sz="1600" b="0" strike="noStrike" spc="-1" dirty="0">
              <a:latin typeface="Arial"/>
            </a:endParaRPr>
          </a:p>
          <a:p>
            <a:pPr>
              <a:lnSpc>
                <a:spcPct val="100000"/>
              </a:lnSpc>
            </a:pPr>
            <a:endParaRPr lang="ca-ES" sz="1600" b="0" strike="noStrike" spc="-1" dirty="0">
              <a:latin typeface="Arial"/>
            </a:endParaRPr>
          </a:p>
        </p:txBody>
      </p:sp>
      <p:sp>
        <p:nvSpPr>
          <p:cNvPr id="106" name="CustomShape 4"/>
          <p:cNvSpPr/>
          <p:nvPr/>
        </p:nvSpPr>
        <p:spPr>
          <a:xfrm>
            <a:off x="1944000" y="6267600"/>
            <a:ext cx="5770800" cy="4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 Comptabilitat regional d’Espanya (INE) i de la Direcció de Model Econòmic i Ocupació del Govern de les Illes Balears</a:t>
            </a:r>
            <a:endParaRPr lang="ca-ES" sz="1100" b="0" strike="noStrike" spc="-1">
              <a:latin typeface="Arial"/>
            </a:endParaRPr>
          </a:p>
        </p:txBody>
      </p:sp>
      <p:pic>
        <p:nvPicPr>
          <p:cNvPr id="107" name="Imagen 2"/>
          <p:cNvPicPr/>
          <p:nvPr/>
        </p:nvPicPr>
        <p:blipFill>
          <a:blip r:embed="rId3"/>
          <a:stretch/>
        </p:blipFill>
        <p:spPr>
          <a:xfrm>
            <a:off x="1412280" y="3304440"/>
            <a:ext cx="5979960" cy="281592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2"/>
          <a:stretch/>
        </p:blipFill>
        <p:spPr>
          <a:xfrm>
            <a:off x="0" y="-24864"/>
            <a:ext cx="9143280" cy="6857280"/>
          </a:xfrm>
          <a:prstGeom prst="rect">
            <a:avLst/>
          </a:prstGeom>
          <a:ln>
            <a:noFill/>
          </a:ln>
        </p:spPr>
      </p:pic>
      <p:sp>
        <p:nvSpPr>
          <p:cNvPr id="109" name="CustomShape 1"/>
          <p:cNvSpPr/>
          <p:nvPr/>
        </p:nvSpPr>
        <p:spPr>
          <a:xfrm>
            <a:off x="1088640" y="9601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dirty="0">
                <a:solidFill>
                  <a:srgbClr val="CC003D"/>
                </a:solidFill>
                <a:latin typeface="Bariol Regular"/>
                <a:ea typeface="DejaVu Sans"/>
              </a:rPr>
              <a:t>Part I. Context econòmic</a:t>
            </a:r>
            <a:endParaRPr lang="ca-ES" sz="2000" b="0" strike="noStrike" spc="-1" dirty="0">
              <a:latin typeface="Arial"/>
            </a:endParaRPr>
          </a:p>
        </p:txBody>
      </p:sp>
      <p:sp>
        <p:nvSpPr>
          <p:cNvPr id="110" name="CustomShape 2"/>
          <p:cNvSpPr/>
          <p:nvPr/>
        </p:nvSpPr>
        <p:spPr>
          <a:xfrm>
            <a:off x="749160" y="1320480"/>
            <a:ext cx="425340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Taxa de creixement anual del VAB a preus constants per illes (2014-2021)</a:t>
            </a:r>
            <a:endParaRPr lang="ca-ES" sz="1500" b="0" strike="noStrike" spc="-1" dirty="0">
              <a:latin typeface="Arial"/>
            </a:endParaRPr>
          </a:p>
        </p:txBody>
      </p:sp>
      <p:sp>
        <p:nvSpPr>
          <p:cNvPr id="111" name="CustomShape 3"/>
          <p:cNvSpPr/>
          <p:nvPr/>
        </p:nvSpPr>
        <p:spPr>
          <a:xfrm>
            <a:off x="5171760" y="869613"/>
            <a:ext cx="3116520" cy="526152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Times New Roman"/>
              </a:rPr>
              <a:t>La reactivació de l’activitat turística i l’aixecament de les restriccions de mobilitat han tornat el dinamisme a l’economia balear. Per illes, totes recuperen l’embranzida i, sobretot, les </a:t>
            </a:r>
            <a:r>
              <a:rPr lang="ca-ES" sz="1600" b="0" strike="noStrike" spc="-1" dirty="0" err="1">
                <a:solidFill>
                  <a:srgbClr val="000000"/>
                </a:solidFill>
                <a:latin typeface="Bariol Regular"/>
                <a:ea typeface="Times New Roman"/>
              </a:rPr>
              <a:t>Pitiüses</a:t>
            </a:r>
            <a:r>
              <a:rPr lang="ca-ES" sz="1600" b="0" strike="noStrike" spc="-1" dirty="0">
                <a:solidFill>
                  <a:srgbClr val="000000"/>
                </a:solidFill>
                <a:latin typeface="Bariol Regular"/>
                <a:ea typeface="Times New Roman"/>
              </a:rPr>
              <a:t> que varen patir de forma més significativa la frenada de l'activitat econòmica per la COVID-19.</a:t>
            </a:r>
            <a:endParaRPr lang="ca-ES" sz="1600" b="0" strike="noStrike" spc="-1" dirty="0">
              <a:latin typeface="Arial"/>
            </a:endParaRPr>
          </a:p>
          <a:p>
            <a:pPr>
              <a:lnSpc>
                <a:spcPct val="100000"/>
              </a:lnSpc>
            </a:pPr>
            <a:endParaRPr lang="ca-ES" sz="1600" b="0" strike="noStrike" spc="-1" dirty="0">
              <a:latin typeface="Arial"/>
            </a:endParaRPr>
          </a:p>
          <a:p>
            <a:pPr>
              <a:lnSpc>
                <a:spcPct val="100000"/>
              </a:lnSpc>
            </a:pPr>
            <a:r>
              <a:rPr lang="ca-ES" sz="1600" b="0" strike="noStrike" spc="-1" dirty="0">
                <a:solidFill>
                  <a:srgbClr val="000000"/>
                </a:solidFill>
                <a:latin typeface="Bariol Regular"/>
                <a:ea typeface="Times New Roman"/>
              </a:rPr>
              <a:t>Per sectors econòmics, la recuperació ha arribat a tots, si bé  l’impuls determinant prové dels serveis, concretament del revifament de l’activitat turística a partir de la segona meitat de l’any. Ara bé, en el primer trimestre del 2022 tots han superat ja el nivell de valor afegit brut previ a la pandèmia, excepte el de serveis, que encara roman un 4 % per sota. </a:t>
            </a:r>
            <a:endParaRPr lang="ca-ES" sz="1600" b="0" strike="noStrike" spc="-1" dirty="0">
              <a:latin typeface="Arial"/>
            </a:endParaRPr>
          </a:p>
        </p:txBody>
      </p:sp>
      <p:sp>
        <p:nvSpPr>
          <p:cNvPr id="112" name="CustomShape 4"/>
          <p:cNvSpPr/>
          <p:nvPr/>
        </p:nvSpPr>
        <p:spPr>
          <a:xfrm>
            <a:off x="1944000" y="639288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la Direcció de Model Econòmic i Ocupació del Govern de les Illes Balears</a:t>
            </a:r>
            <a:endParaRPr lang="ca-ES" sz="1100" b="0" strike="noStrike" spc="-1">
              <a:latin typeface="Arial"/>
            </a:endParaRPr>
          </a:p>
        </p:txBody>
      </p:sp>
      <p:sp>
        <p:nvSpPr>
          <p:cNvPr id="113" name="CustomShape 5"/>
          <p:cNvSpPr/>
          <p:nvPr/>
        </p:nvSpPr>
        <p:spPr>
          <a:xfrm>
            <a:off x="675000" y="3759120"/>
            <a:ext cx="4253400" cy="54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Taxa de creixement anual del VAB a preus constants per sectors econòmics (2014-2021)</a:t>
            </a:r>
            <a:endParaRPr lang="ca-ES" sz="1500" b="0" strike="noStrike" spc="-1" dirty="0">
              <a:latin typeface="Arial"/>
            </a:endParaRPr>
          </a:p>
        </p:txBody>
      </p:sp>
      <p:pic>
        <p:nvPicPr>
          <p:cNvPr id="114" name="Imagen 1"/>
          <p:cNvPicPr/>
          <p:nvPr/>
        </p:nvPicPr>
        <p:blipFill>
          <a:blip r:embed="rId3"/>
          <a:stretch/>
        </p:blipFill>
        <p:spPr>
          <a:xfrm>
            <a:off x="1088640" y="1862280"/>
            <a:ext cx="3669480" cy="1944000"/>
          </a:xfrm>
          <a:prstGeom prst="rect">
            <a:avLst/>
          </a:prstGeom>
          <a:ln>
            <a:noFill/>
          </a:ln>
        </p:spPr>
      </p:pic>
      <p:pic>
        <p:nvPicPr>
          <p:cNvPr id="115" name="Imagen 9"/>
          <p:cNvPicPr/>
          <p:nvPr/>
        </p:nvPicPr>
        <p:blipFill>
          <a:blip r:embed="rId4"/>
          <a:stretch/>
        </p:blipFill>
        <p:spPr>
          <a:xfrm>
            <a:off x="1033560" y="4246200"/>
            <a:ext cx="3894840" cy="195624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6" name="Picture 2"/>
          <p:cNvPicPr/>
          <p:nvPr/>
        </p:nvPicPr>
        <p:blipFill>
          <a:blip r:embed="rId2"/>
          <a:stretch/>
        </p:blipFill>
        <p:spPr>
          <a:xfrm>
            <a:off x="0" y="-13320"/>
            <a:ext cx="9143280" cy="6857280"/>
          </a:xfrm>
          <a:prstGeom prst="rect">
            <a:avLst/>
          </a:prstGeom>
          <a:ln>
            <a:noFill/>
          </a:ln>
        </p:spPr>
      </p:pic>
      <p:sp>
        <p:nvSpPr>
          <p:cNvPr id="117" name="CustomShape 1"/>
          <p:cNvSpPr/>
          <p:nvPr/>
        </p:nvSpPr>
        <p:spPr>
          <a:xfrm>
            <a:off x="1088640" y="96012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El teixit empresarial</a:t>
            </a:r>
            <a:endParaRPr lang="ca-ES" sz="2000" b="0" strike="noStrike" spc="-1">
              <a:latin typeface="Arial"/>
            </a:endParaRPr>
          </a:p>
        </p:txBody>
      </p:sp>
      <p:sp>
        <p:nvSpPr>
          <p:cNvPr id="118" name="CustomShape 2"/>
          <p:cNvSpPr/>
          <p:nvPr/>
        </p:nvSpPr>
        <p:spPr>
          <a:xfrm>
            <a:off x="814320" y="2905560"/>
            <a:ext cx="7514280" cy="318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Nombre d’empreses segons la grandària a les Balears i Espanya (2020 i 2021)</a:t>
            </a:r>
            <a:endParaRPr lang="ca-ES" sz="1500" b="0" strike="noStrike" spc="-1" dirty="0">
              <a:latin typeface="Arial"/>
            </a:endParaRPr>
          </a:p>
        </p:txBody>
      </p:sp>
      <p:sp>
        <p:nvSpPr>
          <p:cNvPr id="119" name="CustomShape 3"/>
          <p:cNvSpPr/>
          <p:nvPr/>
        </p:nvSpPr>
        <p:spPr>
          <a:xfrm>
            <a:off x="982080" y="1440720"/>
            <a:ext cx="7311240" cy="13219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Times New Roman"/>
              </a:rPr>
              <a:t>Segons el </a:t>
            </a:r>
            <a:r>
              <a:rPr lang="ca-ES" sz="1600" spc="-1" dirty="0">
                <a:solidFill>
                  <a:srgbClr val="000000"/>
                </a:solidFill>
                <a:latin typeface="Bariol Regular"/>
                <a:ea typeface="Times New Roman"/>
              </a:rPr>
              <a:t>D</a:t>
            </a:r>
            <a:r>
              <a:rPr lang="ca-ES" sz="1600" b="0" strike="noStrike" spc="-1" dirty="0">
                <a:solidFill>
                  <a:srgbClr val="000000"/>
                </a:solidFill>
                <a:latin typeface="Bariol Regular"/>
                <a:ea typeface="Times New Roman"/>
              </a:rPr>
              <a:t>irectori Central d’Empreses (DIRCE) de l’INE, el nombre d’empreses de les Balears del 2021 cau respecte de l’any anterior (-1,9 %), per sobre del conjunt nacional      (-1,1 %) i romp la tendència positiva dels darrers sis anys. El pes de les empreses amb un nombre inferior o igual a nou treballadors representa més del 95 % de les empreses, tant a les Illes Balears, com en el conjunt d’Espanya. </a:t>
            </a:r>
            <a:endParaRPr lang="ca-ES" sz="1600" b="0" strike="noStrike" spc="-1" dirty="0">
              <a:latin typeface="Arial"/>
            </a:endParaRPr>
          </a:p>
        </p:txBody>
      </p:sp>
      <p:sp>
        <p:nvSpPr>
          <p:cNvPr id="120"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DIRCE (INE)</a:t>
            </a:r>
            <a:endParaRPr lang="ca-ES" sz="1100" b="0" strike="noStrike" spc="-1">
              <a:latin typeface="Arial"/>
            </a:endParaRPr>
          </a:p>
        </p:txBody>
      </p:sp>
      <p:pic>
        <p:nvPicPr>
          <p:cNvPr id="121" name="Imagen 1"/>
          <p:cNvPicPr/>
          <p:nvPr/>
        </p:nvPicPr>
        <p:blipFill>
          <a:blip r:embed="rId3"/>
          <a:stretch/>
        </p:blipFill>
        <p:spPr>
          <a:xfrm>
            <a:off x="814320" y="3228840"/>
            <a:ext cx="7278480" cy="2803680"/>
          </a:xfrm>
          <a:prstGeom prst="rect">
            <a:avLst/>
          </a:prstGeom>
          <a:ln>
            <a:noFill/>
          </a:ln>
        </p:spPr>
      </p:pic>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 name="Picture 2"/>
          <p:cNvPicPr/>
          <p:nvPr/>
        </p:nvPicPr>
        <p:blipFill>
          <a:blip r:embed="rId2"/>
          <a:stretch/>
        </p:blipFill>
        <p:spPr>
          <a:xfrm>
            <a:off x="0" y="-13320"/>
            <a:ext cx="9143280" cy="6857280"/>
          </a:xfrm>
          <a:prstGeom prst="rect">
            <a:avLst/>
          </a:prstGeom>
          <a:ln>
            <a:noFill/>
          </a:ln>
        </p:spPr>
      </p:pic>
      <p:sp>
        <p:nvSpPr>
          <p:cNvPr id="123" name="CustomShape 1"/>
          <p:cNvSpPr/>
          <p:nvPr/>
        </p:nvSpPr>
        <p:spPr>
          <a:xfrm>
            <a:off x="1023840" y="927360"/>
            <a:ext cx="6944400" cy="39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2000" b="1" strike="noStrike" spc="-1">
                <a:solidFill>
                  <a:srgbClr val="CC003D"/>
                </a:solidFill>
                <a:latin typeface="Bariol Regular"/>
                <a:ea typeface="DejaVu Sans"/>
              </a:rPr>
              <a:t>El teixit empresarial</a:t>
            </a:r>
            <a:endParaRPr lang="ca-ES" sz="2000" b="0" strike="noStrike" spc="-1">
              <a:latin typeface="Arial"/>
            </a:endParaRPr>
          </a:p>
        </p:txBody>
      </p:sp>
      <p:sp>
        <p:nvSpPr>
          <p:cNvPr id="124" name="CustomShape 2"/>
          <p:cNvSpPr/>
          <p:nvPr/>
        </p:nvSpPr>
        <p:spPr>
          <a:xfrm>
            <a:off x="575640" y="2171880"/>
            <a:ext cx="7840440" cy="32171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500" b="1" strike="noStrike" spc="-1" dirty="0">
                <a:solidFill>
                  <a:srgbClr val="CC003D"/>
                </a:solidFill>
                <a:latin typeface="Bariol Regular"/>
                <a:ea typeface="DejaVu Sans"/>
              </a:rPr>
              <a:t> Comptes de cotització inscrits en la Seguretat Social per illa i secció econòmica, mitjana 2021</a:t>
            </a:r>
            <a:endParaRPr lang="ca-ES" sz="1500" b="0" strike="noStrike" spc="-1" dirty="0">
              <a:latin typeface="Arial"/>
            </a:endParaRPr>
          </a:p>
        </p:txBody>
      </p:sp>
      <p:sp>
        <p:nvSpPr>
          <p:cNvPr id="125" name="CustomShape 3"/>
          <p:cNvSpPr/>
          <p:nvPr/>
        </p:nvSpPr>
        <p:spPr>
          <a:xfrm>
            <a:off x="1023840" y="1359360"/>
            <a:ext cx="7030800" cy="829543"/>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r>
              <a:rPr lang="ca-ES" sz="1600" b="0" strike="noStrike" spc="-1" dirty="0">
                <a:solidFill>
                  <a:srgbClr val="000000"/>
                </a:solidFill>
                <a:latin typeface="Bariol Regular"/>
                <a:ea typeface="Times New Roman"/>
              </a:rPr>
              <a:t>Els comptes de cotització amb afiliats d’alta de la Tresoreria General de la Seguretat Social (TGSS) es mantenen respecte el 2020 (+0,3 %) en el conjunt de les Balears i augmenten sobretot a les </a:t>
            </a:r>
            <a:r>
              <a:rPr lang="ca-ES" sz="1600" b="0" strike="noStrike" spc="-1" dirty="0" err="1">
                <a:solidFill>
                  <a:srgbClr val="000000"/>
                </a:solidFill>
                <a:latin typeface="Bariol Regular"/>
                <a:ea typeface="Times New Roman"/>
              </a:rPr>
              <a:t>Pitiüses</a:t>
            </a:r>
            <a:r>
              <a:rPr lang="ca-ES" sz="1600" b="0" strike="noStrike" spc="-1" dirty="0">
                <a:solidFill>
                  <a:srgbClr val="000000"/>
                </a:solidFill>
                <a:latin typeface="Bariol Regular"/>
                <a:ea typeface="Times New Roman"/>
              </a:rPr>
              <a:t> (3,2 %). </a:t>
            </a:r>
            <a:endParaRPr lang="ca-ES" sz="1600" b="0" strike="noStrike" spc="-1" dirty="0">
              <a:latin typeface="Arial"/>
            </a:endParaRPr>
          </a:p>
        </p:txBody>
      </p:sp>
      <p:sp>
        <p:nvSpPr>
          <p:cNvPr id="126" name="CustomShape 4"/>
          <p:cNvSpPr/>
          <p:nvPr/>
        </p:nvSpPr>
        <p:spPr>
          <a:xfrm>
            <a:off x="1944000" y="6267600"/>
            <a:ext cx="5770800" cy="257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100000"/>
              </a:lnSpc>
            </a:pPr>
            <a:r>
              <a:rPr lang="ca-ES" sz="1100" b="0" strike="noStrike" spc="-1">
                <a:solidFill>
                  <a:srgbClr val="000000"/>
                </a:solidFill>
                <a:latin typeface="Bariol Regular"/>
                <a:ea typeface="DejaVu Sans"/>
              </a:rPr>
              <a:t>Font: OTIB a partir de les dades del DIRCE (INE)</a:t>
            </a:r>
            <a:endParaRPr lang="ca-ES" sz="1100" b="0" strike="noStrike" spc="-1">
              <a:latin typeface="Arial"/>
            </a:endParaRPr>
          </a:p>
        </p:txBody>
      </p:sp>
      <p:pic>
        <p:nvPicPr>
          <p:cNvPr id="127" name="Imagen 2"/>
          <p:cNvPicPr/>
          <p:nvPr/>
        </p:nvPicPr>
        <p:blipFill>
          <a:blip r:embed="rId3"/>
          <a:stretch/>
        </p:blipFill>
        <p:spPr>
          <a:xfrm>
            <a:off x="718920" y="2485440"/>
            <a:ext cx="7705440" cy="3754800"/>
          </a:xfrm>
          <a:prstGeom prst="rect">
            <a:avLst/>
          </a:prstGeom>
          <a:ln>
            <a:noFill/>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4191</TotalTime>
  <Words>4799</Words>
  <Application>Microsoft Office PowerPoint</Application>
  <PresentationFormat>Presentación en pantalla (4:3)</PresentationFormat>
  <Paragraphs>168</Paragraphs>
  <Slides>33</Slides>
  <Notes>1</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33</vt:i4>
      </vt:variant>
    </vt:vector>
  </HeadingPairs>
  <TitlesOfParts>
    <vt:vector size="40" baseType="lpstr">
      <vt:lpstr>Arial</vt:lpstr>
      <vt:lpstr>Bariol Regular</vt:lpstr>
      <vt:lpstr>Symbol</vt:lpstr>
      <vt:lpstr>Times New Roman</vt:lpstr>
      <vt:lpstr>Wingdings</vt:lpstr>
      <vt:lpstr>Office Theme</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Títol</dc:title>
  <dc:subject/>
  <dc:creator>Microsoft Office User</dc:creator>
  <dc:description/>
  <cp:lastModifiedBy>Catalina Rosa Martorell Company</cp:lastModifiedBy>
  <cp:revision>282</cp:revision>
  <dcterms:created xsi:type="dcterms:W3CDTF">2019-12-10T07:37:56Z</dcterms:created>
  <dcterms:modified xsi:type="dcterms:W3CDTF">2023-02-24T11:20:38Z</dcterms:modified>
  <dc:language>ca-ES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Presentación en pantalla (4:3)</vt:lpwstr>
  </property>
  <property fmtid="{D5CDD505-2E9C-101B-9397-08002B2CF9AE}" pid="9" name="ScaleCrop">
    <vt:bool>false</vt:bool>
  </property>
  <property fmtid="{D5CDD505-2E9C-101B-9397-08002B2CF9AE}" pid="10" name="ShareDoc">
    <vt:bool>false</vt:bool>
  </property>
  <property fmtid="{D5CDD505-2E9C-101B-9397-08002B2CF9AE}" pid="11" name="Slides">
    <vt:i4>33</vt:i4>
  </property>
</Properties>
</file>